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91"/>
  </p:notesMasterIdLst>
  <p:sldIdLst>
    <p:sldId id="300" r:id="rId3"/>
    <p:sldId id="547" r:id="rId4"/>
    <p:sldId id="2943" r:id="rId5"/>
    <p:sldId id="3128" r:id="rId6"/>
    <p:sldId id="1172" r:id="rId7"/>
    <p:sldId id="3206" r:id="rId8"/>
    <p:sldId id="3510" r:id="rId9"/>
    <p:sldId id="3024" r:id="rId10"/>
    <p:sldId id="3511" r:id="rId11"/>
    <p:sldId id="1081" r:id="rId12"/>
    <p:sldId id="3165" r:id="rId13"/>
    <p:sldId id="3401" r:id="rId14"/>
    <p:sldId id="3512" r:id="rId15"/>
    <p:sldId id="3513" r:id="rId16"/>
    <p:sldId id="3514" r:id="rId17"/>
    <p:sldId id="3517" r:id="rId18"/>
    <p:sldId id="3518" r:id="rId19"/>
    <p:sldId id="3063" r:id="rId20"/>
    <p:sldId id="3507" r:id="rId21"/>
    <p:sldId id="3508" r:id="rId22"/>
    <p:sldId id="3378" r:id="rId23"/>
    <p:sldId id="3509" r:id="rId24"/>
    <p:sldId id="3515" r:id="rId25"/>
    <p:sldId id="3516" r:id="rId26"/>
    <p:sldId id="3166" r:id="rId27"/>
    <p:sldId id="3167" r:id="rId28"/>
    <p:sldId id="1255" r:id="rId29"/>
    <p:sldId id="3229" r:id="rId30"/>
    <p:sldId id="3168" r:id="rId31"/>
    <p:sldId id="3135" r:id="rId32"/>
    <p:sldId id="3136" r:id="rId33"/>
    <p:sldId id="3146" r:id="rId34"/>
    <p:sldId id="3147" r:id="rId35"/>
    <p:sldId id="2987" r:id="rId36"/>
    <p:sldId id="3188" r:id="rId37"/>
    <p:sldId id="3225" r:id="rId38"/>
    <p:sldId id="3226" r:id="rId39"/>
    <p:sldId id="3440" r:id="rId40"/>
    <p:sldId id="3018" r:id="rId41"/>
    <p:sldId id="3519" r:id="rId42"/>
    <p:sldId id="3520" r:id="rId43"/>
    <p:sldId id="3263" r:id="rId44"/>
    <p:sldId id="3264" r:id="rId45"/>
    <p:sldId id="3173" r:id="rId46"/>
    <p:sldId id="365" r:id="rId47"/>
    <p:sldId id="3231" r:id="rId48"/>
    <p:sldId id="3232" r:id="rId49"/>
    <p:sldId id="3233" r:id="rId50"/>
    <p:sldId id="3234" r:id="rId51"/>
    <p:sldId id="3174" r:id="rId52"/>
    <p:sldId id="3235" r:id="rId53"/>
    <p:sldId id="3236" r:id="rId54"/>
    <p:sldId id="3175" r:id="rId55"/>
    <p:sldId id="3176" r:id="rId56"/>
    <p:sldId id="3177" r:id="rId57"/>
    <p:sldId id="3178" r:id="rId58"/>
    <p:sldId id="3237" r:id="rId59"/>
    <p:sldId id="3216" r:id="rId60"/>
    <p:sldId id="3215" r:id="rId61"/>
    <p:sldId id="3238" r:id="rId62"/>
    <p:sldId id="3239" r:id="rId63"/>
    <p:sldId id="3240" r:id="rId64"/>
    <p:sldId id="3241" r:id="rId65"/>
    <p:sldId id="3242" r:id="rId66"/>
    <p:sldId id="3243" r:id="rId67"/>
    <p:sldId id="3244" r:id="rId68"/>
    <p:sldId id="1185" r:id="rId69"/>
    <p:sldId id="3245" r:id="rId70"/>
    <p:sldId id="3246" r:id="rId71"/>
    <p:sldId id="3247" r:id="rId72"/>
    <p:sldId id="3521" r:id="rId73"/>
    <p:sldId id="3522" r:id="rId74"/>
    <p:sldId id="3265" r:id="rId75"/>
    <p:sldId id="3266" r:id="rId76"/>
    <p:sldId id="3006" r:id="rId77"/>
    <p:sldId id="1293" r:id="rId78"/>
    <p:sldId id="3013" r:id="rId79"/>
    <p:sldId id="3105" r:id="rId80"/>
    <p:sldId id="3132" r:id="rId81"/>
    <p:sldId id="822" r:id="rId82"/>
    <p:sldId id="2009" r:id="rId83"/>
    <p:sldId id="823" r:id="rId84"/>
    <p:sldId id="2125" r:id="rId85"/>
    <p:sldId id="824" r:id="rId86"/>
    <p:sldId id="3155" r:id="rId87"/>
    <p:sldId id="3156" r:id="rId88"/>
    <p:sldId id="3014" r:id="rId89"/>
    <p:sldId id="3209" r:id="rId9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90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42225"/>
    <a:srgbClr val="6788CA"/>
    <a:srgbClr val="FFC079"/>
    <a:srgbClr val="C31F3D"/>
    <a:srgbClr val="7F29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693"/>
    <p:restoredTop sz="94529"/>
  </p:normalViewPr>
  <p:slideViewPr>
    <p:cSldViewPr snapToGrid="0" snapToObjects="1">
      <p:cViewPr varScale="1">
        <p:scale>
          <a:sx n="107" d="100"/>
          <a:sy n="107" d="100"/>
        </p:scale>
        <p:origin x="1296" y="176"/>
      </p:cViewPr>
      <p:guideLst>
        <p:guide orient="horz" pos="2160"/>
        <p:guide pos="2903"/>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bleStyles" Target="tableStyle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5B6EFC-952C-7E4A-9BA7-8224D7AF70B7}" type="datetimeFigureOut">
              <a:rPr lang="en-US" smtClean="0"/>
              <a:t>12/8/19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FDD70A-49CF-A34C-9971-161B57405951}" type="slidenum">
              <a:rPr lang="en-US" smtClean="0"/>
              <a:t>‹#›</a:t>
            </a:fld>
            <a:endParaRPr lang="en-US"/>
          </a:p>
        </p:txBody>
      </p:sp>
    </p:spTree>
    <p:extLst>
      <p:ext uri="{BB962C8B-B14F-4D97-AF65-F5344CB8AC3E}">
        <p14:creationId xmlns:p14="http://schemas.microsoft.com/office/powerpoint/2010/main" val="26661191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47175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857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2995214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986071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1620379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2541429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8.xml"/><Relationship Id="rId7" Type="http://schemas.openxmlformats.org/officeDocument/2006/relationships/image" Target="../media/image1.emf"/><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pic>
        <p:nvPicPr>
          <p:cNvPr id="16" name="Picture 15"/>
          <p:cNvPicPr>
            <a:picLocks noChangeAspect="1"/>
          </p:cNvPicPr>
          <p:nvPr/>
        </p:nvPicPr>
        <p:blipFill>
          <a:blip r:embed="rId7"/>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42966612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mailto:jon_festinger@thecdm.ca" TargetMode="External"/><Relationship Id="rId4" Type="http://schemas.openxmlformats.org/officeDocument/2006/relationships/hyperlink" Target="http://commlaw.allard.ubc"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6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1104" y="175551"/>
            <a:ext cx="8401792" cy="1721922"/>
          </a:xfr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normAutofit fontScale="90000"/>
          </a:bodyPr>
          <a:lstStyle/>
          <a:p>
            <a:pPr algn="ctr"/>
            <a:r>
              <a:rPr lang="en-US" sz="5300" b="1" dirty="0">
                <a:solidFill>
                  <a:schemeClr val="tx1"/>
                </a:solidFill>
                <a:latin typeface="+mn-lt"/>
                <a:cs typeface="Times New Roman"/>
              </a:rPr>
              <a:t>“</a:t>
            </a:r>
            <a:r>
              <a:rPr lang="en-US" sz="5300" b="1" dirty="0">
                <a:solidFill>
                  <a:srgbClr val="002060"/>
                </a:solidFill>
                <a:latin typeface="+mn-lt"/>
                <a:cs typeface="Times New Roman"/>
              </a:rPr>
              <a:t>A</a:t>
            </a:r>
            <a:r>
              <a:rPr lang="en-US" sz="5300" b="1" dirty="0">
                <a:solidFill>
                  <a:schemeClr val="tx2"/>
                </a:solidFill>
                <a:latin typeface="+mn-lt"/>
                <a:cs typeface="Times New Roman"/>
              </a:rPr>
              <a:t> </a:t>
            </a:r>
            <a:r>
              <a:rPr lang="en-US" sz="5300" b="1" dirty="0">
                <a:solidFill>
                  <a:schemeClr val="tx1">
                    <a:lumMod val="85000"/>
                    <a:lumOff val="15000"/>
                  </a:schemeClr>
                </a:solidFill>
                <a:latin typeface="+mn-lt"/>
                <a:cs typeface="Times New Roman"/>
              </a:rPr>
              <a:t>Structural</a:t>
            </a:r>
            <a:r>
              <a:rPr lang="en-US" sz="5300" b="1" dirty="0">
                <a:solidFill>
                  <a:schemeClr val="tx1">
                    <a:lumMod val="65000"/>
                    <a:lumOff val="35000"/>
                  </a:schemeClr>
                </a:solidFill>
                <a:latin typeface="+mn-lt"/>
                <a:cs typeface="Times New Roman"/>
              </a:rPr>
              <a:t> </a:t>
            </a:r>
            <a:r>
              <a:rPr lang="en-US" sz="5300" b="1" dirty="0">
                <a:solidFill>
                  <a:srgbClr val="002060"/>
                </a:solidFill>
                <a:latin typeface="+mn-lt"/>
                <a:cs typeface="Times New Roman"/>
              </a:rPr>
              <a:t>Principled</a:t>
            </a:r>
            <a:r>
              <a:rPr lang="en-US" sz="5300" b="1" dirty="0">
                <a:solidFill>
                  <a:schemeClr val="tx2"/>
                </a:solidFill>
                <a:latin typeface="+mn-lt"/>
                <a:cs typeface="Times New Roman"/>
              </a:rPr>
              <a:t> </a:t>
            </a:r>
            <a:r>
              <a:rPr lang="en-US" sz="5300" b="1" dirty="0">
                <a:solidFill>
                  <a:schemeClr val="tx1">
                    <a:lumMod val="85000"/>
                    <a:lumOff val="15000"/>
                  </a:schemeClr>
                </a:solidFill>
                <a:latin typeface="+mn-lt"/>
                <a:cs typeface="Times New Roman"/>
              </a:rPr>
              <a:t>Framework</a:t>
            </a:r>
            <a:r>
              <a:rPr lang="en-US" sz="5300" b="1" dirty="0">
                <a:solidFill>
                  <a:schemeClr val="tx1"/>
                </a:solidFill>
                <a:latin typeface="+mn-lt"/>
                <a:cs typeface="Times New Roman"/>
              </a:rPr>
              <a:t>”</a:t>
            </a:r>
            <a:endParaRPr lang="en-US" sz="5300" b="1" dirty="0">
              <a:solidFill>
                <a:srgbClr val="FF0000"/>
              </a:solidFill>
              <a:latin typeface="+mn-lt"/>
              <a:cs typeface="Times New Roman"/>
            </a:endParaRPr>
          </a:p>
        </p:txBody>
      </p:sp>
      <p:sp>
        <p:nvSpPr>
          <p:cNvPr id="3" name="Content Placeholder 2"/>
          <p:cNvSpPr>
            <a:spLocks noGrp="1"/>
          </p:cNvSpPr>
          <p:nvPr>
            <p:ph sz="quarter" idx="10"/>
          </p:nvPr>
        </p:nvSpPr>
        <p:spPr>
          <a:xfrm>
            <a:off x="457200" y="2103285"/>
            <a:ext cx="8229600" cy="3995996"/>
          </a:xfrm>
          <a:noFill/>
          <a:ln>
            <a:noFill/>
          </a:ln>
        </p:spPr>
        <p:style>
          <a:lnRef idx="0">
            <a:scrgbClr r="0" g="0" b="0"/>
          </a:lnRef>
          <a:fillRef idx="0">
            <a:scrgbClr r="0" g="0" b="0"/>
          </a:fillRef>
          <a:effectRef idx="0">
            <a:scrgbClr r="0" g="0" b="0"/>
          </a:effectRef>
          <a:fontRef idx="minor">
            <a:schemeClr val="dk1"/>
          </a:fontRef>
        </p:style>
        <p:txBody>
          <a:bodyPr>
            <a:normAutofit fontScale="55000" lnSpcReduction="20000"/>
          </a:bodyPr>
          <a:lstStyle/>
          <a:p>
            <a:pPr marL="0" indent="0">
              <a:lnSpc>
                <a:spcPct val="120000"/>
              </a:lnSpc>
              <a:buNone/>
            </a:pPr>
            <a:r>
              <a:rPr lang="en-US" sz="3600" b="1" dirty="0">
                <a:solidFill>
                  <a:schemeClr val="tx1"/>
                </a:solidFill>
                <a:latin typeface="+mn-lt"/>
                <a:cs typeface="Lucida Console"/>
              </a:rPr>
              <a:t>Talks 10 &amp; 11</a:t>
            </a:r>
          </a:p>
          <a:p>
            <a:pPr marL="0" indent="0">
              <a:lnSpc>
                <a:spcPct val="120000"/>
              </a:lnSpc>
              <a:buNone/>
            </a:pPr>
            <a:r>
              <a:rPr lang="en-US" sz="3600" b="1" dirty="0">
                <a:solidFill>
                  <a:schemeClr val="tx1"/>
                </a:solidFill>
                <a:latin typeface="+mn-lt"/>
                <a:cs typeface="Lucida Console"/>
              </a:rPr>
              <a:t>LAWF 3780</a:t>
            </a:r>
          </a:p>
          <a:p>
            <a:pPr marL="0" indent="0">
              <a:lnSpc>
                <a:spcPct val="120000"/>
              </a:lnSpc>
              <a:buNone/>
            </a:pPr>
            <a:r>
              <a:rPr lang="en-US" sz="3600" b="1" dirty="0">
                <a:solidFill>
                  <a:schemeClr val="tx1"/>
                </a:solidFill>
                <a:latin typeface="+mn-lt"/>
                <a:cs typeface="Lucida Console"/>
              </a:rPr>
              <a:t>Challenges of In-House &amp; Corporate Counsel</a:t>
            </a:r>
          </a:p>
          <a:p>
            <a:pPr marL="0" indent="0">
              <a:lnSpc>
                <a:spcPct val="120000"/>
              </a:lnSpc>
              <a:buNone/>
            </a:pPr>
            <a:r>
              <a:rPr lang="en-US" sz="3600" b="1" dirty="0">
                <a:solidFill>
                  <a:schemeClr val="tx1"/>
                </a:solidFill>
                <a:latin typeface="+mn-lt"/>
                <a:cs typeface="Lucida Console"/>
              </a:rPr>
              <a:t>TRU Faculty of Law</a:t>
            </a:r>
          </a:p>
          <a:p>
            <a:pPr marL="0" indent="0">
              <a:lnSpc>
                <a:spcPct val="120000"/>
              </a:lnSpc>
              <a:buNone/>
            </a:pPr>
            <a:r>
              <a:rPr lang="en-US" sz="3600" b="1" dirty="0">
                <a:solidFill>
                  <a:schemeClr val="tx1"/>
                </a:solidFill>
                <a:latin typeface="+mn-lt"/>
                <a:cs typeface="Lucida Console"/>
              </a:rPr>
              <a:t>Spring, 2019</a:t>
            </a:r>
          </a:p>
          <a:p>
            <a:endParaRPr lang="en-US" dirty="0">
              <a:latin typeface="+mn-lt"/>
              <a:cs typeface="Lucida Console"/>
            </a:endParaRPr>
          </a:p>
          <a:p>
            <a:pPr marL="0" indent="0">
              <a:buNone/>
            </a:pPr>
            <a:endParaRPr lang="en-US" dirty="0">
              <a:latin typeface="+mn-lt"/>
              <a:cs typeface="Lucida Console"/>
            </a:endParaRPr>
          </a:p>
          <a:p>
            <a:pPr marL="0" indent="0">
              <a:buNone/>
            </a:pPr>
            <a:endParaRPr lang="en-US" sz="1600" b="1" dirty="0">
              <a:solidFill>
                <a:srgbClr val="000000"/>
              </a:solidFill>
              <a:latin typeface="+mn-lt"/>
              <a:cs typeface="Lucida Console"/>
            </a:endParaRPr>
          </a:p>
          <a:p>
            <a:pPr marL="0" indent="0">
              <a:buNone/>
            </a:pPr>
            <a:endParaRPr lang="en-US" sz="1600" b="1" dirty="0">
              <a:solidFill>
                <a:srgbClr val="000000"/>
              </a:solidFill>
              <a:latin typeface="+mn-lt"/>
              <a:cs typeface="Lucida Console"/>
            </a:endParaRPr>
          </a:p>
          <a:p>
            <a:pPr marL="0" indent="0">
              <a:buNone/>
            </a:pPr>
            <a:endParaRPr lang="en-US" sz="1600" b="1" dirty="0">
              <a:solidFill>
                <a:srgbClr val="000000"/>
              </a:solidFill>
              <a:latin typeface="+mn-lt"/>
              <a:cs typeface="Lucida Console"/>
            </a:endParaRPr>
          </a:p>
          <a:p>
            <a:pPr marL="0" indent="0">
              <a:buNone/>
            </a:pPr>
            <a:endParaRPr lang="en-US" sz="1600" b="1" dirty="0">
              <a:solidFill>
                <a:srgbClr val="000000"/>
              </a:solidFill>
              <a:latin typeface="+mn-lt"/>
              <a:cs typeface="Lucida Console"/>
            </a:endParaRPr>
          </a:p>
          <a:p>
            <a:pPr marL="0" indent="0">
              <a:buNone/>
            </a:pPr>
            <a:endParaRPr lang="en-US" sz="1800" dirty="0"/>
          </a:p>
          <a:p>
            <a:pPr marL="0" indent="0">
              <a:buNone/>
            </a:pPr>
            <a:endParaRPr lang="en-US" dirty="0">
              <a:solidFill>
                <a:srgbClr val="FFFFFF"/>
              </a:solidFill>
              <a:cs typeface="Lucida Console"/>
            </a:endParaRPr>
          </a:p>
          <a:p>
            <a:pPr marL="0" indent="0">
              <a:buNone/>
            </a:pPr>
            <a:r>
              <a:rPr lang="en-US" dirty="0">
                <a:solidFill>
                  <a:srgbClr val="FFFFFF"/>
                </a:solidFill>
                <a:cs typeface="Lucida Console"/>
              </a:rPr>
              <a:t>Jon Festinger Q.C.</a:t>
            </a:r>
          </a:p>
          <a:p>
            <a:pPr marL="0" indent="0">
              <a:buNone/>
            </a:pPr>
            <a:r>
              <a:rPr lang="en-US" dirty="0">
                <a:solidFill>
                  <a:srgbClr val="FFFFFF"/>
                </a:solidFill>
                <a:cs typeface="Lucida Console"/>
              </a:rPr>
              <a:t>Centre for Digital Media</a:t>
            </a:r>
          </a:p>
          <a:p>
            <a:pPr marL="0" indent="0">
              <a:buNone/>
            </a:pPr>
            <a:r>
              <a:rPr lang="en-CA" dirty="0">
                <a:solidFill>
                  <a:srgbClr val="FFFFFF"/>
                </a:solidFill>
                <a:cs typeface="Lucida Console"/>
              </a:rPr>
              <a:t>QMUL School of Law (CCLS)</a:t>
            </a:r>
            <a:endParaRPr lang="en-US" dirty="0">
              <a:solidFill>
                <a:srgbClr val="FFFFFF"/>
              </a:solidFill>
              <a:cs typeface="Lucida Console"/>
            </a:endParaRPr>
          </a:p>
          <a:p>
            <a:pPr marL="0" indent="0">
              <a:buNone/>
            </a:pPr>
            <a:r>
              <a:rPr lang="en-US" dirty="0">
                <a:solidFill>
                  <a:srgbClr val="FFFF00"/>
                </a:solidFill>
                <a:cs typeface="Lucida Console"/>
                <a:hlinkClick r:id="rId4"/>
              </a:rPr>
              <a:t>http://commlaw.allard.ubc</a:t>
            </a:r>
            <a:r>
              <a:rPr lang="en-US" dirty="0">
                <a:solidFill>
                  <a:srgbClr val="FFFF00"/>
                </a:solidFill>
                <a:cs typeface="Lucida Console"/>
              </a:rPr>
              <a:t> </a:t>
            </a:r>
          </a:p>
          <a:p>
            <a:pPr marL="0" indent="0">
              <a:buNone/>
            </a:pPr>
            <a:r>
              <a:rPr lang="en-US" dirty="0">
                <a:solidFill>
                  <a:srgbClr val="FFFFFF"/>
                </a:solidFill>
                <a:cs typeface="Lucida Console"/>
              </a:rPr>
              <a:t>@</a:t>
            </a:r>
            <a:r>
              <a:rPr lang="en-US" dirty="0" err="1">
                <a:solidFill>
                  <a:srgbClr val="FFFFFF"/>
                </a:solidFill>
                <a:cs typeface="Lucida Console"/>
              </a:rPr>
              <a:t>jonfestinger</a:t>
            </a:r>
            <a:endParaRPr lang="en-US" dirty="0">
              <a:solidFill>
                <a:srgbClr val="FFFFFF"/>
              </a:solidFill>
              <a:cs typeface="Lucida Console"/>
            </a:endParaRPr>
          </a:p>
          <a:p>
            <a:pPr marL="0" indent="0">
              <a:buNone/>
            </a:pPr>
            <a:r>
              <a:rPr lang="en-US" dirty="0">
                <a:solidFill>
                  <a:srgbClr val="FFFF00"/>
                </a:solidFill>
                <a:cs typeface="Lucida Console"/>
                <a:hlinkClick r:id="rId5"/>
              </a:rPr>
              <a:t>jon_festinger@thecdm.ca</a:t>
            </a:r>
            <a:endParaRPr lang="en-US" dirty="0">
              <a:solidFill>
                <a:srgbClr val="FFFF00"/>
              </a:solidFill>
              <a:cs typeface="Lucida Console"/>
            </a:endParaRPr>
          </a:p>
          <a:p>
            <a:pPr marL="0" indent="0">
              <a:buNone/>
            </a:pPr>
            <a:endParaRPr lang="en-US" dirty="0"/>
          </a:p>
          <a:p>
            <a:pPr marL="0" indent="0">
              <a:buNone/>
            </a:pPr>
            <a:endParaRPr lang="en-US" sz="1600" dirty="0"/>
          </a:p>
          <a:p>
            <a:pPr marL="0" indent="0">
              <a:buNone/>
            </a:pPr>
            <a:endParaRPr lang="en-US" dirty="0"/>
          </a:p>
          <a:p>
            <a:endParaRPr lang="en-US" dirty="0"/>
          </a:p>
          <a:p>
            <a:endParaRPr lang="en-US" dirty="0"/>
          </a:p>
        </p:txBody>
      </p:sp>
      <p:pic>
        <p:nvPicPr>
          <p:cNvPr id="6" name="Content Placeholder 3" descr="JF.png"/>
          <p:cNvPicPr>
            <a:picLocks noChangeAspect="1"/>
          </p:cNvPicPr>
          <p:nvPr/>
        </p:nvPicPr>
        <p:blipFill rotWithShape="1">
          <a:blip r:embed="rId6">
            <a:extLst>
              <a:ext uri="{28A0092B-C50C-407E-A947-70E740481C1C}">
                <a14:useLocalDpi xmlns:a14="http://schemas.microsoft.com/office/drawing/2010/main" val="0"/>
              </a:ext>
            </a:extLst>
          </a:blip>
          <a:srcRect l="20968" t="29807" r="941" b="27147"/>
          <a:stretch/>
        </p:blipFill>
        <p:spPr>
          <a:xfrm>
            <a:off x="6302082" y="3962741"/>
            <a:ext cx="2384718" cy="1858747"/>
          </a:xfrm>
          <a:prstGeom prst="rect">
            <a:avLst/>
          </a:prstGeom>
        </p:spPr>
      </p:pic>
    </p:spTree>
    <p:extLst>
      <p:ext uri="{BB962C8B-B14F-4D97-AF65-F5344CB8AC3E}">
        <p14:creationId xmlns:p14="http://schemas.microsoft.com/office/powerpoint/2010/main" val="536787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280670" y="1726033"/>
            <a:ext cx="6582660" cy="3082224"/>
          </a:xfrm>
        </p:spPr>
        <p:txBody>
          <a:bodyPr>
            <a:normAutofit/>
          </a:bodyPr>
          <a:lstStyle/>
          <a:p>
            <a:pPr marL="0" indent="0" algn="ctr">
              <a:buNone/>
            </a:pPr>
            <a:r>
              <a:rPr lang="en-US" sz="9600" dirty="0">
                <a:solidFill>
                  <a:schemeClr val="bg1"/>
                </a:solidFill>
                <a:latin typeface="American Typewriter"/>
                <a:cs typeface="American Typewriter"/>
              </a:rPr>
              <a:t>News of the Week</a:t>
            </a:r>
            <a:endParaRPr lang="en-US" sz="9600" dirty="0">
              <a:solidFill>
                <a:srgbClr val="FF0000"/>
              </a:solidFill>
              <a:latin typeface="American Typewriter"/>
              <a:cs typeface="American Typewriter"/>
            </a:endParaRPr>
          </a:p>
        </p:txBody>
      </p:sp>
    </p:spTree>
    <p:extLst>
      <p:ext uri="{BB962C8B-B14F-4D97-AF65-F5344CB8AC3E}">
        <p14:creationId xmlns:p14="http://schemas.microsoft.com/office/powerpoint/2010/main" val="2128468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2028305"/>
            <a:ext cx="8548661" cy="3697828"/>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Yours?</a:t>
            </a:r>
            <a:endParaRPr lang="en-US" sz="14500" dirty="0"/>
          </a:p>
        </p:txBody>
      </p:sp>
    </p:spTree>
    <p:extLst>
      <p:ext uri="{BB962C8B-B14F-4D97-AF65-F5344CB8AC3E}">
        <p14:creationId xmlns:p14="http://schemas.microsoft.com/office/powerpoint/2010/main" val="658030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9159CC36-1B40-6B47-84F1-334EACBE1394}"/>
              </a:ext>
            </a:extLst>
          </p:cNvPr>
          <p:cNvPicPr>
            <a:picLocks noChangeAspect="1"/>
          </p:cNvPicPr>
          <p:nvPr/>
        </p:nvPicPr>
        <p:blipFill>
          <a:blip r:embed="rId2"/>
          <a:stretch>
            <a:fillRect/>
          </a:stretch>
        </p:blipFill>
        <p:spPr>
          <a:xfrm>
            <a:off x="2276100" y="118753"/>
            <a:ext cx="4664825" cy="5712031"/>
          </a:xfrm>
          <a:prstGeom prst="rect">
            <a:avLst/>
          </a:prstGeom>
        </p:spPr>
      </p:pic>
    </p:spTree>
    <p:extLst>
      <p:ext uri="{BB962C8B-B14F-4D97-AF65-F5344CB8AC3E}">
        <p14:creationId xmlns:p14="http://schemas.microsoft.com/office/powerpoint/2010/main" val="3774911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B8F567DF-EC6B-4E40-B0F9-57A8E8449BC4}"/>
              </a:ext>
            </a:extLst>
          </p:cNvPr>
          <p:cNvPicPr>
            <a:picLocks noChangeAspect="1"/>
          </p:cNvPicPr>
          <p:nvPr/>
        </p:nvPicPr>
        <p:blipFill>
          <a:blip r:embed="rId2"/>
          <a:stretch>
            <a:fillRect/>
          </a:stretch>
        </p:blipFill>
        <p:spPr>
          <a:xfrm>
            <a:off x="3298642" y="130628"/>
            <a:ext cx="2619742" cy="5759532"/>
          </a:xfrm>
          <a:prstGeom prst="rect">
            <a:avLst/>
          </a:prstGeom>
        </p:spPr>
      </p:pic>
    </p:spTree>
    <p:extLst>
      <p:ext uri="{BB962C8B-B14F-4D97-AF65-F5344CB8AC3E}">
        <p14:creationId xmlns:p14="http://schemas.microsoft.com/office/powerpoint/2010/main" val="862194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text&#10;&#10;Description automatically generated">
            <a:extLst>
              <a:ext uri="{FF2B5EF4-FFF2-40B4-BE49-F238E27FC236}">
                <a16:creationId xmlns:a16="http://schemas.microsoft.com/office/drawing/2014/main" id="{5CBEEB2A-3E7E-3C4F-A24A-B31320D754B9}"/>
              </a:ext>
            </a:extLst>
          </p:cNvPr>
          <p:cNvPicPr>
            <a:picLocks noChangeAspect="1"/>
          </p:cNvPicPr>
          <p:nvPr/>
        </p:nvPicPr>
        <p:blipFill>
          <a:blip r:embed="rId2"/>
          <a:stretch>
            <a:fillRect/>
          </a:stretch>
        </p:blipFill>
        <p:spPr>
          <a:xfrm>
            <a:off x="3253952" y="178130"/>
            <a:ext cx="2709121" cy="5700156"/>
          </a:xfrm>
          <a:prstGeom prst="rect">
            <a:avLst/>
          </a:prstGeom>
        </p:spPr>
      </p:pic>
    </p:spTree>
    <p:extLst>
      <p:ext uri="{BB962C8B-B14F-4D97-AF65-F5344CB8AC3E}">
        <p14:creationId xmlns:p14="http://schemas.microsoft.com/office/powerpoint/2010/main" val="6932135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548159EC-252A-5B4C-AE15-0178F11C648D}"/>
              </a:ext>
            </a:extLst>
          </p:cNvPr>
          <p:cNvPicPr>
            <a:picLocks noChangeAspect="1"/>
          </p:cNvPicPr>
          <p:nvPr/>
        </p:nvPicPr>
        <p:blipFill>
          <a:blip r:embed="rId2"/>
          <a:stretch>
            <a:fillRect/>
          </a:stretch>
        </p:blipFill>
        <p:spPr>
          <a:xfrm>
            <a:off x="3232613" y="154380"/>
            <a:ext cx="2751800" cy="5700156"/>
          </a:xfrm>
          <a:prstGeom prst="rect">
            <a:avLst/>
          </a:prstGeom>
        </p:spPr>
      </p:pic>
    </p:spTree>
    <p:extLst>
      <p:ext uri="{BB962C8B-B14F-4D97-AF65-F5344CB8AC3E}">
        <p14:creationId xmlns:p14="http://schemas.microsoft.com/office/powerpoint/2010/main" val="3633210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A08F2044-E532-6241-93C4-2D0B884E5C35}"/>
              </a:ext>
            </a:extLst>
          </p:cNvPr>
          <p:cNvPicPr>
            <a:picLocks noChangeAspect="1"/>
          </p:cNvPicPr>
          <p:nvPr/>
        </p:nvPicPr>
        <p:blipFill>
          <a:blip r:embed="rId2"/>
          <a:stretch>
            <a:fillRect/>
          </a:stretch>
        </p:blipFill>
        <p:spPr>
          <a:xfrm>
            <a:off x="2049463" y="376465"/>
            <a:ext cx="5118100" cy="5321300"/>
          </a:xfrm>
          <a:prstGeom prst="rect">
            <a:avLst/>
          </a:prstGeom>
        </p:spPr>
      </p:pic>
    </p:spTree>
    <p:extLst>
      <p:ext uri="{BB962C8B-B14F-4D97-AF65-F5344CB8AC3E}">
        <p14:creationId xmlns:p14="http://schemas.microsoft.com/office/powerpoint/2010/main" val="3957570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483C8F62-6E1A-2842-8294-244B5453ACD5}"/>
              </a:ext>
            </a:extLst>
          </p:cNvPr>
          <p:cNvPicPr>
            <a:picLocks noChangeAspect="1"/>
          </p:cNvPicPr>
          <p:nvPr/>
        </p:nvPicPr>
        <p:blipFill>
          <a:blip r:embed="rId2"/>
          <a:stretch>
            <a:fillRect/>
          </a:stretch>
        </p:blipFill>
        <p:spPr>
          <a:xfrm>
            <a:off x="2352566" y="247073"/>
            <a:ext cx="4511894" cy="5631213"/>
          </a:xfrm>
          <a:prstGeom prst="rect">
            <a:avLst/>
          </a:prstGeom>
        </p:spPr>
      </p:pic>
    </p:spTree>
    <p:extLst>
      <p:ext uri="{BB962C8B-B14F-4D97-AF65-F5344CB8AC3E}">
        <p14:creationId xmlns:p14="http://schemas.microsoft.com/office/powerpoint/2010/main" val="4201368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707923" y="2133599"/>
            <a:ext cx="7678993" cy="2674657"/>
          </a:xfrm>
        </p:spPr>
        <p:txBody>
          <a:bodyPr>
            <a:normAutofit/>
          </a:bodyPr>
          <a:lstStyle/>
          <a:p>
            <a:pPr marL="0" indent="0" algn="ctr">
              <a:buNone/>
            </a:pPr>
            <a:r>
              <a:rPr lang="en-US" sz="8000" dirty="0">
                <a:solidFill>
                  <a:schemeClr val="bg1"/>
                </a:solidFill>
                <a:latin typeface="American Typewriter"/>
                <a:cs typeface="American Typewriter"/>
              </a:rPr>
              <a:t>Last Semester </a:t>
            </a:r>
            <a:r>
              <a:rPr lang="en-US" sz="8000" dirty="0">
                <a:solidFill>
                  <a:srgbClr val="FFFF00"/>
                </a:solidFill>
                <a:latin typeface="American Typewriter"/>
                <a:cs typeface="American Typewriter"/>
              </a:rPr>
              <a:t>This Time</a:t>
            </a:r>
          </a:p>
        </p:txBody>
      </p:sp>
    </p:spTree>
    <p:extLst>
      <p:ext uri="{BB962C8B-B14F-4D97-AF65-F5344CB8AC3E}">
        <p14:creationId xmlns:p14="http://schemas.microsoft.com/office/powerpoint/2010/main" val="3651141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40BC18-FB82-8449-A01C-437F1DED9F6B}"/>
              </a:ext>
            </a:extLst>
          </p:cNvPr>
          <p:cNvPicPr>
            <a:picLocks noChangeAspect="1"/>
          </p:cNvPicPr>
          <p:nvPr/>
        </p:nvPicPr>
        <p:blipFill>
          <a:blip r:embed="rId2"/>
          <a:stretch>
            <a:fillRect/>
          </a:stretch>
        </p:blipFill>
        <p:spPr>
          <a:xfrm>
            <a:off x="2733097" y="232757"/>
            <a:ext cx="3677805" cy="5495890"/>
          </a:xfrm>
          <a:prstGeom prst="rect">
            <a:avLst/>
          </a:prstGeom>
        </p:spPr>
      </p:pic>
    </p:spTree>
    <p:extLst>
      <p:ext uri="{BB962C8B-B14F-4D97-AF65-F5344CB8AC3E}">
        <p14:creationId xmlns:p14="http://schemas.microsoft.com/office/powerpoint/2010/main" val="4280508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606288"/>
            <a:ext cx="8686800" cy="4870174"/>
          </a:xfrm>
        </p:spPr>
        <p:txBody>
          <a:bodyPr>
            <a:normAutofit/>
          </a:bodyPr>
          <a:lstStyle/>
          <a:p>
            <a:pPr marL="0" indent="0" algn="ctr">
              <a:buNone/>
            </a:pPr>
            <a:r>
              <a:rPr lang="en-US" sz="4800" dirty="0">
                <a:solidFill>
                  <a:srgbClr val="FFFF00"/>
                </a:solidFill>
                <a:latin typeface="+mn-lt"/>
              </a:rPr>
              <a:t>Hello</a:t>
            </a:r>
          </a:p>
          <a:p>
            <a:pPr marL="0" indent="0" algn="ctr">
              <a:buNone/>
            </a:pPr>
            <a:endParaRPr lang="en-US" sz="4800" dirty="0">
              <a:solidFill>
                <a:schemeClr val="bg1"/>
              </a:solidFill>
              <a:latin typeface="+mn-lt"/>
            </a:endParaRPr>
          </a:p>
          <a:p>
            <a:pPr marL="0" indent="0" algn="ctr">
              <a:buNone/>
            </a:pPr>
            <a:r>
              <a:rPr lang="en-US" sz="4800" b="1" dirty="0">
                <a:solidFill>
                  <a:schemeClr val="bg1"/>
                </a:solidFill>
                <a:cs typeface="Lucida Console"/>
              </a:rPr>
              <a:t>LAW F 3780</a:t>
            </a:r>
          </a:p>
          <a:p>
            <a:pPr marL="0" indent="0" algn="ctr">
              <a:buNone/>
            </a:pPr>
            <a:r>
              <a:rPr lang="en-US" sz="4800" dirty="0">
                <a:solidFill>
                  <a:srgbClr val="FFFF00"/>
                </a:solidFill>
                <a:latin typeface="+mn-lt"/>
              </a:rPr>
              <a:t>Challenges of In-House</a:t>
            </a:r>
          </a:p>
          <a:p>
            <a:pPr marL="0" indent="0" algn="ctr">
              <a:buNone/>
            </a:pPr>
            <a:r>
              <a:rPr lang="en-US" sz="4800" dirty="0">
                <a:solidFill>
                  <a:srgbClr val="FF0000"/>
                </a:solidFill>
                <a:latin typeface="+mn-lt"/>
              </a:rPr>
              <a:t>&amp;</a:t>
            </a:r>
            <a:r>
              <a:rPr lang="en-US" sz="4800" dirty="0">
                <a:solidFill>
                  <a:srgbClr val="FFFF00"/>
                </a:solidFill>
                <a:latin typeface="+mn-lt"/>
              </a:rPr>
              <a:t> Corporate Counsel</a:t>
            </a:r>
          </a:p>
        </p:txBody>
      </p:sp>
    </p:spTree>
    <p:extLst>
      <p:ext uri="{BB962C8B-B14F-4D97-AF65-F5344CB8AC3E}">
        <p14:creationId xmlns:p14="http://schemas.microsoft.com/office/powerpoint/2010/main" val="723488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6CE924-4B92-7346-9A84-6CEAF34202C4}"/>
              </a:ext>
            </a:extLst>
          </p:cNvPr>
          <p:cNvPicPr>
            <a:picLocks noChangeAspect="1"/>
          </p:cNvPicPr>
          <p:nvPr/>
        </p:nvPicPr>
        <p:blipFill>
          <a:blip r:embed="rId2"/>
          <a:stretch>
            <a:fillRect/>
          </a:stretch>
        </p:blipFill>
        <p:spPr>
          <a:xfrm>
            <a:off x="2651104" y="365760"/>
            <a:ext cx="3841792" cy="5387340"/>
          </a:xfrm>
          <a:prstGeom prst="rect">
            <a:avLst/>
          </a:prstGeom>
        </p:spPr>
      </p:pic>
    </p:spTree>
    <p:extLst>
      <p:ext uri="{BB962C8B-B14F-4D97-AF65-F5344CB8AC3E}">
        <p14:creationId xmlns:p14="http://schemas.microsoft.com/office/powerpoint/2010/main" val="3495542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7BE61-F295-D24B-8165-9324BF1A07A6}"/>
              </a:ext>
            </a:extLst>
          </p:cNvPr>
          <p:cNvSpPr>
            <a:spLocks noGrp="1"/>
          </p:cNvSpPr>
          <p:nvPr>
            <p:ph type="title"/>
          </p:nvPr>
        </p:nvSpPr>
        <p:spPr>
          <a:xfrm>
            <a:off x="457200" y="142504"/>
            <a:ext cx="8229600" cy="1200089"/>
          </a:xfrm>
        </p:spPr>
        <p:txBody>
          <a:bodyPr>
            <a:normAutofit fontScale="90000"/>
          </a:bodyPr>
          <a:lstStyle/>
          <a:p>
            <a:pPr algn="ctr"/>
            <a:r>
              <a:rPr lang="en-US" dirty="0">
                <a:solidFill>
                  <a:schemeClr val="bg1"/>
                </a:solidFill>
                <a:latin typeface="American Typewriter"/>
                <a:cs typeface="American Typewriter"/>
              </a:rPr>
              <a:t>Last Semester This Time</a:t>
            </a:r>
            <a:br>
              <a:rPr lang="en-US" dirty="0">
                <a:solidFill>
                  <a:srgbClr val="FFFF00"/>
                </a:solidFill>
                <a:latin typeface="American Typewriter"/>
                <a:cs typeface="American Typewriter"/>
              </a:rPr>
            </a:br>
            <a:r>
              <a:rPr lang="en-US" dirty="0">
                <a:solidFill>
                  <a:srgbClr val="FFFF00"/>
                </a:solidFill>
              </a:rPr>
              <a:t>Because </a:t>
            </a:r>
            <a:r>
              <a:rPr lang="en-US" b="1" dirty="0">
                <a:solidFill>
                  <a:srgbClr val="00B050"/>
                </a:solidFill>
              </a:rPr>
              <a:t>Elon </a:t>
            </a:r>
            <a:r>
              <a:rPr lang="en-US" dirty="0">
                <a:solidFill>
                  <a:srgbClr val="FFFF00"/>
                </a:solidFill>
              </a:rPr>
              <a:t>Edition</a:t>
            </a:r>
            <a:r>
              <a:rPr lang="en-US" dirty="0">
                <a:solidFill>
                  <a:srgbClr val="FF0000"/>
                </a:solidFill>
              </a:rPr>
              <a:t>…</a:t>
            </a:r>
          </a:p>
        </p:txBody>
      </p:sp>
      <p:pic>
        <p:nvPicPr>
          <p:cNvPr id="4" name="Picture 3">
            <a:extLst>
              <a:ext uri="{FF2B5EF4-FFF2-40B4-BE49-F238E27FC236}">
                <a16:creationId xmlns:a16="http://schemas.microsoft.com/office/drawing/2014/main" id="{16964C2B-BFBD-374E-82CF-FF9EDE4E0D48}"/>
              </a:ext>
            </a:extLst>
          </p:cNvPr>
          <p:cNvPicPr>
            <a:picLocks noChangeAspect="1"/>
          </p:cNvPicPr>
          <p:nvPr/>
        </p:nvPicPr>
        <p:blipFill>
          <a:blip r:embed="rId2"/>
          <a:stretch>
            <a:fillRect/>
          </a:stretch>
        </p:blipFill>
        <p:spPr>
          <a:xfrm>
            <a:off x="3302652" y="1733797"/>
            <a:ext cx="2611722" cy="4113612"/>
          </a:xfrm>
          <a:prstGeom prst="rect">
            <a:avLst/>
          </a:prstGeom>
        </p:spPr>
      </p:pic>
    </p:spTree>
    <p:extLst>
      <p:ext uri="{BB962C8B-B14F-4D97-AF65-F5344CB8AC3E}">
        <p14:creationId xmlns:p14="http://schemas.microsoft.com/office/powerpoint/2010/main" val="3870906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4E423-72D5-D141-AC38-900BDB084447}"/>
              </a:ext>
            </a:extLst>
          </p:cNvPr>
          <p:cNvSpPr>
            <a:spLocks noGrp="1"/>
          </p:cNvSpPr>
          <p:nvPr>
            <p:ph type="title"/>
          </p:nvPr>
        </p:nvSpPr>
        <p:spPr>
          <a:xfrm>
            <a:off x="457200" y="100962"/>
            <a:ext cx="8229600" cy="1016000"/>
          </a:xfrm>
        </p:spPr>
        <p:txBody>
          <a:bodyPr/>
          <a:lstStyle/>
          <a:p>
            <a:pPr algn="ctr"/>
            <a:r>
              <a:rPr lang="en-US" b="1" dirty="0">
                <a:solidFill>
                  <a:srgbClr val="FFFF00"/>
                </a:solidFill>
              </a:rPr>
              <a:t>Worst CEO to be GC to</a:t>
            </a:r>
            <a:r>
              <a:rPr lang="en-US" b="1" dirty="0">
                <a:solidFill>
                  <a:srgbClr val="0070C0"/>
                </a:solidFill>
              </a:rPr>
              <a:t>????</a:t>
            </a:r>
          </a:p>
        </p:txBody>
      </p:sp>
      <p:pic>
        <p:nvPicPr>
          <p:cNvPr id="4" name="Picture 3" descr="A screenshot of a social media post&#10;&#10;Description automatically generated">
            <a:extLst>
              <a:ext uri="{FF2B5EF4-FFF2-40B4-BE49-F238E27FC236}">
                <a16:creationId xmlns:a16="http://schemas.microsoft.com/office/drawing/2014/main" id="{29C709A8-62B8-2E45-AAE8-D7A191423AF1}"/>
              </a:ext>
            </a:extLst>
          </p:cNvPr>
          <p:cNvPicPr>
            <a:picLocks noChangeAspect="1"/>
          </p:cNvPicPr>
          <p:nvPr/>
        </p:nvPicPr>
        <p:blipFill>
          <a:blip r:embed="rId2"/>
          <a:stretch>
            <a:fillRect/>
          </a:stretch>
        </p:blipFill>
        <p:spPr>
          <a:xfrm>
            <a:off x="2404108" y="1237075"/>
            <a:ext cx="4408809" cy="4676838"/>
          </a:xfrm>
          <a:prstGeom prst="rect">
            <a:avLst/>
          </a:prstGeom>
        </p:spPr>
      </p:pic>
    </p:spTree>
    <p:extLst>
      <p:ext uri="{BB962C8B-B14F-4D97-AF65-F5344CB8AC3E}">
        <p14:creationId xmlns:p14="http://schemas.microsoft.com/office/powerpoint/2010/main" val="238014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C74AE-A4CB-3B45-AE9A-BF15FC5A13EE}"/>
              </a:ext>
            </a:extLst>
          </p:cNvPr>
          <p:cNvSpPr>
            <a:spLocks noGrp="1"/>
          </p:cNvSpPr>
          <p:nvPr>
            <p:ph type="title"/>
          </p:nvPr>
        </p:nvSpPr>
        <p:spPr>
          <a:xfrm>
            <a:off x="457200" y="136588"/>
            <a:ext cx="8229600" cy="1016000"/>
          </a:xfrm>
        </p:spPr>
        <p:txBody>
          <a:bodyPr>
            <a:normAutofit/>
          </a:bodyPr>
          <a:lstStyle/>
          <a:p>
            <a:pPr algn="ctr"/>
            <a:r>
              <a:rPr lang="en-US" sz="5400" b="1" dirty="0">
                <a:solidFill>
                  <a:srgbClr val="FFFF00"/>
                </a:solidFill>
              </a:rPr>
              <a:t>Recap</a:t>
            </a:r>
            <a:r>
              <a:rPr lang="en-US" sz="5400" b="1" dirty="0">
                <a:solidFill>
                  <a:srgbClr val="FF0000"/>
                </a:solidFill>
              </a:rPr>
              <a:t>…</a:t>
            </a:r>
          </a:p>
        </p:txBody>
      </p:sp>
      <p:pic>
        <p:nvPicPr>
          <p:cNvPr id="3" name="Picture 2">
            <a:extLst>
              <a:ext uri="{FF2B5EF4-FFF2-40B4-BE49-F238E27FC236}">
                <a16:creationId xmlns:a16="http://schemas.microsoft.com/office/drawing/2014/main" id="{85B51389-90C1-1B43-AE1B-FA8E7101D6FD}"/>
              </a:ext>
            </a:extLst>
          </p:cNvPr>
          <p:cNvPicPr>
            <a:picLocks noChangeAspect="1"/>
          </p:cNvPicPr>
          <p:nvPr/>
        </p:nvPicPr>
        <p:blipFill>
          <a:blip r:embed="rId2"/>
          <a:stretch>
            <a:fillRect/>
          </a:stretch>
        </p:blipFill>
        <p:spPr>
          <a:xfrm>
            <a:off x="2492865" y="1494289"/>
            <a:ext cx="4231296" cy="4361777"/>
          </a:xfrm>
          <a:prstGeom prst="rect">
            <a:avLst/>
          </a:prstGeom>
        </p:spPr>
      </p:pic>
    </p:spTree>
    <p:extLst>
      <p:ext uri="{BB962C8B-B14F-4D97-AF65-F5344CB8AC3E}">
        <p14:creationId xmlns:p14="http://schemas.microsoft.com/office/powerpoint/2010/main" val="1286808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34043A-B65C-2944-90B9-71E364FC5C66}"/>
              </a:ext>
            </a:extLst>
          </p:cNvPr>
          <p:cNvPicPr>
            <a:picLocks noChangeAspect="1"/>
          </p:cNvPicPr>
          <p:nvPr/>
        </p:nvPicPr>
        <p:blipFill>
          <a:blip r:embed="rId2"/>
          <a:stretch>
            <a:fillRect/>
          </a:stretch>
        </p:blipFill>
        <p:spPr>
          <a:xfrm>
            <a:off x="1973695" y="221672"/>
            <a:ext cx="5196609" cy="5356857"/>
          </a:xfrm>
          <a:prstGeom prst="rect">
            <a:avLst/>
          </a:prstGeom>
        </p:spPr>
      </p:pic>
      <p:pic>
        <p:nvPicPr>
          <p:cNvPr id="4" name="Picture 3">
            <a:extLst>
              <a:ext uri="{FF2B5EF4-FFF2-40B4-BE49-F238E27FC236}">
                <a16:creationId xmlns:a16="http://schemas.microsoft.com/office/drawing/2014/main" id="{4EFB4512-A3E9-2443-BD33-79C37AC26CFA}"/>
              </a:ext>
            </a:extLst>
          </p:cNvPr>
          <p:cNvPicPr>
            <a:picLocks noChangeAspect="1"/>
          </p:cNvPicPr>
          <p:nvPr/>
        </p:nvPicPr>
        <p:blipFill>
          <a:blip r:embed="rId2"/>
          <a:stretch>
            <a:fillRect/>
          </a:stretch>
        </p:blipFill>
        <p:spPr>
          <a:xfrm>
            <a:off x="1973695" y="233548"/>
            <a:ext cx="5196609" cy="5356857"/>
          </a:xfrm>
          <a:prstGeom prst="rect">
            <a:avLst/>
          </a:prstGeom>
        </p:spPr>
      </p:pic>
    </p:spTree>
    <p:extLst>
      <p:ext uri="{BB962C8B-B14F-4D97-AF65-F5344CB8AC3E}">
        <p14:creationId xmlns:p14="http://schemas.microsoft.com/office/powerpoint/2010/main" val="1899265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27365842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5221421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2028305"/>
            <a:ext cx="8548661" cy="3697828"/>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Yours?</a:t>
            </a:r>
            <a:endParaRPr lang="en-US" sz="14500" dirty="0"/>
          </a:p>
        </p:txBody>
      </p:sp>
    </p:spTree>
    <p:extLst>
      <p:ext uri="{BB962C8B-B14F-4D97-AF65-F5344CB8AC3E}">
        <p14:creationId xmlns:p14="http://schemas.microsoft.com/office/powerpoint/2010/main" val="461012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02582" y="448887"/>
            <a:ext cx="8309156" cy="5522834"/>
          </a:xfrm>
        </p:spPr>
        <p:txBody>
          <a:bodyPr>
            <a:normAutofit/>
          </a:bodyPr>
          <a:lstStyle/>
          <a:p>
            <a:pPr marL="0" indent="0" algn="ctr">
              <a:buNone/>
            </a:pPr>
            <a:r>
              <a:rPr lang="en-US" sz="4400" dirty="0">
                <a:solidFill>
                  <a:srgbClr val="FFFF00"/>
                </a:solidFill>
                <a:latin typeface="P22 Typewriter"/>
                <a:cs typeface="P22 Typewriter"/>
              </a:rPr>
              <a:t>Now</a:t>
            </a:r>
            <a:r>
              <a:rPr lang="en-US" sz="4400" dirty="0">
                <a:solidFill>
                  <a:srgbClr val="FF0000"/>
                </a:solidFill>
                <a:latin typeface="P22 Typewriter"/>
                <a:cs typeface="P22 Typewriter"/>
              </a:rPr>
              <a:t>,</a:t>
            </a:r>
            <a:r>
              <a:rPr lang="en-US" sz="4400" dirty="0">
                <a:solidFill>
                  <a:srgbClr val="FFFF00"/>
                </a:solidFill>
                <a:latin typeface="P22 Typewriter"/>
                <a:cs typeface="P22 Typewriter"/>
              </a:rPr>
              <a:t> back to our regularly scheduled programming</a:t>
            </a:r>
            <a:r>
              <a:rPr lang="en-US" sz="4400" dirty="0">
                <a:solidFill>
                  <a:srgbClr val="FF0000"/>
                </a:solidFill>
                <a:latin typeface="P22 Typewriter"/>
                <a:cs typeface="P22 Typewriter"/>
              </a:rPr>
              <a:t>…</a:t>
            </a:r>
          </a:p>
        </p:txBody>
      </p:sp>
      <p:pic>
        <p:nvPicPr>
          <p:cNvPr id="4" name="Content Placeholder 3" descr="file7991274103168.jpg"/>
          <p:cNvPicPr>
            <a:picLocks noChangeAspect="1"/>
          </p:cNvPicPr>
          <p:nvPr/>
        </p:nvPicPr>
        <p:blipFill rotWithShape="1">
          <a:blip r:embed="rId2">
            <a:extLst>
              <a:ext uri="{28A0092B-C50C-407E-A947-70E740481C1C}">
                <a14:useLocalDpi xmlns:a14="http://schemas.microsoft.com/office/drawing/2010/main" val="0"/>
              </a:ext>
            </a:extLst>
          </a:blip>
          <a:srcRect l="-242" r="-124"/>
          <a:stretch/>
        </p:blipFill>
        <p:spPr>
          <a:xfrm>
            <a:off x="1992958" y="2151580"/>
            <a:ext cx="5158083" cy="3648914"/>
          </a:xfrm>
          <a:prstGeom prst="rect">
            <a:avLst/>
          </a:prstGeom>
        </p:spPr>
      </p:pic>
    </p:spTree>
    <p:extLst>
      <p:ext uri="{BB962C8B-B14F-4D97-AF65-F5344CB8AC3E}">
        <p14:creationId xmlns:p14="http://schemas.microsoft.com/office/powerpoint/2010/main" val="19602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170"/>
            <a:ext cx="8229600" cy="1016000"/>
          </a:xfrm>
        </p:spPr>
        <p:txBody>
          <a:bodyPr/>
          <a:lstStyle/>
          <a:p>
            <a:pPr algn="ctr"/>
            <a:r>
              <a:rPr lang="en-US" b="1" dirty="0">
                <a:solidFill>
                  <a:srgbClr val="FFFF00"/>
                </a:solidFill>
              </a:rPr>
              <a:t>Starting Point </a:t>
            </a:r>
            <a:r>
              <a:rPr lang="en-US" b="1" dirty="0">
                <a:solidFill>
                  <a:srgbClr val="FF0000"/>
                </a:solidFill>
              </a:rPr>
              <a:t>1 </a:t>
            </a:r>
            <a:r>
              <a:rPr lang="en-US" b="1" dirty="0">
                <a:solidFill>
                  <a:srgbClr val="FFFF00"/>
                </a:solidFill>
              </a:rPr>
              <a:t>-</a:t>
            </a:r>
            <a:r>
              <a:rPr lang="en-US" b="1" dirty="0">
                <a:solidFill>
                  <a:srgbClr val="FF0000"/>
                </a:solidFill>
              </a:rPr>
              <a:t> </a:t>
            </a:r>
            <a:r>
              <a:rPr lang="en-US" b="1" dirty="0">
                <a:solidFill>
                  <a:schemeClr val="bg1"/>
                </a:solidFill>
              </a:rPr>
              <a:t>Review</a:t>
            </a:r>
          </a:p>
        </p:txBody>
      </p:sp>
      <p:pic>
        <p:nvPicPr>
          <p:cNvPr id="4" name="Content Placeholder 3" descr="F1_start_light_sequence_animation.gif"/>
          <p:cNvPicPr>
            <a:picLocks noGrp="1" noChangeAspect="1"/>
          </p:cNvPicPr>
          <p:nvPr>
            <p:ph sz="quarter" idx="10"/>
          </p:nvPr>
        </p:nvPicPr>
        <p:blipFill>
          <a:blip r:embed="rId2">
            <a:extLst>
              <a:ext uri="{28A0092B-C50C-407E-A947-70E740481C1C}">
                <a14:useLocalDpi xmlns:a14="http://schemas.microsoft.com/office/drawing/2010/main" val="0"/>
              </a:ext>
            </a:extLst>
          </a:blip>
          <a:srcRect l="-31953" r="-31953"/>
          <a:stretch>
            <a:fillRect/>
          </a:stretch>
        </p:blipFill>
        <p:spPr/>
      </p:pic>
    </p:spTree>
    <p:extLst>
      <p:ext uri="{BB962C8B-B14F-4D97-AF65-F5344CB8AC3E}">
        <p14:creationId xmlns:p14="http://schemas.microsoft.com/office/powerpoint/2010/main" val="2642033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1946468"/>
            <a:ext cx="9143999" cy="3779665"/>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Logistics</a:t>
            </a:r>
            <a:endParaRPr lang="en-US" sz="14500" dirty="0"/>
          </a:p>
        </p:txBody>
      </p:sp>
    </p:spTree>
    <p:extLst>
      <p:ext uri="{BB962C8B-B14F-4D97-AF65-F5344CB8AC3E}">
        <p14:creationId xmlns:p14="http://schemas.microsoft.com/office/powerpoint/2010/main" val="28551894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135" y="0"/>
            <a:ext cx="8337665" cy="1016000"/>
          </a:xfrm>
        </p:spPr>
        <p:txBody>
          <a:bodyPr>
            <a:normAutofit/>
          </a:bodyPr>
          <a:lstStyle/>
          <a:p>
            <a:pPr algn="ctr"/>
            <a:r>
              <a:rPr lang="en-US" sz="4800" b="1" dirty="0">
                <a:solidFill>
                  <a:srgbClr val="FFFF00"/>
                </a:solidFill>
                <a:latin typeface="Arial"/>
                <a:cs typeface="Arial"/>
              </a:rPr>
              <a:t>The course in one cartoon</a:t>
            </a:r>
          </a:p>
        </p:txBody>
      </p:sp>
      <p:pic>
        <p:nvPicPr>
          <p:cNvPr id="4" name="Content Placeholder 3">
            <a:extLst>
              <a:ext uri="{FF2B5EF4-FFF2-40B4-BE49-F238E27FC236}">
                <a16:creationId xmlns:a16="http://schemas.microsoft.com/office/drawing/2014/main" id="{A436F83F-C29F-374A-B2CA-48419763A047}"/>
              </a:ext>
            </a:extLst>
          </p:cNvPr>
          <p:cNvPicPr>
            <a:picLocks noGrp="1" noChangeAspect="1"/>
          </p:cNvPicPr>
          <p:nvPr>
            <p:ph sz="quarter" idx="10"/>
          </p:nvPr>
        </p:nvPicPr>
        <p:blipFill>
          <a:blip r:embed="rId2"/>
          <a:stretch>
            <a:fillRect/>
          </a:stretch>
        </p:blipFill>
        <p:spPr>
          <a:xfrm>
            <a:off x="2663673" y="1276512"/>
            <a:ext cx="3816654" cy="4575647"/>
          </a:xfrm>
        </p:spPr>
      </p:pic>
    </p:spTree>
    <p:extLst>
      <p:ext uri="{BB962C8B-B14F-4D97-AF65-F5344CB8AC3E}">
        <p14:creationId xmlns:p14="http://schemas.microsoft.com/office/powerpoint/2010/main" val="35968320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0DBAC8-9011-9549-99D8-E501764436F2}"/>
              </a:ext>
            </a:extLst>
          </p:cNvPr>
          <p:cNvSpPr>
            <a:spLocks noGrp="1"/>
          </p:cNvSpPr>
          <p:nvPr>
            <p:ph sz="quarter" idx="10"/>
          </p:nvPr>
        </p:nvSpPr>
        <p:spPr>
          <a:xfrm>
            <a:off x="457200" y="444843"/>
            <a:ext cx="8229600" cy="5281291"/>
          </a:xfrm>
        </p:spPr>
        <p:txBody>
          <a:bodyPr>
            <a:normAutofit/>
          </a:bodyPr>
          <a:lstStyle/>
          <a:p>
            <a:pPr marL="0" indent="0" algn="ctr">
              <a:buNone/>
            </a:pPr>
            <a:r>
              <a:rPr lang="en-US" sz="6000" b="1" dirty="0">
                <a:solidFill>
                  <a:srgbClr val="FFFF00"/>
                </a:solidFill>
              </a:rPr>
              <a:t>Examine the question from the perspective of</a:t>
            </a:r>
            <a:r>
              <a:rPr lang="en-US" sz="6000" b="1" dirty="0">
                <a:solidFill>
                  <a:srgbClr val="FF0000"/>
                </a:solidFill>
              </a:rPr>
              <a:t>:</a:t>
            </a:r>
            <a:r>
              <a:rPr lang="en-US" sz="6000" b="1" dirty="0">
                <a:solidFill>
                  <a:srgbClr val="FFFF00"/>
                </a:solidFill>
              </a:rPr>
              <a:t> </a:t>
            </a:r>
          </a:p>
          <a:p>
            <a:pPr marL="0" indent="0" algn="ctr">
              <a:buNone/>
            </a:pPr>
            <a:r>
              <a:rPr lang="en-US" sz="6000" b="1" dirty="0">
                <a:solidFill>
                  <a:srgbClr val="FF0000"/>
                </a:solidFill>
              </a:rPr>
              <a:t>1. </a:t>
            </a:r>
            <a:r>
              <a:rPr lang="en-US" sz="6000" dirty="0">
                <a:solidFill>
                  <a:schemeClr val="bg1"/>
                </a:solidFill>
              </a:rPr>
              <a:t>An out-side counsel</a:t>
            </a:r>
          </a:p>
          <a:p>
            <a:pPr marL="0" indent="0" algn="ctr">
              <a:buNone/>
            </a:pPr>
            <a:r>
              <a:rPr lang="en-US" sz="6000" b="1" dirty="0">
                <a:solidFill>
                  <a:srgbClr val="FF0000"/>
                </a:solidFill>
              </a:rPr>
              <a:t>2. </a:t>
            </a:r>
            <a:r>
              <a:rPr lang="en-US" sz="6000" dirty="0">
                <a:solidFill>
                  <a:schemeClr val="bg1"/>
                </a:solidFill>
              </a:rPr>
              <a:t>An in-house counsel</a:t>
            </a:r>
          </a:p>
          <a:p>
            <a:pPr marL="0" indent="0" algn="ctr">
              <a:buNone/>
            </a:pPr>
            <a:r>
              <a:rPr lang="en-US" sz="6000" b="1" dirty="0">
                <a:solidFill>
                  <a:srgbClr val="FFFF00"/>
                </a:solidFill>
              </a:rPr>
              <a:t>What do you see</a:t>
            </a:r>
            <a:r>
              <a:rPr lang="en-US" sz="6000" b="1" dirty="0">
                <a:solidFill>
                  <a:srgbClr val="FF0000"/>
                </a:solidFill>
              </a:rPr>
              <a:t>?</a:t>
            </a:r>
          </a:p>
        </p:txBody>
      </p:sp>
    </p:spTree>
    <p:extLst>
      <p:ext uri="{BB962C8B-B14F-4D97-AF65-F5344CB8AC3E}">
        <p14:creationId xmlns:p14="http://schemas.microsoft.com/office/powerpoint/2010/main" val="25107439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6DFCF-9A06-2041-B0F5-0473DFBB9DEE}"/>
              </a:ext>
            </a:extLst>
          </p:cNvPr>
          <p:cNvSpPr>
            <a:spLocks noGrp="1"/>
          </p:cNvSpPr>
          <p:nvPr>
            <p:ph type="title"/>
          </p:nvPr>
        </p:nvSpPr>
        <p:spPr>
          <a:xfrm>
            <a:off x="457200" y="174193"/>
            <a:ext cx="8229600" cy="1016000"/>
          </a:xfrm>
        </p:spPr>
        <p:txBody>
          <a:bodyPr>
            <a:normAutofit/>
          </a:bodyPr>
          <a:lstStyle/>
          <a:p>
            <a:pPr algn="ctr"/>
            <a:r>
              <a:rPr lang="en-US" sz="4800" b="1" dirty="0">
                <a:solidFill>
                  <a:srgbClr val="FF0000"/>
                </a:solidFill>
              </a:rPr>
              <a:t>Basic Conundrum</a:t>
            </a:r>
            <a:r>
              <a:rPr lang="en-US" sz="4800" b="1" dirty="0">
                <a:solidFill>
                  <a:srgbClr val="FFFF00"/>
                </a:solidFill>
              </a:rPr>
              <a:t>?</a:t>
            </a:r>
          </a:p>
        </p:txBody>
      </p:sp>
      <p:sp>
        <p:nvSpPr>
          <p:cNvPr id="3" name="Content Placeholder 2">
            <a:extLst>
              <a:ext uri="{FF2B5EF4-FFF2-40B4-BE49-F238E27FC236}">
                <a16:creationId xmlns:a16="http://schemas.microsoft.com/office/drawing/2014/main" id="{5947FDBF-8D2A-DB4E-B58E-FBAE5D9E7A67}"/>
              </a:ext>
            </a:extLst>
          </p:cNvPr>
          <p:cNvSpPr>
            <a:spLocks noGrp="1"/>
          </p:cNvSpPr>
          <p:nvPr>
            <p:ph sz="quarter" idx="10"/>
          </p:nvPr>
        </p:nvSpPr>
        <p:spPr>
          <a:xfrm>
            <a:off x="457200" y="1999129"/>
            <a:ext cx="8229600" cy="3727004"/>
          </a:xfrm>
        </p:spPr>
        <p:txBody>
          <a:bodyPr/>
          <a:lstStyle/>
          <a:p>
            <a:pPr marL="0" indent="0" algn="ctr">
              <a:buNone/>
            </a:pPr>
            <a:r>
              <a:rPr lang="en-US" sz="9600" dirty="0">
                <a:solidFill>
                  <a:schemeClr val="bg1"/>
                </a:solidFill>
              </a:rPr>
              <a:t>Good governance is </a:t>
            </a:r>
            <a:r>
              <a:rPr lang="en-US" sz="9600" dirty="0">
                <a:solidFill>
                  <a:schemeClr val="tx1">
                    <a:lumMod val="85000"/>
                    <a:lumOff val="15000"/>
                  </a:schemeClr>
                </a:solidFill>
              </a:rPr>
              <a:t>invisible</a:t>
            </a:r>
          </a:p>
          <a:p>
            <a:endParaRPr lang="en-US" dirty="0"/>
          </a:p>
        </p:txBody>
      </p:sp>
    </p:spTree>
    <p:extLst>
      <p:ext uri="{BB962C8B-B14F-4D97-AF65-F5344CB8AC3E}">
        <p14:creationId xmlns:p14="http://schemas.microsoft.com/office/powerpoint/2010/main" val="2881947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2AF68-AD88-AB4D-8575-B6A7F4C2DAEA}"/>
              </a:ext>
            </a:extLst>
          </p:cNvPr>
          <p:cNvSpPr>
            <a:spLocks noGrp="1"/>
          </p:cNvSpPr>
          <p:nvPr>
            <p:ph type="title"/>
          </p:nvPr>
        </p:nvSpPr>
        <p:spPr>
          <a:xfrm>
            <a:off x="457200" y="0"/>
            <a:ext cx="8229600" cy="1995055"/>
          </a:xfrm>
        </p:spPr>
        <p:txBody>
          <a:bodyPr>
            <a:normAutofit/>
          </a:bodyPr>
          <a:lstStyle/>
          <a:p>
            <a:pPr algn="ctr"/>
            <a:r>
              <a:rPr lang="en-US" sz="9600" dirty="0">
                <a:solidFill>
                  <a:srgbClr val="FFFF00"/>
                </a:solidFill>
              </a:rPr>
              <a:t>…</a:t>
            </a:r>
            <a:r>
              <a:rPr lang="en-US" sz="9600" dirty="0">
                <a:solidFill>
                  <a:schemeClr val="bg1"/>
                </a:solidFill>
              </a:rPr>
              <a:t>invisible</a:t>
            </a:r>
            <a:r>
              <a:rPr lang="en-US" sz="9600" dirty="0">
                <a:solidFill>
                  <a:srgbClr val="FFFF00"/>
                </a:solidFill>
              </a:rPr>
              <a:t>.</a:t>
            </a:r>
          </a:p>
        </p:txBody>
      </p:sp>
      <p:sp>
        <p:nvSpPr>
          <p:cNvPr id="3" name="Content Placeholder 2">
            <a:extLst>
              <a:ext uri="{FF2B5EF4-FFF2-40B4-BE49-F238E27FC236}">
                <a16:creationId xmlns:a16="http://schemas.microsoft.com/office/drawing/2014/main" id="{AD700B90-38A6-D349-9CCF-3BC40C9A248B}"/>
              </a:ext>
            </a:extLst>
          </p:cNvPr>
          <p:cNvSpPr>
            <a:spLocks noGrp="1"/>
          </p:cNvSpPr>
          <p:nvPr>
            <p:ph sz="quarter" idx="10"/>
          </p:nvPr>
        </p:nvSpPr>
        <p:spPr>
          <a:xfrm>
            <a:off x="457200" y="2294314"/>
            <a:ext cx="4946073" cy="3431820"/>
          </a:xfrm>
        </p:spPr>
        <p:txBody>
          <a:bodyPr>
            <a:normAutofit/>
          </a:bodyPr>
          <a:lstStyle/>
          <a:p>
            <a:pPr marL="0" indent="0">
              <a:buNone/>
            </a:pPr>
            <a:r>
              <a:rPr lang="en-US" sz="6000" dirty="0">
                <a:solidFill>
                  <a:srgbClr val="FFFF00"/>
                </a:solidFill>
              </a:rPr>
              <a:t>Measured by the number of crises that don</a:t>
            </a:r>
            <a:r>
              <a:rPr lang="en-US" sz="6000" dirty="0">
                <a:solidFill>
                  <a:srgbClr val="FF0000"/>
                </a:solidFill>
              </a:rPr>
              <a:t>’</a:t>
            </a:r>
            <a:r>
              <a:rPr lang="en-US" sz="6000" dirty="0">
                <a:solidFill>
                  <a:srgbClr val="FFFF00"/>
                </a:solidFill>
              </a:rPr>
              <a:t>t manifest</a:t>
            </a:r>
            <a:r>
              <a:rPr lang="en-US" sz="6000" dirty="0">
                <a:solidFill>
                  <a:srgbClr val="FF0000"/>
                </a:solidFill>
              </a:rPr>
              <a:t>.</a:t>
            </a:r>
          </a:p>
        </p:txBody>
      </p:sp>
      <p:pic>
        <p:nvPicPr>
          <p:cNvPr id="9" name="Picture 8">
            <a:extLst>
              <a:ext uri="{FF2B5EF4-FFF2-40B4-BE49-F238E27FC236}">
                <a16:creationId xmlns:a16="http://schemas.microsoft.com/office/drawing/2014/main" id="{F6CAB304-76A1-4E4D-9273-2491A2ACD964}"/>
              </a:ext>
            </a:extLst>
          </p:cNvPr>
          <p:cNvPicPr>
            <a:picLocks noChangeAspect="1"/>
          </p:cNvPicPr>
          <p:nvPr/>
        </p:nvPicPr>
        <p:blipFill>
          <a:blip r:embed="rId2"/>
          <a:stretch>
            <a:fillRect/>
          </a:stretch>
        </p:blipFill>
        <p:spPr>
          <a:xfrm>
            <a:off x="5403273" y="2552584"/>
            <a:ext cx="3327400" cy="2451100"/>
          </a:xfrm>
          <a:prstGeom prst="rect">
            <a:avLst/>
          </a:prstGeom>
        </p:spPr>
      </p:pic>
    </p:spTree>
    <p:extLst>
      <p:ext uri="{BB962C8B-B14F-4D97-AF65-F5344CB8AC3E}">
        <p14:creationId xmlns:p14="http://schemas.microsoft.com/office/powerpoint/2010/main" val="1320494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B64D8-9551-A04B-AAD0-06AEAF3C3F5E}"/>
              </a:ext>
            </a:extLst>
          </p:cNvPr>
          <p:cNvSpPr>
            <a:spLocks noGrp="1"/>
          </p:cNvSpPr>
          <p:nvPr>
            <p:ph type="title"/>
          </p:nvPr>
        </p:nvSpPr>
        <p:spPr>
          <a:xfrm>
            <a:off x="457200" y="143713"/>
            <a:ext cx="8229600" cy="1016000"/>
          </a:xfrm>
        </p:spPr>
        <p:txBody>
          <a:bodyPr>
            <a:normAutofit/>
          </a:bodyPr>
          <a:lstStyle/>
          <a:p>
            <a:pPr algn="ctr"/>
            <a:r>
              <a:rPr lang="en-US" sz="4400" dirty="0">
                <a:solidFill>
                  <a:schemeClr val="bg1"/>
                </a:solidFill>
              </a:rPr>
              <a:t>Poor Governance is </a:t>
            </a:r>
            <a:r>
              <a:rPr lang="en-US" sz="4400" b="1" dirty="0">
                <a:solidFill>
                  <a:schemeClr val="accent6"/>
                </a:solidFill>
              </a:rPr>
              <a:t>SUPER VISIBLE</a:t>
            </a:r>
          </a:p>
        </p:txBody>
      </p:sp>
      <p:pic>
        <p:nvPicPr>
          <p:cNvPr id="9" name="Content Placeholder 8">
            <a:extLst>
              <a:ext uri="{FF2B5EF4-FFF2-40B4-BE49-F238E27FC236}">
                <a16:creationId xmlns:a16="http://schemas.microsoft.com/office/drawing/2014/main" id="{8E9724AF-0C9F-6746-A404-EDF88D6CBF3C}"/>
              </a:ext>
            </a:extLst>
          </p:cNvPr>
          <p:cNvPicPr>
            <a:picLocks noGrp="1" noChangeAspect="1"/>
          </p:cNvPicPr>
          <p:nvPr>
            <p:ph sz="quarter" idx="10"/>
          </p:nvPr>
        </p:nvPicPr>
        <p:blipFill>
          <a:blip r:embed="rId2"/>
          <a:stretch>
            <a:fillRect/>
          </a:stretch>
        </p:blipFill>
        <p:spPr>
          <a:xfrm>
            <a:off x="1781693" y="1408113"/>
            <a:ext cx="5580613" cy="4318000"/>
          </a:xfrm>
        </p:spPr>
      </p:pic>
    </p:spTree>
    <p:extLst>
      <p:ext uri="{BB962C8B-B14F-4D97-AF65-F5344CB8AC3E}">
        <p14:creationId xmlns:p14="http://schemas.microsoft.com/office/powerpoint/2010/main" val="33711298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019AA-60E6-9942-AF06-EA54569D071C}"/>
              </a:ext>
            </a:extLst>
          </p:cNvPr>
          <p:cNvSpPr>
            <a:spLocks noGrp="1"/>
          </p:cNvSpPr>
          <p:nvPr>
            <p:ph type="title"/>
          </p:nvPr>
        </p:nvSpPr>
        <p:spPr>
          <a:xfrm>
            <a:off x="457200" y="115866"/>
            <a:ext cx="8229600" cy="1016000"/>
          </a:xfrm>
        </p:spPr>
        <p:txBody>
          <a:bodyPr>
            <a:normAutofit/>
          </a:bodyPr>
          <a:lstStyle/>
          <a:p>
            <a:pPr algn="ctr"/>
            <a:r>
              <a:rPr lang="en-US" sz="4400" b="1" dirty="0">
                <a:solidFill>
                  <a:srgbClr val="FFFF00"/>
                </a:solidFill>
              </a:rPr>
              <a:t>Two Questions</a:t>
            </a:r>
            <a:r>
              <a:rPr lang="en-US" sz="4400" b="1" dirty="0">
                <a:solidFill>
                  <a:srgbClr val="FF0000"/>
                </a:solidFill>
              </a:rPr>
              <a:t>…</a:t>
            </a:r>
          </a:p>
        </p:txBody>
      </p:sp>
      <p:sp>
        <p:nvSpPr>
          <p:cNvPr id="3" name="Content Placeholder 2">
            <a:extLst>
              <a:ext uri="{FF2B5EF4-FFF2-40B4-BE49-F238E27FC236}">
                <a16:creationId xmlns:a16="http://schemas.microsoft.com/office/drawing/2014/main" id="{01720B84-037A-2941-815F-C699C391C56F}"/>
              </a:ext>
            </a:extLst>
          </p:cNvPr>
          <p:cNvSpPr>
            <a:spLocks noGrp="1"/>
          </p:cNvSpPr>
          <p:nvPr>
            <p:ph sz="quarter" idx="10"/>
          </p:nvPr>
        </p:nvSpPr>
        <p:spPr/>
        <p:txBody>
          <a:bodyPr>
            <a:noAutofit/>
          </a:bodyPr>
          <a:lstStyle/>
          <a:p>
            <a:pPr marL="457200" indent="-457200">
              <a:buFont typeface="+mj-lt"/>
              <a:buAutoNum type="arabicPeriod"/>
            </a:pPr>
            <a:r>
              <a:rPr lang="en-US" sz="4400" dirty="0">
                <a:solidFill>
                  <a:schemeClr val="bg1"/>
                </a:solidFill>
              </a:rPr>
              <a:t>Where were the Directors</a:t>
            </a:r>
            <a:r>
              <a:rPr lang="en-US" sz="4400" dirty="0">
                <a:solidFill>
                  <a:srgbClr val="FF0000"/>
                </a:solidFill>
              </a:rPr>
              <a:t>?</a:t>
            </a:r>
          </a:p>
          <a:p>
            <a:pPr marL="457200" indent="-457200">
              <a:buFont typeface="+mj-lt"/>
              <a:buAutoNum type="arabicPeriod"/>
            </a:pPr>
            <a:r>
              <a:rPr lang="en-US" sz="4400" dirty="0">
                <a:solidFill>
                  <a:schemeClr val="bg1"/>
                </a:solidFill>
              </a:rPr>
              <a:t>What views did Counsel transmit</a:t>
            </a:r>
            <a:r>
              <a:rPr lang="en-US" sz="4400" dirty="0">
                <a:solidFill>
                  <a:srgbClr val="FF0000"/>
                </a:solidFill>
              </a:rPr>
              <a:t>?</a:t>
            </a:r>
          </a:p>
        </p:txBody>
      </p:sp>
      <p:pic>
        <p:nvPicPr>
          <p:cNvPr id="5" name="Picture 4" descr="A person sitting in a room&#10;&#10;Description automatically generated">
            <a:extLst>
              <a:ext uri="{FF2B5EF4-FFF2-40B4-BE49-F238E27FC236}">
                <a16:creationId xmlns:a16="http://schemas.microsoft.com/office/drawing/2014/main" id="{96949695-A5D2-F44F-9C82-70FF0BEEEA83}"/>
              </a:ext>
            </a:extLst>
          </p:cNvPr>
          <p:cNvPicPr>
            <a:picLocks noChangeAspect="1"/>
          </p:cNvPicPr>
          <p:nvPr/>
        </p:nvPicPr>
        <p:blipFill>
          <a:blip r:embed="rId2"/>
          <a:stretch>
            <a:fillRect/>
          </a:stretch>
        </p:blipFill>
        <p:spPr>
          <a:xfrm>
            <a:off x="4324556" y="2920180"/>
            <a:ext cx="4362244" cy="3271683"/>
          </a:xfrm>
          <a:prstGeom prst="rect">
            <a:avLst/>
          </a:prstGeom>
        </p:spPr>
      </p:pic>
    </p:spTree>
    <p:extLst>
      <p:ext uri="{BB962C8B-B14F-4D97-AF65-F5344CB8AC3E}">
        <p14:creationId xmlns:p14="http://schemas.microsoft.com/office/powerpoint/2010/main" val="36481970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8A410E-740F-924E-8BA5-4B4D5C114BD9}"/>
              </a:ext>
            </a:extLst>
          </p:cNvPr>
          <p:cNvPicPr>
            <a:picLocks noChangeAspect="1"/>
          </p:cNvPicPr>
          <p:nvPr/>
        </p:nvPicPr>
        <p:blipFill>
          <a:blip r:embed="rId2"/>
          <a:stretch>
            <a:fill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0CDA3E98-B533-224A-A84B-E665ABF1BAC7}"/>
              </a:ext>
            </a:extLst>
          </p:cNvPr>
          <p:cNvPicPr>
            <a:picLocks noChangeAspect="1"/>
          </p:cNvPicPr>
          <p:nvPr/>
        </p:nvPicPr>
        <p:blipFill>
          <a:blip r:embed="rId3"/>
          <a:stretch>
            <a:fillRect/>
          </a:stretch>
        </p:blipFill>
        <p:spPr>
          <a:xfrm>
            <a:off x="2832100" y="2000250"/>
            <a:ext cx="3479800" cy="2857500"/>
          </a:xfrm>
          <a:prstGeom prst="rect">
            <a:avLst/>
          </a:prstGeom>
        </p:spPr>
      </p:pic>
    </p:spTree>
    <p:extLst>
      <p:ext uri="{BB962C8B-B14F-4D97-AF65-F5344CB8AC3E}">
        <p14:creationId xmlns:p14="http://schemas.microsoft.com/office/powerpoint/2010/main" val="11512621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43BFC-F285-7948-BACB-976CA805737B}"/>
              </a:ext>
            </a:extLst>
          </p:cNvPr>
          <p:cNvSpPr>
            <a:spLocks noGrp="1"/>
          </p:cNvSpPr>
          <p:nvPr>
            <p:ph type="title"/>
          </p:nvPr>
        </p:nvSpPr>
        <p:spPr>
          <a:xfrm>
            <a:off x="493713" y="178312"/>
            <a:ext cx="8229600" cy="1016000"/>
          </a:xfrm>
        </p:spPr>
        <p:txBody>
          <a:bodyPr/>
          <a:lstStyle/>
          <a:p>
            <a:pPr algn="ctr"/>
            <a:r>
              <a:rPr lang="en-US" b="1" dirty="0">
                <a:solidFill>
                  <a:srgbClr val="FFFF00"/>
                </a:solidFill>
              </a:rPr>
              <a:t>Plus shaped lawyer</a:t>
            </a:r>
            <a:r>
              <a:rPr lang="en-US" b="1" dirty="0">
                <a:solidFill>
                  <a:srgbClr val="FF0000"/>
                </a:solidFill>
              </a:rPr>
              <a:t>?</a:t>
            </a:r>
          </a:p>
        </p:txBody>
      </p:sp>
      <p:sp>
        <p:nvSpPr>
          <p:cNvPr id="3" name="TextBox 2">
            <a:extLst>
              <a:ext uri="{FF2B5EF4-FFF2-40B4-BE49-F238E27FC236}">
                <a16:creationId xmlns:a16="http://schemas.microsoft.com/office/drawing/2014/main" id="{FF81AE40-6EC9-AE4C-85CF-5BF78AC8E5F5}"/>
              </a:ext>
            </a:extLst>
          </p:cNvPr>
          <p:cNvSpPr txBox="1"/>
          <p:nvPr/>
        </p:nvSpPr>
        <p:spPr>
          <a:xfrm>
            <a:off x="2206894" y="1194312"/>
            <a:ext cx="2401619" cy="4647426"/>
          </a:xfrm>
          <a:prstGeom prst="rect">
            <a:avLst/>
          </a:prstGeom>
          <a:noFill/>
        </p:spPr>
        <p:txBody>
          <a:bodyPr wrap="none" rtlCol="0">
            <a:spAutoFit/>
          </a:bodyPr>
          <a:lstStyle/>
          <a:p>
            <a:r>
              <a:rPr lang="en-US" sz="29600" b="1" dirty="0">
                <a:solidFill>
                  <a:schemeClr val="bg1"/>
                </a:solidFill>
              </a:rPr>
              <a:t>+</a:t>
            </a:r>
          </a:p>
        </p:txBody>
      </p:sp>
      <p:sp>
        <p:nvSpPr>
          <p:cNvPr id="4" name="TextBox 3">
            <a:extLst>
              <a:ext uri="{FF2B5EF4-FFF2-40B4-BE49-F238E27FC236}">
                <a16:creationId xmlns:a16="http://schemas.microsoft.com/office/drawing/2014/main" id="{3F66DAE9-4D64-4E42-9467-9BB4DB13545D}"/>
              </a:ext>
            </a:extLst>
          </p:cNvPr>
          <p:cNvSpPr txBox="1"/>
          <p:nvPr/>
        </p:nvSpPr>
        <p:spPr>
          <a:xfrm>
            <a:off x="4770265" y="2364201"/>
            <a:ext cx="2497800" cy="954107"/>
          </a:xfrm>
          <a:prstGeom prst="rect">
            <a:avLst/>
          </a:prstGeom>
          <a:noFill/>
        </p:spPr>
        <p:txBody>
          <a:bodyPr wrap="none" rtlCol="0">
            <a:spAutoFit/>
          </a:bodyPr>
          <a:lstStyle/>
          <a:p>
            <a:pPr algn="ctr"/>
            <a:r>
              <a:rPr lang="en-US" sz="2800" b="1" dirty="0">
                <a:solidFill>
                  <a:srgbClr val="00B0F0"/>
                </a:solidFill>
              </a:rPr>
              <a:t>ETHICAL</a:t>
            </a:r>
          </a:p>
          <a:p>
            <a:pPr algn="ctr"/>
            <a:r>
              <a:rPr lang="en-US" sz="2800" b="1" dirty="0">
                <a:solidFill>
                  <a:srgbClr val="00B0F0"/>
                </a:solidFill>
              </a:rPr>
              <a:t>LEADERSHIP</a:t>
            </a:r>
          </a:p>
        </p:txBody>
      </p:sp>
    </p:spTree>
    <p:extLst>
      <p:ext uri="{BB962C8B-B14F-4D97-AF65-F5344CB8AC3E}">
        <p14:creationId xmlns:p14="http://schemas.microsoft.com/office/powerpoint/2010/main" val="12919419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0FE09-308F-964E-A045-EEABE9EB2B8B}"/>
              </a:ext>
            </a:extLst>
          </p:cNvPr>
          <p:cNvSpPr>
            <a:spLocks noGrp="1"/>
          </p:cNvSpPr>
          <p:nvPr>
            <p:ph type="title"/>
          </p:nvPr>
        </p:nvSpPr>
        <p:spPr>
          <a:xfrm>
            <a:off x="457200" y="89647"/>
            <a:ext cx="8229600" cy="1252946"/>
          </a:xfrm>
        </p:spPr>
        <p:txBody>
          <a:bodyPr>
            <a:normAutofit/>
          </a:bodyPr>
          <a:lstStyle/>
          <a:p>
            <a:pPr algn="ctr"/>
            <a:r>
              <a:rPr lang="en-US" sz="4800" b="1" dirty="0">
                <a:solidFill>
                  <a:srgbClr val="FFFF00"/>
                </a:solidFill>
                <a:cs typeface="Times New Roman"/>
              </a:rPr>
              <a:t>“</a:t>
            </a:r>
            <a:r>
              <a:rPr lang="en-US" sz="4800" b="1" dirty="0">
                <a:solidFill>
                  <a:schemeClr val="tx2">
                    <a:lumMod val="60000"/>
                    <a:lumOff val="40000"/>
                  </a:schemeClr>
                </a:solidFill>
                <a:cs typeface="Times New Roman"/>
              </a:rPr>
              <a:t>With great power</a:t>
            </a:r>
            <a:r>
              <a:rPr lang="en-US" sz="4800" b="1" dirty="0">
                <a:solidFill>
                  <a:srgbClr val="FF0000"/>
                </a:solidFill>
                <a:cs typeface="Times New Roman"/>
              </a:rPr>
              <a:t>…</a:t>
            </a:r>
            <a:r>
              <a:rPr lang="en-US" sz="4800" b="1" dirty="0">
                <a:solidFill>
                  <a:srgbClr val="FFFF00"/>
                </a:solidFill>
                <a:cs typeface="Times New Roman"/>
              </a:rPr>
              <a:t>”</a:t>
            </a:r>
            <a:endParaRPr lang="en-US" sz="4800" dirty="0">
              <a:solidFill>
                <a:srgbClr val="FFFF00"/>
              </a:solidFill>
            </a:endParaRPr>
          </a:p>
        </p:txBody>
      </p:sp>
      <p:pic>
        <p:nvPicPr>
          <p:cNvPr id="5" name="Content Placeholder 4">
            <a:extLst>
              <a:ext uri="{FF2B5EF4-FFF2-40B4-BE49-F238E27FC236}">
                <a16:creationId xmlns:a16="http://schemas.microsoft.com/office/drawing/2014/main" id="{C06B2AB6-5118-E74E-B8F6-0D7820C585B4}"/>
              </a:ext>
            </a:extLst>
          </p:cNvPr>
          <p:cNvPicPr>
            <a:picLocks noGrp="1" noChangeAspect="1"/>
          </p:cNvPicPr>
          <p:nvPr>
            <p:ph sz="quarter" idx="10"/>
          </p:nvPr>
        </p:nvPicPr>
        <p:blipFill>
          <a:blip r:embed="rId2"/>
          <a:stretch>
            <a:fillRect/>
          </a:stretch>
        </p:blipFill>
        <p:spPr>
          <a:xfrm>
            <a:off x="1589137" y="1443972"/>
            <a:ext cx="5965725" cy="4284662"/>
          </a:xfrm>
        </p:spPr>
      </p:pic>
    </p:spTree>
    <p:extLst>
      <p:ext uri="{BB962C8B-B14F-4D97-AF65-F5344CB8AC3E}">
        <p14:creationId xmlns:p14="http://schemas.microsoft.com/office/powerpoint/2010/main" val="19347135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BE4B0-7F30-7545-8F88-96866B1BFD8F}"/>
              </a:ext>
            </a:extLst>
          </p:cNvPr>
          <p:cNvSpPr>
            <a:spLocks noGrp="1"/>
          </p:cNvSpPr>
          <p:nvPr>
            <p:ph type="title"/>
          </p:nvPr>
        </p:nvSpPr>
        <p:spPr>
          <a:xfrm>
            <a:off x="457200" y="111440"/>
            <a:ext cx="8229600" cy="1016000"/>
          </a:xfrm>
        </p:spPr>
        <p:txBody>
          <a:bodyPr>
            <a:normAutofit/>
          </a:bodyPr>
          <a:lstStyle/>
          <a:p>
            <a:pPr algn="ctr"/>
            <a:r>
              <a:rPr lang="en-US" sz="4800" b="1" dirty="0">
                <a:solidFill>
                  <a:srgbClr val="FFFF00"/>
                </a:solidFill>
              </a:rPr>
              <a:t>Useful metaphor </a:t>
            </a:r>
            <a:r>
              <a:rPr lang="en-US" sz="4800" b="1" dirty="0">
                <a:solidFill>
                  <a:srgbClr val="FF0000"/>
                </a:solidFill>
              </a:rPr>
              <a:t>only</a:t>
            </a:r>
          </a:p>
        </p:txBody>
      </p:sp>
      <p:sp>
        <p:nvSpPr>
          <p:cNvPr id="3" name="Content Placeholder 2">
            <a:extLst>
              <a:ext uri="{FF2B5EF4-FFF2-40B4-BE49-F238E27FC236}">
                <a16:creationId xmlns:a16="http://schemas.microsoft.com/office/drawing/2014/main" id="{6691ED35-9116-264D-A479-536741B83C5D}"/>
              </a:ext>
            </a:extLst>
          </p:cNvPr>
          <p:cNvSpPr>
            <a:spLocks noGrp="1"/>
          </p:cNvSpPr>
          <p:nvPr>
            <p:ph sz="quarter" idx="10"/>
          </p:nvPr>
        </p:nvSpPr>
        <p:spPr/>
        <p:txBody>
          <a:bodyPr>
            <a:normAutofit/>
          </a:bodyPr>
          <a:lstStyle/>
          <a:p>
            <a:pPr marL="457200" indent="-457200">
              <a:buFont typeface="+mj-lt"/>
              <a:buAutoNum type="arabicPeriod"/>
            </a:pPr>
            <a:r>
              <a:rPr lang="en-US" sz="6000" dirty="0">
                <a:solidFill>
                  <a:schemeClr val="bg1"/>
                </a:solidFill>
              </a:rPr>
              <a:t>You are a hero </a:t>
            </a:r>
            <a:r>
              <a:rPr lang="en-US" sz="6000" dirty="0">
                <a:solidFill>
                  <a:schemeClr val="accent5"/>
                </a:solidFill>
              </a:rPr>
              <a:t>(</a:t>
            </a:r>
            <a:r>
              <a:rPr lang="en-US" sz="6000" dirty="0">
                <a:solidFill>
                  <a:schemeClr val="bg1"/>
                </a:solidFill>
              </a:rPr>
              <a:t>because </a:t>
            </a:r>
            <a:r>
              <a:rPr lang="en-US" sz="6000" dirty="0">
                <a:solidFill>
                  <a:srgbClr val="92D050"/>
                </a:solidFill>
              </a:rPr>
              <a:t>everyone is  </a:t>
            </a:r>
            <a:r>
              <a:rPr lang="en-US" sz="6000" dirty="0">
                <a:solidFill>
                  <a:schemeClr val="bg1"/>
                </a:solidFill>
              </a:rPr>
              <a:t>per Campbell &amp; Post-structuralism</a:t>
            </a:r>
            <a:r>
              <a:rPr lang="en-US" sz="6000" dirty="0">
                <a:solidFill>
                  <a:schemeClr val="accent5"/>
                </a:solidFill>
              </a:rPr>
              <a:t>)</a:t>
            </a:r>
          </a:p>
          <a:p>
            <a:pPr marL="457200" indent="-457200">
              <a:buFont typeface="+mj-lt"/>
              <a:buAutoNum type="arabicPeriod"/>
            </a:pPr>
            <a:r>
              <a:rPr lang="en-US" sz="6000" dirty="0">
                <a:solidFill>
                  <a:schemeClr val="bg1"/>
                </a:solidFill>
              </a:rPr>
              <a:t>Don</a:t>
            </a:r>
            <a:r>
              <a:rPr lang="en-US" sz="6000" dirty="0">
                <a:solidFill>
                  <a:srgbClr val="00B0F0"/>
                </a:solidFill>
              </a:rPr>
              <a:t>’</a:t>
            </a:r>
            <a:r>
              <a:rPr lang="en-US" sz="6000" dirty="0">
                <a:solidFill>
                  <a:schemeClr val="bg1"/>
                </a:solidFill>
              </a:rPr>
              <a:t>t be a </a:t>
            </a:r>
            <a:r>
              <a:rPr lang="en-US" sz="6000" dirty="0">
                <a:solidFill>
                  <a:srgbClr val="00B0F0"/>
                </a:solidFill>
              </a:rPr>
              <a:t>“</a:t>
            </a:r>
            <a:r>
              <a:rPr lang="en-US" sz="6000" b="1" dirty="0">
                <a:solidFill>
                  <a:srgbClr val="FF0000"/>
                </a:solidFill>
              </a:rPr>
              <a:t>Hero</a:t>
            </a:r>
            <a:r>
              <a:rPr lang="en-US" sz="6000" dirty="0">
                <a:solidFill>
                  <a:srgbClr val="00B0F0"/>
                </a:solidFill>
              </a:rPr>
              <a:t>”</a:t>
            </a:r>
            <a:r>
              <a:rPr lang="en-US" sz="6000" dirty="0">
                <a:solidFill>
                  <a:srgbClr val="FFFF00"/>
                </a:solidFill>
              </a:rPr>
              <a:t>.</a:t>
            </a:r>
          </a:p>
        </p:txBody>
      </p:sp>
    </p:spTree>
    <p:extLst>
      <p:ext uri="{BB962C8B-B14F-4D97-AF65-F5344CB8AC3E}">
        <p14:creationId xmlns:p14="http://schemas.microsoft.com/office/powerpoint/2010/main" val="226155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FBFCEE2-3D46-F349-9E29-0FA351296B88}"/>
              </a:ext>
            </a:extLst>
          </p:cNvPr>
          <p:cNvPicPr>
            <a:picLocks noGrp="1" noChangeAspect="1"/>
          </p:cNvPicPr>
          <p:nvPr>
            <p:ph sz="quarter" idx="10"/>
          </p:nvPr>
        </p:nvPicPr>
        <p:blipFill>
          <a:blip r:embed="rId2"/>
          <a:stretch>
            <a:fillRect/>
          </a:stretch>
        </p:blipFill>
        <p:spPr>
          <a:xfrm>
            <a:off x="177800" y="174625"/>
            <a:ext cx="8788400" cy="5651500"/>
          </a:xfrm>
        </p:spPr>
      </p:pic>
    </p:spTree>
    <p:extLst>
      <p:ext uri="{BB962C8B-B14F-4D97-AF65-F5344CB8AC3E}">
        <p14:creationId xmlns:p14="http://schemas.microsoft.com/office/powerpoint/2010/main" val="38964268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CA9ECD-22D0-A04B-AF61-B83A1C2038E1}"/>
              </a:ext>
            </a:extLst>
          </p:cNvPr>
          <p:cNvSpPr>
            <a:spLocks noGrp="1"/>
          </p:cNvSpPr>
          <p:nvPr>
            <p:ph sz="quarter" idx="10"/>
          </p:nvPr>
        </p:nvSpPr>
        <p:spPr>
          <a:xfrm>
            <a:off x="457200" y="1674421"/>
            <a:ext cx="8229600" cy="4051713"/>
          </a:xfrm>
        </p:spPr>
        <p:txBody>
          <a:bodyPr>
            <a:normAutofit/>
          </a:bodyPr>
          <a:lstStyle/>
          <a:p>
            <a:pPr marL="0" indent="0" algn="ctr">
              <a:buNone/>
            </a:pPr>
            <a:r>
              <a:rPr lang="en-US" sz="19600" dirty="0">
                <a:solidFill>
                  <a:srgbClr val="FFFF00"/>
                </a:solidFill>
                <a:latin typeface="Times New Roman" panose="02020603050405020304" pitchFamily="18" charset="0"/>
                <a:cs typeface="Times New Roman" panose="02020603050405020304" pitchFamily="18" charset="0"/>
              </a:rPr>
              <a:t>LEAD</a:t>
            </a:r>
          </a:p>
        </p:txBody>
      </p:sp>
    </p:spTree>
    <p:extLst>
      <p:ext uri="{BB962C8B-B14F-4D97-AF65-F5344CB8AC3E}">
        <p14:creationId xmlns:p14="http://schemas.microsoft.com/office/powerpoint/2010/main" val="39577394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327A4-AE89-3344-B370-ACDDDA2AD581}"/>
              </a:ext>
            </a:extLst>
          </p:cNvPr>
          <p:cNvSpPr>
            <a:spLocks noGrp="1"/>
          </p:cNvSpPr>
          <p:nvPr>
            <p:ph type="title"/>
          </p:nvPr>
        </p:nvSpPr>
        <p:spPr>
          <a:xfrm>
            <a:off x="0" y="219715"/>
            <a:ext cx="9144000" cy="1016000"/>
          </a:xfrm>
        </p:spPr>
        <p:txBody>
          <a:bodyPr>
            <a:normAutofit/>
          </a:bodyPr>
          <a:lstStyle/>
          <a:p>
            <a:pPr algn="ctr"/>
            <a:r>
              <a:rPr lang="en-US" sz="4800" dirty="0">
                <a:solidFill>
                  <a:schemeClr val="bg1"/>
                </a:solidFill>
              </a:rPr>
              <a:t>In practical terms meaning what</a:t>
            </a:r>
            <a:r>
              <a:rPr lang="en-US" sz="4800" dirty="0">
                <a:solidFill>
                  <a:srgbClr val="FFFF00"/>
                </a:solidFill>
              </a:rPr>
              <a:t>?</a:t>
            </a:r>
            <a:r>
              <a:rPr lang="en-US" sz="4800" dirty="0">
                <a:solidFill>
                  <a:srgbClr val="FF0000"/>
                </a:solidFill>
              </a:rPr>
              <a:t>…</a:t>
            </a:r>
          </a:p>
        </p:txBody>
      </p:sp>
      <p:sp>
        <p:nvSpPr>
          <p:cNvPr id="3" name="Content Placeholder 2">
            <a:extLst>
              <a:ext uri="{FF2B5EF4-FFF2-40B4-BE49-F238E27FC236}">
                <a16:creationId xmlns:a16="http://schemas.microsoft.com/office/drawing/2014/main" id="{6A6CEB53-775E-EF46-A71E-98063477ECDB}"/>
              </a:ext>
            </a:extLst>
          </p:cNvPr>
          <p:cNvSpPr>
            <a:spLocks noGrp="1"/>
          </p:cNvSpPr>
          <p:nvPr>
            <p:ph sz="quarter" idx="10"/>
          </p:nvPr>
        </p:nvSpPr>
        <p:spPr>
          <a:xfrm>
            <a:off x="457200" y="1520042"/>
            <a:ext cx="8229600" cy="4286992"/>
          </a:xfrm>
        </p:spPr>
        <p:txBody>
          <a:bodyPr>
            <a:normAutofit/>
          </a:bodyPr>
          <a:lstStyle/>
          <a:p>
            <a:pPr marL="457200" indent="-457200">
              <a:buAutoNum type="arabicPeriod"/>
            </a:pPr>
            <a:r>
              <a:rPr lang="en-US" sz="3600" dirty="0">
                <a:solidFill>
                  <a:srgbClr val="FFFF00"/>
                </a:solidFill>
              </a:rPr>
              <a:t>Educate</a:t>
            </a:r>
          </a:p>
          <a:p>
            <a:pPr marL="457200" indent="-457200">
              <a:buAutoNum type="arabicPeriod"/>
            </a:pPr>
            <a:r>
              <a:rPr lang="en-US" sz="3600" dirty="0">
                <a:solidFill>
                  <a:srgbClr val="FFFF00"/>
                </a:solidFill>
              </a:rPr>
              <a:t>Don’t  let non-lawyers second guess your legal views – only other counsel – bring in outside counsel</a:t>
            </a:r>
          </a:p>
          <a:p>
            <a:pPr marL="457200" indent="-457200">
              <a:buAutoNum type="arabicPeriod"/>
            </a:pPr>
            <a:r>
              <a:rPr lang="en-US" sz="3600" dirty="0">
                <a:solidFill>
                  <a:srgbClr val="FFFF00"/>
                </a:solidFill>
              </a:rPr>
              <a:t>Provide alternatives (including possible non-legal ones)</a:t>
            </a:r>
          </a:p>
          <a:p>
            <a:pPr marL="457200" indent="-457200">
              <a:buAutoNum type="arabicPeriod"/>
            </a:pPr>
            <a:r>
              <a:rPr lang="en-US" sz="3600" dirty="0">
                <a:solidFill>
                  <a:srgbClr val="FFFF00"/>
                </a:solidFill>
              </a:rPr>
              <a:t>Use PR fallout fear?</a:t>
            </a:r>
          </a:p>
          <a:p>
            <a:pPr marL="457200" indent="-457200">
              <a:buAutoNum type="arabicPeriod"/>
            </a:pPr>
            <a:r>
              <a:rPr lang="en-US" sz="3600" dirty="0">
                <a:solidFill>
                  <a:srgbClr val="FFFF00"/>
                </a:solidFill>
              </a:rPr>
              <a:t>Don’t hide behind the technical</a:t>
            </a:r>
          </a:p>
        </p:txBody>
      </p:sp>
    </p:spTree>
    <p:extLst>
      <p:ext uri="{BB962C8B-B14F-4D97-AF65-F5344CB8AC3E}">
        <p14:creationId xmlns:p14="http://schemas.microsoft.com/office/powerpoint/2010/main" val="29699117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12601494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42601103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170"/>
            <a:ext cx="8229600" cy="1016000"/>
          </a:xfrm>
        </p:spPr>
        <p:txBody>
          <a:bodyPr/>
          <a:lstStyle/>
          <a:p>
            <a:pPr algn="ctr"/>
            <a:r>
              <a:rPr lang="en-US" b="1" dirty="0">
                <a:solidFill>
                  <a:srgbClr val="FFFF00"/>
                </a:solidFill>
              </a:rPr>
              <a:t>Starting Point </a:t>
            </a:r>
            <a:r>
              <a:rPr lang="en-US" b="1" dirty="0">
                <a:solidFill>
                  <a:srgbClr val="FF0000"/>
                </a:solidFill>
              </a:rPr>
              <a:t>2</a:t>
            </a:r>
          </a:p>
        </p:txBody>
      </p:sp>
      <p:pic>
        <p:nvPicPr>
          <p:cNvPr id="4" name="Content Placeholder 3" descr="F1_start_light_sequence_animation.gif"/>
          <p:cNvPicPr>
            <a:picLocks noGrp="1" noChangeAspect="1"/>
          </p:cNvPicPr>
          <p:nvPr>
            <p:ph sz="quarter" idx="10"/>
          </p:nvPr>
        </p:nvPicPr>
        <p:blipFill>
          <a:blip r:embed="rId2">
            <a:extLst>
              <a:ext uri="{28A0092B-C50C-407E-A947-70E740481C1C}">
                <a14:useLocalDpi xmlns:a14="http://schemas.microsoft.com/office/drawing/2010/main" val="0"/>
              </a:ext>
            </a:extLst>
          </a:blip>
          <a:srcRect l="-31953" r="-31953"/>
          <a:stretch>
            <a:fillRect/>
          </a:stretch>
        </p:blipFill>
        <p:spPr/>
      </p:pic>
    </p:spTree>
    <p:extLst>
      <p:ext uri="{BB962C8B-B14F-4D97-AF65-F5344CB8AC3E}">
        <p14:creationId xmlns:p14="http://schemas.microsoft.com/office/powerpoint/2010/main" val="35857420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255859"/>
            <a:ext cx="8229600" cy="3397376"/>
          </a:xfrm>
        </p:spPr>
        <p:txBody>
          <a:bodyPr>
            <a:noAutofit/>
          </a:bodyPr>
          <a:lstStyle/>
          <a:p>
            <a:pPr marL="0" indent="0" algn="ctr">
              <a:buNone/>
            </a:pPr>
            <a:r>
              <a:rPr lang="en-US" sz="7200" b="1" dirty="0">
                <a:solidFill>
                  <a:srgbClr val="FFFF00"/>
                </a:solidFill>
                <a:latin typeface="+mn-lt"/>
              </a:rPr>
              <a:t>Structural</a:t>
            </a:r>
          </a:p>
          <a:p>
            <a:pPr marL="0" indent="0" algn="ctr">
              <a:buNone/>
            </a:pPr>
            <a:r>
              <a:rPr lang="en-US" sz="7200" b="1" dirty="0">
                <a:solidFill>
                  <a:schemeClr val="bg1"/>
                </a:solidFill>
                <a:latin typeface="+mn-lt"/>
              </a:rPr>
              <a:t>Principled </a:t>
            </a:r>
          </a:p>
          <a:p>
            <a:pPr marL="0" indent="0" algn="ctr">
              <a:buNone/>
            </a:pPr>
            <a:r>
              <a:rPr lang="en-US" sz="7200" b="1" dirty="0">
                <a:solidFill>
                  <a:srgbClr val="FFFF00"/>
                </a:solidFill>
                <a:latin typeface="+mn-lt"/>
              </a:rPr>
              <a:t>Framework</a:t>
            </a:r>
          </a:p>
        </p:txBody>
      </p:sp>
      <p:pic>
        <p:nvPicPr>
          <p:cNvPr id="4" name="Picture 3" descr="file0001610730357.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54940" y="3813717"/>
            <a:ext cx="3220814" cy="2415611"/>
          </a:xfrm>
          <a:prstGeom prst="rect">
            <a:avLst/>
          </a:prstGeom>
        </p:spPr>
      </p:pic>
    </p:spTree>
    <p:extLst>
      <p:ext uri="{BB962C8B-B14F-4D97-AF65-F5344CB8AC3E}">
        <p14:creationId xmlns:p14="http://schemas.microsoft.com/office/powerpoint/2010/main" val="40718416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1C1E72-2F6F-9141-82FD-12B54354B741}"/>
              </a:ext>
            </a:extLst>
          </p:cNvPr>
          <p:cNvSpPr>
            <a:spLocks noGrp="1"/>
          </p:cNvSpPr>
          <p:nvPr>
            <p:ph sz="quarter" idx="10"/>
          </p:nvPr>
        </p:nvSpPr>
        <p:spPr>
          <a:xfrm>
            <a:off x="457200" y="579863"/>
            <a:ext cx="8229600" cy="5146271"/>
          </a:xfrm>
        </p:spPr>
        <p:txBody>
          <a:bodyPr>
            <a:normAutofit/>
          </a:bodyPr>
          <a:lstStyle/>
          <a:p>
            <a:pPr marL="0" indent="0" algn="ctr">
              <a:buNone/>
            </a:pPr>
            <a:r>
              <a:rPr lang="en-US" sz="9600" dirty="0">
                <a:solidFill>
                  <a:srgbClr val="FFFF00"/>
                </a:solidFill>
              </a:rPr>
              <a:t>Or should we call them</a:t>
            </a:r>
            <a:r>
              <a:rPr lang="en-US" sz="9600" dirty="0">
                <a:solidFill>
                  <a:schemeClr val="bg1"/>
                </a:solidFill>
              </a:rPr>
              <a:t>…</a:t>
            </a:r>
          </a:p>
          <a:p>
            <a:pPr marL="0" indent="0" algn="ctr">
              <a:buNone/>
            </a:pPr>
            <a:r>
              <a:rPr lang="en-US" sz="9600" b="1" dirty="0">
                <a:solidFill>
                  <a:srgbClr val="FF0000"/>
                </a:solidFill>
              </a:rPr>
              <a:t>RULES</a:t>
            </a:r>
          </a:p>
        </p:txBody>
      </p:sp>
    </p:spTree>
    <p:extLst>
      <p:ext uri="{BB962C8B-B14F-4D97-AF65-F5344CB8AC3E}">
        <p14:creationId xmlns:p14="http://schemas.microsoft.com/office/powerpoint/2010/main" val="11966788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99BC6-CDEA-2E4C-AC36-E2FE484609A8}"/>
              </a:ext>
            </a:extLst>
          </p:cNvPr>
          <p:cNvSpPr>
            <a:spLocks noGrp="1"/>
          </p:cNvSpPr>
          <p:nvPr>
            <p:ph type="title"/>
          </p:nvPr>
        </p:nvSpPr>
        <p:spPr>
          <a:xfrm>
            <a:off x="457200" y="78059"/>
            <a:ext cx="8229600" cy="1505414"/>
          </a:xfrm>
        </p:spPr>
        <p:txBody>
          <a:bodyPr>
            <a:normAutofit/>
          </a:bodyPr>
          <a:lstStyle/>
          <a:p>
            <a:r>
              <a:rPr lang="en-US" sz="5400" b="1" dirty="0">
                <a:solidFill>
                  <a:srgbClr val="FFFF00"/>
                </a:solidFill>
              </a:rPr>
              <a:t>1</a:t>
            </a:r>
            <a:r>
              <a:rPr lang="en-US" sz="5400" b="1" dirty="0">
                <a:solidFill>
                  <a:srgbClr val="FF0000"/>
                </a:solidFill>
              </a:rPr>
              <a:t>.</a:t>
            </a:r>
            <a:r>
              <a:rPr lang="en-US" sz="5400" b="1" dirty="0">
                <a:solidFill>
                  <a:schemeClr val="bg1"/>
                </a:solidFill>
              </a:rPr>
              <a:t> Lawyer First</a:t>
            </a:r>
          </a:p>
        </p:txBody>
      </p:sp>
      <p:sp>
        <p:nvSpPr>
          <p:cNvPr id="3" name="Content Placeholder 2">
            <a:extLst>
              <a:ext uri="{FF2B5EF4-FFF2-40B4-BE49-F238E27FC236}">
                <a16:creationId xmlns:a16="http://schemas.microsoft.com/office/drawing/2014/main" id="{4C6D204C-6AF2-C148-80AC-9ABF270F2506}"/>
              </a:ext>
            </a:extLst>
          </p:cNvPr>
          <p:cNvSpPr>
            <a:spLocks noGrp="1"/>
          </p:cNvSpPr>
          <p:nvPr>
            <p:ph sz="quarter" idx="10"/>
          </p:nvPr>
        </p:nvSpPr>
        <p:spPr>
          <a:xfrm>
            <a:off x="457200" y="1828800"/>
            <a:ext cx="8229600" cy="3897334"/>
          </a:xfrm>
        </p:spPr>
        <p:txBody>
          <a:bodyPr>
            <a:normAutofit/>
          </a:bodyPr>
          <a:lstStyle/>
          <a:p>
            <a:r>
              <a:rPr lang="en-US" sz="4800" dirty="0">
                <a:solidFill>
                  <a:schemeClr val="bg1"/>
                </a:solidFill>
              </a:rPr>
              <a:t>“</a:t>
            </a:r>
            <a:r>
              <a:rPr lang="en-US" sz="4800" dirty="0">
                <a:solidFill>
                  <a:srgbClr val="FF0000"/>
                </a:solidFill>
              </a:rPr>
              <a:t>Hat</a:t>
            </a:r>
            <a:r>
              <a:rPr lang="en-US" sz="4800" dirty="0">
                <a:solidFill>
                  <a:schemeClr val="bg1"/>
                </a:solidFill>
              </a:rPr>
              <a:t>”</a:t>
            </a:r>
            <a:r>
              <a:rPr lang="en-US" sz="4800" dirty="0">
                <a:solidFill>
                  <a:srgbClr val="FFFF00"/>
                </a:solidFill>
              </a:rPr>
              <a:t> you were trained for</a:t>
            </a:r>
          </a:p>
          <a:p>
            <a:r>
              <a:rPr lang="en-US" sz="4800" dirty="0">
                <a:solidFill>
                  <a:srgbClr val="FFFF00"/>
                </a:solidFill>
              </a:rPr>
              <a:t>Law Society obligations </a:t>
            </a:r>
            <a:r>
              <a:rPr lang="en-US" sz="4800" dirty="0">
                <a:solidFill>
                  <a:schemeClr val="bg1"/>
                </a:solidFill>
              </a:rPr>
              <a:t>not mitigated</a:t>
            </a:r>
            <a:r>
              <a:rPr lang="en-US" sz="4800" dirty="0">
                <a:solidFill>
                  <a:srgbClr val="FFFF00"/>
                </a:solidFill>
              </a:rPr>
              <a:t> by being in-house</a:t>
            </a:r>
          </a:p>
          <a:p>
            <a:r>
              <a:rPr lang="en-US" sz="4800" dirty="0">
                <a:solidFill>
                  <a:srgbClr val="FFFF00"/>
                </a:solidFill>
              </a:rPr>
              <a:t>Attracts </a:t>
            </a:r>
            <a:r>
              <a:rPr lang="en-US" sz="4800" dirty="0">
                <a:solidFill>
                  <a:schemeClr val="bg1"/>
                </a:solidFill>
              </a:rPr>
              <a:t>privilege</a:t>
            </a:r>
          </a:p>
        </p:txBody>
      </p:sp>
      <p:pic>
        <p:nvPicPr>
          <p:cNvPr id="6" name="Picture 5">
            <a:extLst>
              <a:ext uri="{FF2B5EF4-FFF2-40B4-BE49-F238E27FC236}">
                <a16:creationId xmlns:a16="http://schemas.microsoft.com/office/drawing/2014/main" id="{96960D42-B323-A248-B431-12117BA52831}"/>
              </a:ext>
            </a:extLst>
          </p:cNvPr>
          <p:cNvPicPr>
            <a:picLocks noChangeAspect="1"/>
          </p:cNvPicPr>
          <p:nvPr/>
        </p:nvPicPr>
        <p:blipFill>
          <a:blip r:embed="rId2"/>
          <a:stretch>
            <a:fillRect/>
          </a:stretch>
        </p:blipFill>
        <p:spPr>
          <a:xfrm>
            <a:off x="5352585" y="4720683"/>
            <a:ext cx="3334215" cy="1388380"/>
          </a:xfrm>
          <a:prstGeom prst="rect">
            <a:avLst/>
          </a:prstGeom>
        </p:spPr>
      </p:pic>
    </p:spTree>
    <p:extLst>
      <p:ext uri="{BB962C8B-B14F-4D97-AF65-F5344CB8AC3E}">
        <p14:creationId xmlns:p14="http://schemas.microsoft.com/office/powerpoint/2010/main" val="18983842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41133-434B-3340-8072-200042D77AF7}"/>
              </a:ext>
            </a:extLst>
          </p:cNvPr>
          <p:cNvSpPr>
            <a:spLocks noGrp="1"/>
          </p:cNvSpPr>
          <p:nvPr>
            <p:ph type="title"/>
          </p:nvPr>
        </p:nvSpPr>
        <p:spPr>
          <a:xfrm>
            <a:off x="457200" y="156117"/>
            <a:ext cx="8229600" cy="1315844"/>
          </a:xfrm>
        </p:spPr>
        <p:txBody>
          <a:bodyPr>
            <a:noAutofit/>
          </a:bodyPr>
          <a:lstStyle/>
          <a:p>
            <a:r>
              <a:rPr lang="en-US" sz="3200" b="1" dirty="0">
                <a:solidFill>
                  <a:srgbClr val="FFFF00"/>
                </a:solidFill>
              </a:rPr>
              <a:t>1A</a:t>
            </a:r>
            <a:r>
              <a:rPr lang="en-US" sz="3200" b="1" dirty="0">
                <a:solidFill>
                  <a:schemeClr val="bg1"/>
                </a:solidFill>
              </a:rPr>
              <a:t>. Canons of Legal Ethics</a:t>
            </a:r>
            <a:br>
              <a:rPr lang="en-US" sz="3200" b="1" dirty="0">
                <a:solidFill>
                  <a:schemeClr val="bg1"/>
                </a:solidFill>
              </a:rPr>
            </a:br>
            <a:r>
              <a:rPr lang="en-US" sz="3200" dirty="0">
                <a:solidFill>
                  <a:srgbClr val="FF0000"/>
                </a:solidFill>
              </a:rPr>
              <a:t>(</a:t>
            </a:r>
            <a:r>
              <a:rPr lang="en-US" sz="3200" dirty="0">
                <a:solidFill>
                  <a:schemeClr val="bg1"/>
                </a:solidFill>
              </a:rPr>
              <a:t>Chapter 2 </a:t>
            </a:r>
            <a:r>
              <a:rPr lang="en-US" sz="3200" dirty="0">
                <a:solidFill>
                  <a:srgbClr val="FF0000"/>
                </a:solidFill>
              </a:rPr>
              <a:t>– </a:t>
            </a:r>
            <a:r>
              <a:rPr lang="en-US" sz="3200" dirty="0">
                <a:solidFill>
                  <a:schemeClr val="bg1"/>
                </a:solidFill>
              </a:rPr>
              <a:t>Standards of the Legal Profession</a:t>
            </a:r>
            <a:r>
              <a:rPr lang="en-US" sz="3200" dirty="0">
                <a:solidFill>
                  <a:srgbClr val="FF0000"/>
                </a:solidFill>
              </a:rPr>
              <a:t>)</a:t>
            </a:r>
            <a:r>
              <a:rPr lang="en-US" sz="3200" dirty="0">
                <a:solidFill>
                  <a:schemeClr val="bg1"/>
                </a:solidFill>
              </a:rPr>
              <a:t> </a:t>
            </a:r>
          </a:p>
        </p:txBody>
      </p:sp>
      <p:sp>
        <p:nvSpPr>
          <p:cNvPr id="3" name="Content Placeholder 2">
            <a:extLst>
              <a:ext uri="{FF2B5EF4-FFF2-40B4-BE49-F238E27FC236}">
                <a16:creationId xmlns:a16="http://schemas.microsoft.com/office/drawing/2014/main" id="{38A39BCD-817C-734F-B369-123B856909A7}"/>
              </a:ext>
            </a:extLst>
          </p:cNvPr>
          <p:cNvSpPr>
            <a:spLocks noGrp="1"/>
          </p:cNvSpPr>
          <p:nvPr>
            <p:ph sz="quarter" idx="10"/>
          </p:nvPr>
        </p:nvSpPr>
        <p:spPr>
          <a:xfrm>
            <a:off x="457200" y="1471961"/>
            <a:ext cx="8229600" cy="4471639"/>
          </a:xfrm>
        </p:spPr>
        <p:txBody>
          <a:bodyPr>
            <a:normAutofit fontScale="92500" lnSpcReduction="10000"/>
          </a:bodyPr>
          <a:lstStyle/>
          <a:p>
            <a:pPr marL="0" indent="0">
              <a:buNone/>
            </a:pPr>
            <a:r>
              <a:rPr lang="en-CA" sz="2500" i="1" dirty="0">
                <a:solidFill>
                  <a:schemeClr val="bg1"/>
                </a:solidFill>
              </a:rPr>
              <a:t>These Canons of Legal Ethics in rules 2.1-1 to 2.1-5 are a general guide and not a denial of the existence of other duties equally imperative and of other rights, though not specifically mentioned. A version of these Canons has formed part of the Code of Professional Conduct of the Law Society of British Columbia since 1921. They are included here both for their historical value and for their statement of general principles that underlie the remainder of the rules in this Code.</a:t>
            </a:r>
          </a:p>
          <a:p>
            <a:pPr marL="0" indent="0">
              <a:buNone/>
            </a:pPr>
            <a:r>
              <a:rPr lang="en-CA" sz="2500" i="1" dirty="0">
                <a:solidFill>
                  <a:srgbClr val="FFFF00"/>
                </a:solidFill>
              </a:rPr>
              <a:t>A lawyer is a minister of justice, an officer of the courts, a client’s advocate and a member of an ancient, honourable and learned profession.</a:t>
            </a:r>
          </a:p>
          <a:p>
            <a:pPr marL="0" indent="0">
              <a:buNone/>
            </a:pPr>
            <a:r>
              <a:rPr lang="en-CA" sz="2500" i="1" dirty="0">
                <a:solidFill>
                  <a:schemeClr val="bg1"/>
                </a:solidFill>
              </a:rPr>
              <a:t>In these several capacities, </a:t>
            </a:r>
            <a:r>
              <a:rPr lang="en-CA" sz="2500" i="1" dirty="0">
                <a:solidFill>
                  <a:srgbClr val="FFFF00"/>
                </a:solidFill>
              </a:rPr>
              <a:t>it is a lawyer’s duty to promote the interests of the state, serve the cause of justice, maintain the authority and dignity of the courts, be faithful to clients, be candid and courteous in relations with other lawyers and demonstrate personal integrity</a:t>
            </a:r>
            <a:r>
              <a:rPr lang="en-CA" sz="2500" i="1" dirty="0">
                <a:solidFill>
                  <a:schemeClr val="bg1"/>
                </a:solidFill>
              </a:rPr>
              <a:t>.</a:t>
            </a:r>
          </a:p>
          <a:p>
            <a:pPr marL="0" indent="0">
              <a:buNone/>
            </a:pPr>
            <a:endParaRPr lang="en-US" dirty="0"/>
          </a:p>
        </p:txBody>
      </p:sp>
    </p:spTree>
    <p:extLst>
      <p:ext uri="{BB962C8B-B14F-4D97-AF65-F5344CB8AC3E}">
        <p14:creationId xmlns:p14="http://schemas.microsoft.com/office/powerpoint/2010/main" val="8382851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0C5082-66BE-BD49-8033-DC17D7745ECE}"/>
              </a:ext>
            </a:extLst>
          </p:cNvPr>
          <p:cNvSpPr>
            <a:spLocks noGrp="1"/>
          </p:cNvSpPr>
          <p:nvPr>
            <p:ph sz="quarter" idx="10"/>
          </p:nvPr>
        </p:nvSpPr>
        <p:spPr>
          <a:xfrm>
            <a:off x="457200" y="412595"/>
            <a:ext cx="8229600" cy="5313539"/>
          </a:xfrm>
        </p:spPr>
        <p:txBody>
          <a:bodyPr>
            <a:normAutofit/>
          </a:bodyPr>
          <a:lstStyle/>
          <a:p>
            <a:pPr marL="0" indent="0">
              <a:buNone/>
            </a:pPr>
            <a:r>
              <a:rPr lang="en-CA" dirty="0">
                <a:solidFill>
                  <a:schemeClr val="bg1"/>
                </a:solidFill>
              </a:rPr>
              <a:t>2.1-1  </a:t>
            </a:r>
            <a:r>
              <a:rPr lang="en-CA" dirty="0">
                <a:solidFill>
                  <a:srgbClr val="FFFF00"/>
                </a:solidFill>
              </a:rPr>
              <a:t>To the state</a:t>
            </a:r>
          </a:p>
          <a:p>
            <a:pPr marL="0" indent="0">
              <a:buNone/>
            </a:pPr>
            <a:r>
              <a:rPr lang="en-CA" dirty="0">
                <a:solidFill>
                  <a:schemeClr val="bg1"/>
                </a:solidFill>
              </a:rPr>
              <a:t>(a)     </a:t>
            </a:r>
            <a:r>
              <a:rPr lang="en-CA" dirty="0">
                <a:solidFill>
                  <a:srgbClr val="FFFF00"/>
                </a:solidFill>
              </a:rPr>
              <a:t>A lawyer owes a duty to the state, to maintain its integrity and its law. </a:t>
            </a:r>
            <a:r>
              <a:rPr lang="en-CA" dirty="0">
                <a:solidFill>
                  <a:schemeClr val="bg1"/>
                </a:solidFill>
              </a:rPr>
              <a:t>A lawyer should not aid, counsel or assist any person to act in any way contrary to the law…</a:t>
            </a:r>
          </a:p>
          <a:p>
            <a:pPr marL="0" indent="0">
              <a:buNone/>
            </a:pPr>
            <a:endParaRPr lang="en-CA" dirty="0"/>
          </a:p>
          <a:p>
            <a:endParaRPr lang="en-US" dirty="0"/>
          </a:p>
        </p:txBody>
      </p:sp>
      <p:pic>
        <p:nvPicPr>
          <p:cNvPr id="4" name="Picture 3">
            <a:extLst>
              <a:ext uri="{FF2B5EF4-FFF2-40B4-BE49-F238E27FC236}">
                <a16:creationId xmlns:a16="http://schemas.microsoft.com/office/drawing/2014/main" id="{1A80E638-FFDA-0D46-B9D2-5AB1C0B2DE28}"/>
              </a:ext>
            </a:extLst>
          </p:cNvPr>
          <p:cNvPicPr>
            <a:picLocks noChangeAspect="1"/>
          </p:cNvPicPr>
          <p:nvPr/>
        </p:nvPicPr>
        <p:blipFill>
          <a:blip r:embed="rId2"/>
          <a:stretch>
            <a:fillRect/>
          </a:stretch>
        </p:blipFill>
        <p:spPr>
          <a:xfrm>
            <a:off x="5631366" y="1774730"/>
            <a:ext cx="2721135" cy="4273900"/>
          </a:xfrm>
          <a:prstGeom prst="rect">
            <a:avLst/>
          </a:prstGeom>
        </p:spPr>
      </p:pic>
      <p:pic>
        <p:nvPicPr>
          <p:cNvPr id="6" name="Picture 5">
            <a:extLst>
              <a:ext uri="{FF2B5EF4-FFF2-40B4-BE49-F238E27FC236}">
                <a16:creationId xmlns:a16="http://schemas.microsoft.com/office/drawing/2014/main" id="{E6FD83A9-3D2F-E54D-8715-5BA848C84403}"/>
              </a:ext>
            </a:extLst>
          </p:cNvPr>
          <p:cNvPicPr>
            <a:picLocks noChangeAspect="1"/>
          </p:cNvPicPr>
          <p:nvPr/>
        </p:nvPicPr>
        <p:blipFill>
          <a:blip r:embed="rId3"/>
          <a:stretch>
            <a:fillRect/>
          </a:stretch>
        </p:blipFill>
        <p:spPr>
          <a:xfrm>
            <a:off x="908824" y="2460513"/>
            <a:ext cx="3211551" cy="3211551"/>
          </a:xfrm>
          <a:prstGeom prst="rect">
            <a:avLst/>
          </a:prstGeom>
        </p:spPr>
      </p:pic>
    </p:spTree>
    <p:extLst>
      <p:ext uri="{BB962C8B-B14F-4D97-AF65-F5344CB8AC3E}">
        <p14:creationId xmlns:p14="http://schemas.microsoft.com/office/powerpoint/2010/main" val="952864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5234164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CA086E-6246-1746-B2B3-1419A9439B74}"/>
              </a:ext>
            </a:extLst>
          </p:cNvPr>
          <p:cNvSpPr>
            <a:spLocks noGrp="1"/>
          </p:cNvSpPr>
          <p:nvPr>
            <p:ph sz="quarter" idx="10"/>
          </p:nvPr>
        </p:nvSpPr>
        <p:spPr>
          <a:xfrm>
            <a:off x="457200" y="245327"/>
            <a:ext cx="8229600" cy="5586761"/>
          </a:xfrm>
        </p:spPr>
        <p:txBody>
          <a:bodyPr/>
          <a:lstStyle/>
          <a:p>
            <a:pPr marL="0" indent="0">
              <a:buNone/>
            </a:pPr>
            <a:r>
              <a:rPr lang="en-CA" dirty="0">
                <a:solidFill>
                  <a:schemeClr val="bg1"/>
                </a:solidFill>
              </a:rPr>
              <a:t>2.1-3 </a:t>
            </a:r>
            <a:r>
              <a:rPr lang="en-CA" dirty="0">
                <a:solidFill>
                  <a:srgbClr val="FFFF00"/>
                </a:solidFill>
              </a:rPr>
              <a:t> To the client</a:t>
            </a:r>
          </a:p>
          <a:p>
            <a:pPr marL="0" indent="0">
              <a:buNone/>
            </a:pPr>
            <a:r>
              <a:rPr lang="en-CA" dirty="0">
                <a:solidFill>
                  <a:schemeClr val="bg1"/>
                </a:solidFill>
              </a:rPr>
              <a:t>(a)     A lawyer </a:t>
            </a:r>
            <a:r>
              <a:rPr lang="en-CA" dirty="0">
                <a:solidFill>
                  <a:srgbClr val="FFFF00"/>
                </a:solidFill>
              </a:rPr>
              <a:t>should obtain sufficient knowledge of the relevant facts and give adequate consideration to the applicable law before advising a client, and give an open and undisguised opinion of the merits and probable results of the client’s cause</a:t>
            </a:r>
            <a:r>
              <a:rPr lang="en-CA" dirty="0">
                <a:solidFill>
                  <a:schemeClr val="bg1"/>
                </a:solidFill>
              </a:rPr>
              <a:t>. </a:t>
            </a:r>
            <a:r>
              <a:rPr lang="en-CA" dirty="0">
                <a:solidFill>
                  <a:srgbClr val="FF0000"/>
                </a:solidFill>
              </a:rPr>
              <a:t>The lawyer should be wary of bold and confident assurances to the client, especially where the lawyer’s employment may depend on such assurances</a:t>
            </a:r>
            <a:r>
              <a:rPr lang="en-CA" dirty="0">
                <a:solidFill>
                  <a:schemeClr val="bg1"/>
                </a:solidFill>
              </a:rPr>
              <a:t>. The lawyer should bear in mind that seldom are all the law and facts on the client’s side, and that </a:t>
            </a:r>
            <a:r>
              <a:rPr lang="en-CA" i="1" dirty="0" err="1">
                <a:solidFill>
                  <a:schemeClr val="bg1"/>
                </a:solidFill>
              </a:rPr>
              <a:t>audi</a:t>
            </a:r>
            <a:r>
              <a:rPr lang="en-CA" i="1" dirty="0">
                <a:solidFill>
                  <a:schemeClr val="bg1"/>
                </a:solidFill>
              </a:rPr>
              <a:t> alteram partem</a:t>
            </a:r>
            <a:r>
              <a:rPr lang="en-CA" dirty="0">
                <a:solidFill>
                  <a:schemeClr val="bg1"/>
                </a:solidFill>
              </a:rPr>
              <a:t> (hear the other side) is a safe rule to follow.</a:t>
            </a:r>
          </a:p>
          <a:p>
            <a:pPr marL="0" indent="0">
              <a:buNone/>
            </a:pPr>
            <a:r>
              <a:rPr lang="en-CA" dirty="0">
                <a:solidFill>
                  <a:schemeClr val="bg1"/>
                </a:solidFill>
              </a:rPr>
              <a:t>(b)     A lawyer should </a:t>
            </a:r>
            <a:r>
              <a:rPr lang="en-CA" dirty="0">
                <a:solidFill>
                  <a:srgbClr val="FFFF00"/>
                </a:solidFill>
              </a:rPr>
              <a:t>disclose to the client all the circumstances of the lawyer’s relations to the parties and interest in or connection with the controversy</a:t>
            </a:r>
            <a:r>
              <a:rPr lang="en-CA" dirty="0">
                <a:solidFill>
                  <a:schemeClr val="bg1"/>
                </a:solidFill>
              </a:rPr>
              <a:t>, if any, that might influence whether the client selects or continues to retain the lawyer. </a:t>
            </a:r>
            <a:r>
              <a:rPr lang="en-CA" dirty="0">
                <a:solidFill>
                  <a:srgbClr val="FFFF00"/>
                </a:solidFill>
              </a:rPr>
              <a:t>A lawyer must not act where there is a conflict of interests </a:t>
            </a:r>
            <a:r>
              <a:rPr lang="en-CA" dirty="0">
                <a:solidFill>
                  <a:schemeClr val="bg1"/>
                </a:solidFill>
              </a:rPr>
              <a:t>between the lawyer and a client or between clients.</a:t>
            </a:r>
          </a:p>
          <a:p>
            <a:endParaRPr lang="en-US" dirty="0"/>
          </a:p>
        </p:txBody>
      </p:sp>
    </p:spTree>
    <p:extLst>
      <p:ext uri="{BB962C8B-B14F-4D97-AF65-F5344CB8AC3E}">
        <p14:creationId xmlns:p14="http://schemas.microsoft.com/office/powerpoint/2010/main" val="29954340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9E8132-7686-2940-89A1-973EF0E18334}"/>
              </a:ext>
            </a:extLst>
          </p:cNvPr>
          <p:cNvSpPr>
            <a:spLocks noGrp="1"/>
          </p:cNvSpPr>
          <p:nvPr>
            <p:ph sz="quarter" idx="10"/>
          </p:nvPr>
        </p:nvSpPr>
        <p:spPr>
          <a:xfrm>
            <a:off x="457200" y="278780"/>
            <a:ext cx="8519532" cy="5447354"/>
          </a:xfrm>
        </p:spPr>
        <p:txBody>
          <a:bodyPr>
            <a:noAutofit/>
          </a:bodyPr>
          <a:lstStyle/>
          <a:p>
            <a:pPr marL="0" indent="0">
              <a:buNone/>
            </a:pPr>
            <a:r>
              <a:rPr lang="en-CA" dirty="0">
                <a:solidFill>
                  <a:schemeClr val="bg1"/>
                </a:solidFill>
              </a:rPr>
              <a:t>(c)     Whenever the dispute will admit of fair settlement the </a:t>
            </a:r>
            <a:r>
              <a:rPr lang="en-CA" dirty="0">
                <a:solidFill>
                  <a:srgbClr val="FFFF00"/>
                </a:solidFill>
              </a:rPr>
              <a:t>client should be advised to avoid or to end the litigation</a:t>
            </a:r>
            <a:r>
              <a:rPr lang="en-CA" dirty="0">
                <a:solidFill>
                  <a:srgbClr val="FF0000"/>
                </a:solidFill>
              </a:rPr>
              <a:t>…</a:t>
            </a:r>
          </a:p>
          <a:p>
            <a:pPr marL="0" indent="0">
              <a:buNone/>
            </a:pPr>
            <a:r>
              <a:rPr lang="en-CA" dirty="0">
                <a:solidFill>
                  <a:schemeClr val="bg1"/>
                </a:solidFill>
              </a:rPr>
              <a:t>(e)     A lawyer should endeavour by all fair and honourable means to obtain for a client the benefit of any and every remedy and defence that is authorized by law. </a:t>
            </a:r>
            <a:r>
              <a:rPr lang="en-CA" dirty="0">
                <a:solidFill>
                  <a:srgbClr val="FFFF00"/>
                </a:solidFill>
              </a:rPr>
              <a:t>The lawyer must, however, steadfastly bear in mind that this great trust is to be performed within and not without the bounds of the law</a:t>
            </a:r>
            <a:r>
              <a:rPr lang="en-CA" dirty="0">
                <a:solidFill>
                  <a:schemeClr val="bg1"/>
                </a:solidFill>
              </a:rPr>
              <a:t>. The office of the lawyer does not permit, much less demand, for any client, violation of law or any manner of fraud or chicanery. No client has a right to demand that the lawyer be illiberal or do anything repugnant to the lawyer’s own sense of honour and propriety</a:t>
            </a:r>
            <a:r>
              <a:rPr lang="en-CA" dirty="0">
                <a:solidFill>
                  <a:srgbClr val="FF0000"/>
                </a:solidFill>
              </a:rPr>
              <a:t>… </a:t>
            </a:r>
          </a:p>
          <a:p>
            <a:pPr marL="0" indent="0">
              <a:buNone/>
            </a:pPr>
            <a:r>
              <a:rPr lang="en-CA" dirty="0">
                <a:solidFill>
                  <a:schemeClr val="bg1"/>
                </a:solidFill>
              </a:rPr>
              <a:t>(g)     A lawyer should not, except as by law expressly sanctioned, acquire by purchase or otherwise any interest in the subject-matter of the litigation being conducted by the lawyer. </a:t>
            </a:r>
            <a:r>
              <a:rPr lang="en-CA" dirty="0">
                <a:solidFill>
                  <a:srgbClr val="FFFF00"/>
                </a:solidFill>
              </a:rPr>
              <a:t>A lawyer should scrupulously guard, and not divulge or use for personal benefit, a client’s secrets or confidences</a:t>
            </a:r>
            <a:r>
              <a:rPr lang="en-CA" dirty="0">
                <a:solidFill>
                  <a:schemeClr val="bg1"/>
                </a:solidFill>
              </a:rPr>
              <a:t>. Having once acted for a client in a matter, a lawyer must not act against the client in the same or any related matter</a:t>
            </a:r>
            <a:endParaRPr lang="en-US" dirty="0">
              <a:solidFill>
                <a:schemeClr val="bg1"/>
              </a:solidFill>
            </a:endParaRPr>
          </a:p>
        </p:txBody>
      </p:sp>
    </p:spTree>
    <p:extLst>
      <p:ext uri="{BB962C8B-B14F-4D97-AF65-F5344CB8AC3E}">
        <p14:creationId xmlns:p14="http://schemas.microsoft.com/office/powerpoint/2010/main" val="4712949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598C0-ACDE-7046-987E-25B948200E7C}"/>
              </a:ext>
            </a:extLst>
          </p:cNvPr>
          <p:cNvSpPr>
            <a:spLocks noGrp="1"/>
          </p:cNvSpPr>
          <p:nvPr>
            <p:ph sz="quarter" idx="10"/>
          </p:nvPr>
        </p:nvSpPr>
        <p:spPr>
          <a:xfrm>
            <a:off x="457199" y="167267"/>
            <a:ext cx="8608741" cy="5698273"/>
          </a:xfrm>
        </p:spPr>
        <p:txBody>
          <a:bodyPr>
            <a:normAutofit fontScale="92500"/>
          </a:bodyPr>
          <a:lstStyle/>
          <a:p>
            <a:pPr marL="0" indent="0">
              <a:buNone/>
            </a:pPr>
            <a:r>
              <a:rPr lang="en-CA" sz="2600" dirty="0">
                <a:solidFill>
                  <a:schemeClr val="bg1"/>
                </a:solidFill>
              </a:rPr>
              <a:t>2.1-5  </a:t>
            </a:r>
            <a:r>
              <a:rPr lang="en-CA" sz="2600" dirty="0">
                <a:solidFill>
                  <a:srgbClr val="00B0F0"/>
                </a:solidFill>
              </a:rPr>
              <a:t>To oneself</a:t>
            </a:r>
          </a:p>
          <a:p>
            <a:pPr marL="0" indent="0">
              <a:buNone/>
            </a:pPr>
            <a:r>
              <a:rPr lang="en-CA" sz="2600" dirty="0">
                <a:solidFill>
                  <a:schemeClr val="bg1"/>
                </a:solidFill>
              </a:rPr>
              <a:t>(a)     A lawyer should assist in maintaining the honour and integrity of the legal profession, </a:t>
            </a:r>
            <a:r>
              <a:rPr lang="en-CA" sz="2600" dirty="0">
                <a:solidFill>
                  <a:srgbClr val="FFFF00"/>
                </a:solidFill>
              </a:rPr>
              <a:t>should expose before the proper tribunals without fear or favour, unprofessional or dishonest conduct by any other lawyer</a:t>
            </a:r>
            <a:r>
              <a:rPr lang="en-CA" sz="2600" dirty="0">
                <a:solidFill>
                  <a:schemeClr val="bg1"/>
                </a:solidFill>
              </a:rPr>
              <a:t> and should accept without hesitation a retainer against any lawyer who is alleged to have wronged the client</a:t>
            </a:r>
            <a:r>
              <a:rPr lang="en-CA" sz="2600" dirty="0">
                <a:solidFill>
                  <a:srgbClr val="FF0000"/>
                </a:solidFill>
              </a:rPr>
              <a:t>…</a:t>
            </a:r>
          </a:p>
          <a:p>
            <a:pPr marL="0" indent="0">
              <a:buNone/>
            </a:pPr>
            <a:r>
              <a:rPr lang="en-CA" sz="2600" dirty="0">
                <a:solidFill>
                  <a:schemeClr val="bg1"/>
                </a:solidFill>
              </a:rPr>
              <a:t>(d)     No client is entitled to receive, nor should any lawyer render any service or advice involving disloyalty to the state or disrespect for judicial office, or the corruption of any persons exercising a public or private trust, </a:t>
            </a:r>
            <a:r>
              <a:rPr lang="en-CA" sz="2600" dirty="0">
                <a:solidFill>
                  <a:srgbClr val="FFFF00"/>
                </a:solidFill>
              </a:rPr>
              <a:t>or deception or betrayal of the public</a:t>
            </a:r>
            <a:r>
              <a:rPr lang="en-CA" sz="2600" dirty="0">
                <a:solidFill>
                  <a:schemeClr val="bg1"/>
                </a:solidFill>
              </a:rPr>
              <a:t>.</a:t>
            </a:r>
          </a:p>
          <a:p>
            <a:pPr marL="0" indent="0">
              <a:buNone/>
            </a:pPr>
            <a:r>
              <a:rPr lang="en-CA" sz="2600" dirty="0">
                <a:solidFill>
                  <a:schemeClr val="bg1"/>
                </a:solidFill>
              </a:rPr>
              <a:t>(e)     </a:t>
            </a:r>
            <a:r>
              <a:rPr lang="en-CA" sz="2600" dirty="0">
                <a:solidFill>
                  <a:srgbClr val="FFFF00"/>
                </a:solidFill>
              </a:rPr>
              <a:t>A lawyer should recognize that the oaths taken upon admission to the Bar are solemn undertakings to be strictly observed</a:t>
            </a:r>
            <a:r>
              <a:rPr lang="en-CA" sz="2600" dirty="0">
                <a:solidFill>
                  <a:schemeClr val="bg1"/>
                </a:solidFill>
              </a:rPr>
              <a:t>.</a:t>
            </a:r>
          </a:p>
          <a:p>
            <a:pPr marL="0" indent="0">
              <a:buNone/>
            </a:pPr>
            <a:r>
              <a:rPr lang="en-CA" sz="2600" dirty="0">
                <a:solidFill>
                  <a:schemeClr val="bg1"/>
                </a:solidFill>
              </a:rPr>
              <a:t>(f)      All lawyers should bear in mind that they can maintain the high traditions of the profession by steadfastly adhering to the time-honoured virtues of </a:t>
            </a:r>
            <a:r>
              <a:rPr lang="en-CA" sz="2600" dirty="0">
                <a:solidFill>
                  <a:srgbClr val="FFFF00"/>
                </a:solidFill>
              </a:rPr>
              <a:t>probity, integrity, honesty and dignity</a:t>
            </a:r>
            <a:r>
              <a:rPr lang="en-CA" sz="2600" dirty="0">
                <a:solidFill>
                  <a:schemeClr val="bg1"/>
                </a:solidFill>
              </a:rPr>
              <a:t>.</a:t>
            </a:r>
          </a:p>
          <a:p>
            <a:pPr marL="0" indent="0">
              <a:buNone/>
            </a:pPr>
            <a:endParaRPr lang="en-US" dirty="0"/>
          </a:p>
        </p:txBody>
      </p:sp>
    </p:spTree>
    <p:extLst>
      <p:ext uri="{BB962C8B-B14F-4D97-AF65-F5344CB8AC3E}">
        <p14:creationId xmlns:p14="http://schemas.microsoft.com/office/powerpoint/2010/main" val="4787382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3E0707A-57AB-0343-8242-7344AEB6ACF0}"/>
              </a:ext>
            </a:extLst>
          </p:cNvPr>
          <p:cNvPicPr>
            <a:picLocks noGrp="1" noChangeAspect="1"/>
          </p:cNvPicPr>
          <p:nvPr>
            <p:ph sz="quarter" idx="10"/>
          </p:nvPr>
        </p:nvPicPr>
        <p:blipFill>
          <a:blip r:embed="rId2"/>
          <a:stretch>
            <a:fillRect/>
          </a:stretch>
        </p:blipFill>
        <p:spPr>
          <a:xfrm>
            <a:off x="2291319" y="222250"/>
            <a:ext cx="4561361" cy="5632450"/>
          </a:xfrm>
        </p:spPr>
      </p:pic>
    </p:spTree>
    <p:extLst>
      <p:ext uri="{BB962C8B-B14F-4D97-AF65-F5344CB8AC3E}">
        <p14:creationId xmlns:p14="http://schemas.microsoft.com/office/powerpoint/2010/main" val="28672132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182454-4EB8-5A40-9019-543C387AC515}"/>
              </a:ext>
            </a:extLst>
          </p:cNvPr>
          <p:cNvPicPr>
            <a:picLocks noChangeAspect="1"/>
          </p:cNvPicPr>
          <p:nvPr/>
        </p:nvPicPr>
        <p:blipFill>
          <a:blip r:embed="rId2"/>
          <a:stretch>
            <a:fillRect/>
          </a:stretch>
        </p:blipFill>
        <p:spPr>
          <a:xfrm>
            <a:off x="2511362" y="185662"/>
            <a:ext cx="4121276" cy="5668728"/>
          </a:xfrm>
          <a:prstGeom prst="rect">
            <a:avLst/>
          </a:prstGeom>
        </p:spPr>
      </p:pic>
    </p:spTree>
    <p:extLst>
      <p:ext uri="{BB962C8B-B14F-4D97-AF65-F5344CB8AC3E}">
        <p14:creationId xmlns:p14="http://schemas.microsoft.com/office/powerpoint/2010/main" val="38519378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FDA3C3-A3A8-6043-86BD-E0C09CA1AE2E}"/>
              </a:ext>
            </a:extLst>
          </p:cNvPr>
          <p:cNvPicPr>
            <a:picLocks noChangeAspect="1"/>
          </p:cNvPicPr>
          <p:nvPr/>
        </p:nvPicPr>
        <p:blipFill>
          <a:blip r:embed="rId2"/>
          <a:stretch>
            <a:fillRect/>
          </a:stretch>
        </p:blipFill>
        <p:spPr>
          <a:xfrm>
            <a:off x="2566222" y="156118"/>
            <a:ext cx="4011556" cy="5697346"/>
          </a:xfrm>
          <a:prstGeom prst="rect">
            <a:avLst/>
          </a:prstGeom>
        </p:spPr>
      </p:pic>
    </p:spTree>
    <p:extLst>
      <p:ext uri="{BB962C8B-B14F-4D97-AF65-F5344CB8AC3E}">
        <p14:creationId xmlns:p14="http://schemas.microsoft.com/office/powerpoint/2010/main" val="38191314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865210-6A44-3A45-BC4B-27C08B107126}"/>
              </a:ext>
            </a:extLst>
          </p:cNvPr>
          <p:cNvPicPr>
            <a:picLocks noChangeAspect="1"/>
          </p:cNvPicPr>
          <p:nvPr/>
        </p:nvPicPr>
        <p:blipFill>
          <a:blip r:embed="rId2"/>
          <a:stretch>
            <a:fillRect/>
          </a:stretch>
        </p:blipFill>
        <p:spPr>
          <a:xfrm>
            <a:off x="2577199" y="156116"/>
            <a:ext cx="3989602" cy="5724211"/>
          </a:xfrm>
          <a:prstGeom prst="rect">
            <a:avLst/>
          </a:prstGeom>
        </p:spPr>
      </p:pic>
    </p:spTree>
    <p:extLst>
      <p:ext uri="{BB962C8B-B14F-4D97-AF65-F5344CB8AC3E}">
        <p14:creationId xmlns:p14="http://schemas.microsoft.com/office/powerpoint/2010/main" val="27766078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CE1F70-8394-A14F-8CC2-4B9462D9B038}"/>
              </a:ext>
            </a:extLst>
          </p:cNvPr>
          <p:cNvPicPr>
            <a:picLocks noChangeAspect="1"/>
          </p:cNvPicPr>
          <p:nvPr/>
        </p:nvPicPr>
        <p:blipFill>
          <a:blip r:embed="rId2"/>
          <a:stretch>
            <a:fillRect/>
          </a:stretch>
        </p:blipFill>
        <p:spPr>
          <a:xfrm>
            <a:off x="684540" y="1296116"/>
            <a:ext cx="7774919" cy="3800255"/>
          </a:xfrm>
          <a:prstGeom prst="rect">
            <a:avLst/>
          </a:prstGeom>
        </p:spPr>
      </p:pic>
    </p:spTree>
    <p:extLst>
      <p:ext uri="{BB962C8B-B14F-4D97-AF65-F5344CB8AC3E}">
        <p14:creationId xmlns:p14="http://schemas.microsoft.com/office/powerpoint/2010/main" val="42215632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6169F-D901-9B4C-8A17-D0CB5D28DD5D}"/>
              </a:ext>
            </a:extLst>
          </p:cNvPr>
          <p:cNvSpPr>
            <a:spLocks noGrp="1"/>
          </p:cNvSpPr>
          <p:nvPr>
            <p:ph type="title"/>
          </p:nvPr>
        </p:nvSpPr>
        <p:spPr>
          <a:xfrm>
            <a:off x="457200" y="176964"/>
            <a:ext cx="8229600" cy="1016000"/>
          </a:xfrm>
        </p:spPr>
        <p:txBody>
          <a:bodyPr/>
          <a:lstStyle/>
          <a:p>
            <a:pPr algn="ctr"/>
            <a:r>
              <a:rPr lang="en-US" dirty="0">
                <a:solidFill>
                  <a:schemeClr val="bg1"/>
                </a:solidFill>
              </a:rPr>
              <a:t>Filed for </a:t>
            </a:r>
            <a:r>
              <a:rPr lang="en-US" dirty="0">
                <a:solidFill>
                  <a:srgbClr val="FF0000"/>
                </a:solidFill>
              </a:rPr>
              <a:t>bankruptcy</a:t>
            </a:r>
            <a:r>
              <a:rPr lang="en-US" dirty="0">
                <a:solidFill>
                  <a:schemeClr val="bg1"/>
                </a:solidFill>
              </a:rPr>
              <a:t> Dec. 2, 2001</a:t>
            </a:r>
          </a:p>
        </p:txBody>
      </p:sp>
      <p:pic>
        <p:nvPicPr>
          <p:cNvPr id="5" name="Content Placeholder 4">
            <a:extLst>
              <a:ext uri="{FF2B5EF4-FFF2-40B4-BE49-F238E27FC236}">
                <a16:creationId xmlns:a16="http://schemas.microsoft.com/office/drawing/2014/main" id="{24D9003C-246E-2C40-B2C1-500BFFC438BE}"/>
              </a:ext>
            </a:extLst>
          </p:cNvPr>
          <p:cNvPicPr>
            <a:picLocks noGrp="1" noChangeAspect="1"/>
          </p:cNvPicPr>
          <p:nvPr>
            <p:ph sz="quarter" idx="10"/>
          </p:nvPr>
        </p:nvPicPr>
        <p:blipFill>
          <a:blip r:embed="rId2"/>
          <a:stretch>
            <a:fillRect/>
          </a:stretch>
        </p:blipFill>
        <p:spPr>
          <a:xfrm>
            <a:off x="2383824" y="1408113"/>
            <a:ext cx="4376351" cy="4318000"/>
          </a:xfrm>
        </p:spPr>
      </p:pic>
    </p:spTree>
    <p:extLst>
      <p:ext uri="{BB962C8B-B14F-4D97-AF65-F5344CB8AC3E}">
        <p14:creationId xmlns:p14="http://schemas.microsoft.com/office/powerpoint/2010/main" val="9630257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C22286-B778-7747-A629-87997E86E529}"/>
              </a:ext>
            </a:extLst>
          </p:cNvPr>
          <p:cNvPicPr>
            <a:picLocks noChangeAspect="1"/>
          </p:cNvPicPr>
          <p:nvPr/>
        </p:nvPicPr>
        <p:blipFill>
          <a:blip r:embed="rId2"/>
          <a:stretch>
            <a:fillRect/>
          </a:stretch>
        </p:blipFill>
        <p:spPr>
          <a:xfrm>
            <a:off x="1946782" y="170411"/>
            <a:ext cx="5250435" cy="5675380"/>
          </a:xfrm>
          <a:prstGeom prst="rect">
            <a:avLst/>
          </a:prstGeom>
        </p:spPr>
      </p:pic>
    </p:spTree>
    <p:extLst>
      <p:ext uri="{BB962C8B-B14F-4D97-AF65-F5344CB8AC3E}">
        <p14:creationId xmlns:p14="http://schemas.microsoft.com/office/powerpoint/2010/main" val="1727194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20293795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1EA10E-93DD-5C41-A69E-EFD6F8847681}"/>
              </a:ext>
            </a:extLst>
          </p:cNvPr>
          <p:cNvPicPr>
            <a:picLocks noChangeAspect="1"/>
          </p:cNvPicPr>
          <p:nvPr/>
        </p:nvPicPr>
        <p:blipFill>
          <a:blip r:embed="rId2"/>
          <a:stretch>
            <a:fillRect/>
          </a:stretch>
        </p:blipFill>
        <p:spPr>
          <a:xfrm>
            <a:off x="2061697" y="149629"/>
            <a:ext cx="5020605" cy="5785463"/>
          </a:xfrm>
          <a:prstGeom prst="rect">
            <a:avLst/>
          </a:prstGeom>
        </p:spPr>
      </p:pic>
    </p:spTree>
    <p:extLst>
      <p:ext uri="{BB962C8B-B14F-4D97-AF65-F5344CB8AC3E}">
        <p14:creationId xmlns:p14="http://schemas.microsoft.com/office/powerpoint/2010/main" val="12435772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975DDE-5E6C-9948-AA67-3AAA65FAA325}"/>
              </a:ext>
            </a:extLst>
          </p:cNvPr>
          <p:cNvPicPr>
            <a:picLocks noChangeAspect="1"/>
          </p:cNvPicPr>
          <p:nvPr/>
        </p:nvPicPr>
        <p:blipFill>
          <a:blip r:embed="rId2"/>
          <a:stretch>
            <a:fillRect/>
          </a:stretch>
        </p:blipFill>
        <p:spPr>
          <a:xfrm>
            <a:off x="2291311" y="172950"/>
            <a:ext cx="4561378" cy="5734936"/>
          </a:xfrm>
          <a:prstGeom prst="rect">
            <a:avLst/>
          </a:prstGeom>
        </p:spPr>
      </p:pic>
    </p:spTree>
    <p:extLst>
      <p:ext uri="{BB962C8B-B14F-4D97-AF65-F5344CB8AC3E}">
        <p14:creationId xmlns:p14="http://schemas.microsoft.com/office/powerpoint/2010/main" val="8793333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B69931-32AA-F148-B1AE-15D073E8DE53}"/>
              </a:ext>
            </a:extLst>
          </p:cNvPr>
          <p:cNvPicPr>
            <a:picLocks noChangeAspect="1"/>
          </p:cNvPicPr>
          <p:nvPr/>
        </p:nvPicPr>
        <p:blipFill>
          <a:blip r:embed="rId2"/>
          <a:stretch>
            <a:fillRect/>
          </a:stretch>
        </p:blipFill>
        <p:spPr>
          <a:xfrm>
            <a:off x="2199665" y="187037"/>
            <a:ext cx="4744670" cy="5701256"/>
          </a:xfrm>
          <a:prstGeom prst="rect">
            <a:avLst/>
          </a:prstGeom>
        </p:spPr>
      </p:pic>
    </p:spTree>
    <p:extLst>
      <p:ext uri="{BB962C8B-B14F-4D97-AF65-F5344CB8AC3E}">
        <p14:creationId xmlns:p14="http://schemas.microsoft.com/office/powerpoint/2010/main" val="27068347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A9999F-A027-C243-AD98-1AFC5C004A63}"/>
              </a:ext>
            </a:extLst>
          </p:cNvPr>
          <p:cNvPicPr>
            <a:picLocks noChangeAspect="1"/>
          </p:cNvPicPr>
          <p:nvPr/>
        </p:nvPicPr>
        <p:blipFill>
          <a:blip r:embed="rId2"/>
          <a:stretch>
            <a:fillRect/>
          </a:stretch>
        </p:blipFill>
        <p:spPr>
          <a:xfrm>
            <a:off x="2138614" y="149629"/>
            <a:ext cx="4866771" cy="5744698"/>
          </a:xfrm>
          <a:prstGeom prst="rect">
            <a:avLst/>
          </a:prstGeom>
        </p:spPr>
      </p:pic>
    </p:spTree>
    <p:extLst>
      <p:ext uri="{BB962C8B-B14F-4D97-AF65-F5344CB8AC3E}">
        <p14:creationId xmlns:p14="http://schemas.microsoft.com/office/powerpoint/2010/main" val="41287114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D213B-006E-8E44-AAB9-36705C01D6CC}"/>
              </a:ext>
            </a:extLst>
          </p:cNvPr>
          <p:cNvSpPr>
            <a:spLocks noGrp="1"/>
          </p:cNvSpPr>
          <p:nvPr>
            <p:ph type="title"/>
          </p:nvPr>
        </p:nvSpPr>
        <p:spPr>
          <a:xfrm>
            <a:off x="457200" y="144966"/>
            <a:ext cx="8229600" cy="1605775"/>
          </a:xfrm>
        </p:spPr>
        <p:txBody>
          <a:bodyPr>
            <a:normAutofit/>
          </a:bodyPr>
          <a:lstStyle/>
          <a:p>
            <a:r>
              <a:rPr lang="en-US" sz="5400" b="1" dirty="0">
                <a:solidFill>
                  <a:srgbClr val="FFFF00"/>
                </a:solidFill>
              </a:rPr>
              <a:t>2</a:t>
            </a:r>
            <a:r>
              <a:rPr lang="en-US" sz="5400" b="1" dirty="0">
                <a:solidFill>
                  <a:srgbClr val="FF0000"/>
                </a:solidFill>
              </a:rPr>
              <a:t>.</a:t>
            </a:r>
            <a:r>
              <a:rPr lang="en-US" sz="5400" b="1" dirty="0">
                <a:solidFill>
                  <a:schemeClr val="bg1"/>
                </a:solidFill>
              </a:rPr>
              <a:t> Avoid conflicts</a:t>
            </a:r>
          </a:p>
        </p:txBody>
      </p:sp>
      <p:sp>
        <p:nvSpPr>
          <p:cNvPr id="3" name="Content Placeholder 2">
            <a:extLst>
              <a:ext uri="{FF2B5EF4-FFF2-40B4-BE49-F238E27FC236}">
                <a16:creationId xmlns:a16="http://schemas.microsoft.com/office/drawing/2014/main" id="{E898CF4C-BEAE-3C47-9D4B-A3B84076DC65}"/>
              </a:ext>
            </a:extLst>
          </p:cNvPr>
          <p:cNvSpPr>
            <a:spLocks noGrp="1"/>
          </p:cNvSpPr>
          <p:nvPr>
            <p:ph sz="quarter" idx="10"/>
          </p:nvPr>
        </p:nvSpPr>
        <p:spPr>
          <a:xfrm>
            <a:off x="457200" y="1750741"/>
            <a:ext cx="8229600" cy="3975392"/>
          </a:xfrm>
        </p:spPr>
        <p:txBody>
          <a:bodyPr>
            <a:normAutofit/>
          </a:bodyPr>
          <a:lstStyle/>
          <a:p>
            <a:r>
              <a:rPr lang="en-US" sz="3200" dirty="0">
                <a:solidFill>
                  <a:srgbClr val="FFFF00"/>
                </a:solidFill>
              </a:rPr>
              <a:t>Understand &amp; acknowledge </a:t>
            </a:r>
            <a:r>
              <a:rPr lang="en-US" sz="3200" dirty="0">
                <a:solidFill>
                  <a:srgbClr val="FF0000"/>
                </a:solidFill>
              </a:rPr>
              <a:t>conflicts are</a:t>
            </a:r>
            <a:r>
              <a:rPr lang="en-US" sz="3200" dirty="0">
                <a:solidFill>
                  <a:schemeClr val="bg1"/>
                </a:solidFill>
              </a:rPr>
              <a:t> possible, even likely, and realistically </a:t>
            </a:r>
            <a:r>
              <a:rPr lang="en-US" sz="3200" dirty="0">
                <a:solidFill>
                  <a:srgbClr val="FF0000"/>
                </a:solidFill>
              </a:rPr>
              <a:t>inevitable</a:t>
            </a:r>
            <a:r>
              <a:rPr lang="en-US" sz="3200" dirty="0">
                <a:solidFill>
                  <a:schemeClr val="bg1"/>
                </a:solidFill>
              </a:rPr>
              <a:t>.</a:t>
            </a:r>
          </a:p>
          <a:p>
            <a:r>
              <a:rPr lang="en-US" sz="3200" dirty="0">
                <a:solidFill>
                  <a:schemeClr val="bg1"/>
                </a:solidFill>
              </a:rPr>
              <a:t>Identify conflicts that that affect your ability to act as counsel.</a:t>
            </a:r>
          </a:p>
          <a:p>
            <a:r>
              <a:rPr lang="en-US" sz="3200" dirty="0">
                <a:solidFill>
                  <a:schemeClr val="bg1"/>
                </a:solidFill>
              </a:rPr>
              <a:t>Where there is a conflict, </a:t>
            </a:r>
            <a:r>
              <a:rPr lang="en-US" sz="3200" dirty="0">
                <a:solidFill>
                  <a:srgbClr val="FFFF00"/>
                </a:solidFill>
              </a:rPr>
              <a:t>disclose and dis-engage</a:t>
            </a:r>
          </a:p>
          <a:p>
            <a:r>
              <a:rPr lang="en-US" sz="3200" dirty="0">
                <a:solidFill>
                  <a:schemeClr val="bg1"/>
                </a:solidFill>
              </a:rPr>
              <a:t>When in doubt refer the work</a:t>
            </a:r>
            <a:r>
              <a:rPr lang="en-US" sz="3200" dirty="0">
                <a:solidFill>
                  <a:srgbClr val="FF0000"/>
                </a:solidFill>
              </a:rPr>
              <a:t>…</a:t>
            </a:r>
            <a:r>
              <a:rPr lang="en-US" sz="3200" dirty="0">
                <a:solidFill>
                  <a:schemeClr val="bg1"/>
                </a:solidFill>
              </a:rPr>
              <a:t> </a:t>
            </a:r>
          </a:p>
        </p:txBody>
      </p:sp>
    </p:spTree>
    <p:extLst>
      <p:ext uri="{BB962C8B-B14F-4D97-AF65-F5344CB8AC3E}">
        <p14:creationId xmlns:p14="http://schemas.microsoft.com/office/powerpoint/2010/main" val="21015394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A4533-4A3C-CB46-B67B-A6641258C067}"/>
              </a:ext>
            </a:extLst>
          </p:cNvPr>
          <p:cNvSpPr>
            <a:spLocks noGrp="1"/>
          </p:cNvSpPr>
          <p:nvPr>
            <p:ph type="title"/>
          </p:nvPr>
        </p:nvSpPr>
        <p:spPr>
          <a:xfrm>
            <a:off x="232757" y="808730"/>
            <a:ext cx="5850438" cy="4347008"/>
          </a:xfrm>
        </p:spPr>
        <p:txBody>
          <a:bodyPr>
            <a:noAutofit/>
          </a:bodyPr>
          <a:lstStyle/>
          <a:p>
            <a:pPr algn="ctr"/>
            <a:r>
              <a:rPr lang="en-US" sz="4800" b="1" dirty="0">
                <a:solidFill>
                  <a:srgbClr val="FFFF00"/>
                </a:solidFill>
              </a:rPr>
              <a:t>2A</a:t>
            </a:r>
            <a:r>
              <a:rPr lang="en-US" sz="4800" b="1" dirty="0">
                <a:solidFill>
                  <a:srgbClr val="FF0000"/>
                </a:solidFill>
              </a:rPr>
              <a:t>. </a:t>
            </a:r>
            <a:r>
              <a:rPr lang="en-US" sz="4800" b="1" dirty="0">
                <a:solidFill>
                  <a:schemeClr val="bg1"/>
                </a:solidFill>
              </a:rPr>
              <a:t>You act only </a:t>
            </a:r>
            <a:r>
              <a:rPr lang="en-US" sz="4800" b="1" dirty="0">
                <a:solidFill>
                  <a:srgbClr val="FFFF00"/>
                </a:solidFill>
              </a:rPr>
              <a:t>for the company</a:t>
            </a:r>
            <a:r>
              <a:rPr lang="en-US" sz="4800" b="1" dirty="0">
                <a:solidFill>
                  <a:schemeClr val="bg1"/>
                </a:solidFill>
              </a:rPr>
              <a:t>; </a:t>
            </a:r>
            <a:r>
              <a:rPr lang="en-US" sz="4800" b="1" dirty="0">
                <a:solidFill>
                  <a:srgbClr val="FF0000"/>
                </a:solidFill>
              </a:rPr>
              <a:t>&amp;</a:t>
            </a:r>
            <a:r>
              <a:rPr lang="en-US" sz="4800" b="1" dirty="0">
                <a:solidFill>
                  <a:schemeClr val="bg1"/>
                </a:solidFill>
              </a:rPr>
              <a:t> act only </a:t>
            </a:r>
            <a:r>
              <a:rPr lang="en-US" sz="4800" b="1" dirty="0">
                <a:solidFill>
                  <a:srgbClr val="92D050"/>
                </a:solidFill>
              </a:rPr>
              <a:t>“</a:t>
            </a:r>
            <a:r>
              <a:rPr lang="en-US" sz="4800" b="1" dirty="0">
                <a:solidFill>
                  <a:srgbClr val="FFFF00"/>
                </a:solidFill>
              </a:rPr>
              <a:t>in the best interests </a:t>
            </a:r>
            <a:br>
              <a:rPr lang="en-US" sz="4800" b="1" dirty="0">
                <a:solidFill>
                  <a:schemeClr val="bg1"/>
                </a:solidFill>
              </a:rPr>
            </a:br>
            <a:r>
              <a:rPr lang="en-US" sz="4800" b="1" dirty="0">
                <a:solidFill>
                  <a:schemeClr val="bg1"/>
                </a:solidFill>
              </a:rPr>
              <a:t>of the company</a:t>
            </a:r>
            <a:r>
              <a:rPr lang="en-US" sz="4800" b="1" dirty="0">
                <a:solidFill>
                  <a:srgbClr val="92D050"/>
                </a:solidFill>
              </a:rPr>
              <a:t>”</a:t>
            </a:r>
            <a:r>
              <a:rPr lang="en-US" sz="4800" b="1" dirty="0">
                <a:solidFill>
                  <a:srgbClr val="FF0000"/>
                </a:solidFill>
              </a:rPr>
              <a:t>.</a:t>
            </a:r>
          </a:p>
        </p:txBody>
      </p:sp>
      <p:pic>
        <p:nvPicPr>
          <p:cNvPr id="4" name="Content Placeholder 3" descr="IMG_0249.jpg">
            <a:extLst>
              <a:ext uri="{FF2B5EF4-FFF2-40B4-BE49-F238E27FC236}">
                <a16:creationId xmlns:a16="http://schemas.microsoft.com/office/drawing/2014/main" id="{6E6F4B62-347E-5B48-BB32-30EA09121351}"/>
              </a:ext>
            </a:extLst>
          </p:cNvPr>
          <p:cNvPicPr>
            <a:picLocks noChangeAspect="1"/>
          </p:cNvPicPr>
          <p:nvPr/>
        </p:nvPicPr>
        <p:blipFill rotWithShape="1">
          <a:blip r:embed="rId2">
            <a:extLst>
              <a:ext uri="{28A0092B-C50C-407E-A947-70E740481C1C}">
                <a14:useLocalDpi xmlns:a14="http://schemas.microsoft.com/office/drawing/2010/main" val="0"/>
              </a:ext>
            </a:extLst>
          </a:blip>
          <a:srcRect l="193" r="56385"/>
          <a:stretch/>
        </p:blipFill>
        <p:spPr>
          <a:xfrm>
            <a:off x="6083195" y="970742"/>
            <a:ext cx="2603605" cy="4318000"/>
          </a:xfrm>
          <a:prstGeom prst="rect">
            <a:avLst/>
          </a:prstGeom>
        </p:spPr>
      </p:pic>
    </p:spTree>
    <p:extLst>
      <p:ext uri="{BB962C8B-B14F-4D97-AF65-F5344CB8AC3E}">
        <p14:creationId xmlns:p14="http://schemas.microsoft.com/office/powerpoint/2010/main" val="5664834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BE066-A413-B745-90C9-6BE0BF18FC80}"/>
              </a:ext>
            </a:extLst>
          </p:cNvPr>
          <p:cNvSpPr>
            <a:spLocks noGrp="1"/>
          </p:cNvSpPr>
          <p:nvPr>
            <p:ph type="title"/>
          </p:nvPr>
        </p:nvSpPr>
        <p:spPr>
          <a:xfrm>
            <a:off x="0" y="326593"/>
            <a:ext cx="9144000" cy="1016000"/>
          </a:xfrm>
        </p:spPr>
        <p:txBody>
          <a:bodyPr>
            <a:noAutofit/>
          </a:bodyPr>
          <a:lstStyle/>
          <a:p>
            <a:pPr algn="ctr"/>
            <a:r>
              <a:rPr lang="en-US" sz="5400" b="1" dirty="0">
                <a:solidFill>
                  <a:srgbClr val="FFFF00"/>
                </a:solidFill>
              </a:rPr>
              <a:t>3</a:t>
            </a:r>
            <a:r>
              <a:rPr lang="en-US" sz="5400" b="1" dirty="0">
                <a:solidFill>
                  <a:srgbClr val="FF0000"/>
                </a:solidFill>
              </a:rPr>
              <a:t>.</a:t>
            </a:r>
            <a:r>
              <a:rPr lang="en-US" sz="5400" b="1" dirty="0">
                <a:solidFill>
                  <a:srgbClr val="FFFF00"/>
                </a:solidFill>
              </a:rPr>
              <a:t> </a:t>
            </a:r>
            <a:r>
              <a:rPr lang="en-US" sz="5400" b="1" dirty="0">
                <a:solidFill>
                  <a:schemeClr val="bg1"/>
                </a:solidFill>
              </a:rPr>
              <a:t>Identify your hat in context</a:t>
            </a:r>
          </a:p>
        </p:txBody>
      </p:sp>
      <p:sp>
        <p:nvSpPr>
          <p:cNvPr id="3" name="Content Placeholder 2">
            <a:extLst>
              <a:ext uri="{FF2B5EF4-FFF2-40B4-BE49-F238E27FC236}">
                <a16:creationId xmlns:a16="http://schemas.microsoft.com/office/drawing/2014/main" id="{CD60197F-A98E-AC4A-824E-55D8CA13EE80}"/>
              </a:ext>
            </a:extLst>
          </p:cNvPr>
          <p:cNvSpPr>
            <a:spLocks noGrp="1"/>
          </p:cNvSpPr>
          <p:nvPr>
            <p:ph sz="quarter" idx="10"/>
          </p:nvPr>
        </p:nvSpPr>
        <p:spPr>
          <a:xfrm>
            <a:off x="457200" y="1724017"/>
            <a:ext cx="8229600" cy="3030051"/>
          </a:xfrm>
        </p:spPr>
        <p:txBody>
          <a:bodyPr>
            <a:noAutofit/>
          </a:bodyPr>
          <a:lstStyle/>
          <a:p>
            <a:r>
              <a:rPr lang="en-US" sz="4400" dirty="0">
                <a:solidFill>
                  <a:schemeClr val="bg1">
                    <a:lumMod val="95000"/>
                  </a:schemeClr>
                </a:solidFill>
              </a:rPr>
              <a:t>If you are acting in another capacity than lawyer, should you be acting as your own lawyer or have the lawyering referred out </a:t>
            </a:r>
            <a:r>
              <a:rPr lang="en-US" sz="4400" dirty="0">
                <a:solidFill>
                  <a:srgbClr val="92D050"/>
                </a:solidFill>
              </a:rPr>
              <a:t>(</a:t>
            </a:r>
            <a:r>
              <a:rPr lang="en-US" sz="4400" dirty="0">
                <a:solidFill>
                  <a:srgbClr val="FFFF00"/>
                </a:solidFill>
              </a:rPr>
              <a:t>either internally or externally</a:t>
            </a:r>
            <a:r>
              <a:rPr lang="en-US" sz="4400" dirty="0">
                <a:solidFill>
                  <a:srgbClr val="92D050"/>
                </a:solidFill>
              </a:rPr>
              <a:t>)</a:t>
            </a:r>
            <a:r>
              <a:rPr lang="en-US" sz="4400" dirty="0">
                <a:solidFill>
                  <a:srgbClr val="FF0000"/>
                </a:solidFill>
              </a:rPr>
              <a:t>?</a:t>
            </a:r>
          </a:p>
        </p:txBody>
      </p:sp>
    </p:spTree>
    <p:extLst>
      <p:ext uri="{BB962C8B-B14F-4D97-AF65-F5344CB8AC3E}">
        <p14:creationId xmlns:p14="http://schemas.microsoft.com/office/powerpoint/2010/main" val="40576420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5632" y="62665"/>
            <a:ext cx="7631168" cy="1016000"/>
          </a:xfrm>
        </p:spPr>
        <p:txBody>
          <a:bodyPr>
            <a:normAutofit/>
          </a:bodyPr>
          <a:lstStyle/>
          <a:p>
            <a:r>
              <a:rPr lang="en-US" sz="4800" b="1" dirty="0">
                <a:solidFill>
                  <a:schemeClr val="bg1"/>
                </a:solidFill>
              </a:rPr>
              <a:t>Which </a:t>
            </a:r>
            <a:r>
              <a:rPr lang="en-US" sz="4800" b="1" dirty="0">
                <a:solidFill>
                  <a:srgbClr val="FFFF00"/>
                </a:solidFill>
              </a:rPr>
              <a:t>hat</a:t>
            </a:r>
            <a:r>
              <a:rPr lang="en-US" sz="4800" b="1" dirty="0">
                <a:solidFill>
                  <a:schemeClr val="bg1"/>
                </a:solidFill>
              </a:rPr>
              <a:t>?</a:t>
            </a:r>
          </a:p>
        </p:txBody>
      </p:sp>
      <p:pic>
        <p:nvPicPr>
          <p:cNvPr id="4" name="Content Placeholder 3" descr="Amsterdam_-_Hats_-_0931.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458" r="-132"/>
          <a:stretch/>
        </p:blipFill>
        <p:spPr>
          <a:xfrm>
            <a:off x="1055632" y="1077913"/>
            <a:ext cx="7010056" cy="4648200"/>
          </a:xfrm>
        </p:spPr>
      </p:pic>
    </p:spTree>
    <p:extLst>
      <p:ext uri="{BB962C8B-B14F-4D97-AF65-F5344CB8AC3E}">
        <p14:creationId xmlns:p14="http://schemas.microsoft.com/office/powerpoint/2010/main" val="7988348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7E32EF-29C7-D245-8F42-9C6462F18671}"/>
              </a:ext>
            </a:extLst>
          </p:cNvPr>
          <p:cNvPicPr>
            <a:picLocks noChangeAspect="1"/>
          </p:cNvPicPr>
          <p:nvPr/>
        </p:nvPicPr>
        <p:blipFill>
          <a:blip r:embed="rId2"/>
          <a:stretch>
            <a:fillRect/>
          </a:stretch>
        </p:blipFill>
        <p:spPr>
          <a:xfrm>
            <a:off x="254954" y="897774"/>
            <a:ext cx="8634092" cy="4612229"/>
          </a:xfrm>
          <a:prstGeom prst="rect">
            <a:avLst/>
          </a:prstGeom>
        </p:spPr>
      </p:pic>
    </p:spTree>
    <p:extLst>
      <p:ext uri="{BB962C8B-B14F-4D97-AF65-F5344CB8AC3E}">
        <p14:creationId xmlns:p14="http://schemas.microsoft.com/office/powerpoint/2010/main" val="42710311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6E15B-6DBD-DE4E-B208-4AEA3B8A7845}"/>
              </a:ext>
            </a:extLst>
          </p:cNvPr>
          <p:cNvSpPr>
            <a:spLocks noGrp="1"/>
          </p:cNvSpPr>
          <p:nvPr>
            <p:ph type="title"/>
          </p:nvPr>
        </p:nvSpPr>
        <p:spPr>
          <a:xfrm>
            <a:off x="457200" y="0"/>
            <a:ext cx="8229600" cy="1745673"/>
          </a:xfrm>
        </p:spPr>
        <p:txBody>
          <a:bodyPr>
            <a:noAutofit/>
          </a:bodyPr>
          <a:lstStyle/>
          <a:p>
            <a:pPr algn="ctr"/>
            <a:r>
              <a:rPr lang="en-US" sz="4400" b="1" dirty="0">
                <a:solidFill>
                  <a:srgbClr val="FFFF00"/>
                </a:solidFill>
              </a:rPr>
              <a:t>4</a:t>
            </a:r>
            <a:r>
              <a:rPr lang="en-US" sz="4400" b="1" dirty="0">
                <a:solidFill>
                  <a:srgbClr val="FF0000"/>
                </a:solidFill>
              </a:rPr>
              <a:t>. </a:t>
            </a:r>
            <a:r>
              <a:rPr lang="en-US" sz="4400" b="1" dirty="0">
                <a:solidFill>
                  <a:schemeClr val="bg1"/>
                </a:solidFill>
              </a:rPr>
              <a:t>Establish the scope </a:t>
            </a:r>
            <a:br>
              <a:rPr lang="en-US" sz="4400" b="1" dirty="0">
                <a:solidFill>
                  <a:schemeClr val="bg1"/>
                </a:solidFill>
              </a:rPr>
            </a:br>
            <a:r>
              <a:rPr lang="en-US" sz="4400" b="1" dirty="0">
                <a:solidFill>
                  <a:schemeClr val="bg1"/>
                </a:solidFill>
              </a:rPr>
              <a:t>of your lawyer hat</a:t>
            </a:r>
          </a:p>
        </p:txBody>
      </p:sp>
      <p:pic>
        <p:nvPicPr>
          <p:cNvPr id="4" name="Content Placeholder 3">
            <a:extLst>
              <a:ext uri="{FF2B5EF4-FFF2-40B4-BE49-F238E27FC236}">
                <a16:creationId xmlns:a16="http://schemas.microsoft.com/office/drawing/2014/main" id="{1F8D1FF9-2746-D34E-9517-8A37F5191A3F}"/>
              </a:ext>
            </a:extLst>
          </p:cNvPr>
          <p:cNvPicPr>
            <a:picLocks noGrp="1" noChangeAspect="1"/>
          </p:cNvPicPr>
          <p:nvPr>
            <p:ph sz="quarter" idx="10"/>
          </p:nvPr>
        </p:nvPicPr>
        <p:blipFill>
          <a:blip r:embed="rId2"/>
          <a:stretch>
            <a:fillRect/>
          </a:stretch>
        </p:blipFill>
        <p:spPr>
          <a:xfrm>
            <a:off x="2871571" y="2177935"/>
            <a:ext cx="3400858" cy="3400858"/>
          </a:xfrm>
          <a:prstGeom prst="rect">
            <a:avLst/>
          </a:prstGeom>
        </p:spPr>
      </p:pic>
    </p:spTree>
    <p:extLst>
      <p:ext uri="{BB962C8B-B14F-4D97-AF65-F5344CB8AC3E}">
        <p14:creationId xmlns:p14="http://schemas.microsoft.com/office/powerpoint/2010/main" val="3127023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F7179-6CE0-2444-87F8-AEEA0DF53499}"/>
              </a:ext>
            </a:extLst>
          </p:cNvPr>
          <p:cNvSpPr>
            <a:spLocks noGrp="1"/>
          </p:cNvSpPr>
          <p:nvPr>
            <p:ph type="title"/>
          </p:nvPr>
        </p:nvSpPr>
        <p:spPr>
          <a:xfrm>
            <a:off x="457200" y="115866"/>
            <a:ext cx="8229600" cy="1016000"/>
          </a:xfrm>
        </p:spPr>
        <p:txBody>
          <a:bodyPr>
            <a:normAutofit/>
          </a:bodyPr>
          <a:lstStyle/>
          <a:p>
            <a:pPr algn="ctr"/>
            <a:r>
              <a:rPr lang="en-US" dirty="0">
                <a:solidFill>
                  <a:srgbClr val="FFFF00"/>
                </a:solidFill>
              </a:rPr>
              <a:t>Law Society Futures Committee</a:t>
            </a:r>
          </a:p>
        </p:txBody>
      </p:sp>
      <p:sp>
        <p:nvSpPr>
          <p:cNvPr id="3" name="Content Placeholder 2">
            <a:extLst>
              <a:ext uri="{FF2B5EF4-FFF2-40B4-BE49-F238E27FC236}">
                <a16:creationId xmlns:a16="http://schemas.microsoft.com/office/drawing/2014/main" id="{ECA681D9-4EA1-844B-B041-BE95E4C76AEC}"/>
              </a:ext>
            </a:extLst>
          </p:cNvPr>
          <p:cNvSpPr>
            <a:spLocks noGrp="1"/>
          </p:cNvSpPr>
          <p:nvPr>
            <p:ph sz="quarter" idx="10"/>
          </p:nvPr>
        </p:nvSpPr>
        <p:spPr/>
        <p:txBody>
          <a:bodyPr>
            <a:normAutofit/>
          </a:bodyPr>
          <a:lstStyle/>
          <a:p>
            <a:pPr marL="514350" indent="-514350">
              <a:buFont typeface="+mj-lt"/>
              <a:buAutoNum type="arabicPeriod"/>
            </a:pPr>
            <a:r>
              <a:rPr lang="en-US" sz="3200" dirty="0">
                <a:solidFill>
                  <a:schemeClr val="bg1"/>
                </a:solidFill>
              </a:rPr>
              <a:t>Large numbers of lawyers covered by Law Society rules are in-house counsel for companies or governments. Could be as high as a third of all BC layers. The number of such lawyers is growing.</a:t>
            </a:r>
          </a:p>
          <a:p>
            <a:pPr marL="514350" indent="-514350">
              <a:buFont typeface="+mj-lt"/>
              <a:buAutoNum type="arabicPeriod"/>
            </a:pPr>
            <a:r>
              <a:rPr lang="en-US" sz="3200" dirty="0">
                <a:solidFill>
                  <a:schemeClr val="bg1"/>
                </a:solidFill>
              </a:rPr>
              <a:t>Commentaries on the LSBC rules perhaps ought to be re-thought and redrafted to reflect this reality.</a:t>
            </a:r>
          </a:p>
          <a:p>
            <a:pPr marL="514350" indent="-514350">
              <a:buFont typeface="+mj-lt"/>
              <a:buAutoNum type="arabicPeriod"/>
            </a:pPr>
            <a:r>
              <a:rPr lang="en-US" sz="3200" dirty="0">
                <a:solidFill>
                  <a:schemeClr val="bg1"/>
                </a:solidFill>
              </a:rPr>
              <a:t>The possibilities around insurance for in-house counsel also needs to be considered.</a:t>
            </a:r>
          </a:p>
        </p:txBody>
      </p:sp>
    </p:spTree>
    <p:extLst>
      <p:ext uri="{BB962C8B-B14F-4D97-AF65-F5344CB8AC3E}">
        <p14:creationId xmlns:p14="http://schemas.microsoft.com/office/powerpoint/2010/main" val="36014643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E846E-012D-BA42-8B75-24507E468821}"/>
              </a:ext>
            </a:extLst>
          </p:cNvPr>
          <p:cNvSpPr>
            <a:spLocks noGrp="1"/>
          </p:cNvSpPr>
          <p:nvPr>
            <p:ph type="title"/>
          </p:nvPr>
        </p:nvSpPr>
        <p:spPr/>
        <p:txBody>
          <a:bodyPr>
            <a:normAutofit/>
          </a:bodyPr>
          <a:lstStyle/>
          <a:p>
            <a:pPr algn="ctr"/>
            <a:r>
              <a:rPr lang="en-US" sz="5400" b="1" dirty="0">
                <a:solidFill>
                  <a:srgbClr val="FFFF00"/>
                </a:solidFill>
              </a:rPr>
              <a:t>5</a:t>
            </a:r>
            <a:r>
              <a:rPr lang="en-US" sz="5400" b="1" dirty="0">
                <a:solidFill>
                  <a:srgbClr val="FF0000"/>
                </a:solidFill>
              </a:rPr>
              <a:t>.</a:t>
            </a:r>
            <a:r>
              <a:rPr lang="en-US" sz="5400" b="1" dirty="0"/>
              <a:t> </a:t>
            </a:r>
            <a:r>
              <a:rPr lang="en-US" sz="5400" b="1" dirty="0">
                <a:solidFill>
                  <a:schemeClr val="bg1"/>
                </a:solidFill>
              </a:rPr>
              <a:t>LEAD</a:t>
            </a:r>
          </a:p>
        </p:txBody>
      </p:sp>
      <p:pic>
        <p:nvPicPr>
          <p:cNvPr id="5" name="Content Placeholder 4">
            <a:extLst>
              <a:ext uri="{FF2B5EF4-FFF2-40B4-BE49-F238E27FC236}">
                <a16:creationId xmlns:a16="http://schemas.microsoft.com/office/drawing/2014/main" id="{554DE706-6AE5-1049-A251-3404D1E8E3CF}"/>
              </a:ext>
            </a:extLst>
          </p:cNvPr>
          <p:cNvPicPr>
            <a:picLocks noGrp="1" noChangeAspect="1"/>
          </p:cNvPicPr>
          <p:nvPr>
            <p:ph sz="quarter" idx="10"/>
          </p:nvPr>
        </p:nvPicPr>
        <p:blipFill>
          <a:blip r:embed="rId2"/>
          <a:stretch>
            <a:fillRect/>
          </a:stretch>
        </p:blipFill>
        <p:spPr>
          <a:xfrm>
            <a:off x="457200" y="1512505"/>
            <a:ext cx="8229600" cy="4109216"/>
          </a:xfrm>
        </p:spPr>
      </p:pic>
    </p:spTree>
    <p:extLst>
      <p:ext uri="{BB962C8B-B14F-4D97-AF65-F5344CB8AC3E}">
        <p14:creationId xmlns:p14="http://schemas.microsoft.com/office/powerpoint/2010/main" val="28481143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CA9ECD-22D0-A04B-AF61-B83A1C2038E1}"/>
              </a:ext>
            </a:extLst>
          </p:cNvPr>
          <p:cNvSpPr>
            <a:spLocks noGrp="1"/>
          </p:cNvSpPr>
          <p:nvPr>
            <p:ph sz="quarter" idx="10"/>
          </p:nvPr>
        </p:nvSpPr>
        <p:spPr>
          <a:xfrm>
            <a:off x="457200" y="1674421"/>
            <a:ext cx="8229600" cy="4051713"/>
          </a:xfrm>
        </p:spPr>
        <p:txBody>
          <a:bodyPr>
            <a:normAutofit/>
          </a:bodyPr>
          <a:lstStyle/>
          <a:p>
            <a:pPr marL="0" indent="0" algn="ctr">
              <a:buNone/>
            </a:pPr>
            <a:r>
              <a:rPr lang="en-US" sz="19600" dirty="0">
                <a:solidFill>
                  <a:srgbClr val="FFFF00"/>
                </a:solidFill>
                <a:latin typeface="Times New Roman" panose="02020603050405020304" pitchFamily="18" charset="0"/>
                <a:cs typeface="Times New Roman" panose="02020603050405020304" pitchFamily="18" charset="0"/>
              </a:rPr>
              <a:t>LEAD</a:t>
            </a:r>
          </a:p>
        </p:txBody>
      </p:sp>
    </p:spTree>
    <p:extLst>
      <p:ext uri="{BB962C8B-B14F-4D97-AF65-F5344CB8AC3E}">
        <p14:creationId xmlns:p14="http://schemas.microsoft.com/office/powerpoint/2010/main" val="11822986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327A4-AE89-3344-B370-ACDDDA2AD581}"/>
              </a:ext>
            </a:extLst>
          </p:cNvPr>
          <p:cNvSpPr>
            <a:spLocks noGrp="1"/>
          </p:cNvSpPr>
          <p:nvPr>
            <p:ph type="title"/>
          </p:nvPr>
        </p:nvSpPr>
        <p:spPr>
          <a:xfrm>
            <a:off x="0" y="219715"/>
            <a:ext cx="9144000" cy="1016000"/>
          </a:xfrm>
        </p:spPr>
        <p:txBody>
          <a:bodyPr>
            <a:normAutofit/>
          </a:bodyPr>
          <a:lstStyle/>
          <a:p>
            <a:pPr algn="ctr"/>
            <a:r>
              <a:rPr lang="en-US" sz="4800" dirty="0">
                <a:solidFill>
                  <a:schemeClr val="bg1"/>
                </a:solidFill>
              </a:rPr>
              <a:t>In practical terms meaning what</a:t>
            </a:r>
            <a:r>
              <a:rPr lang="en-US" sz="4800" dirty="0">
                <a:solidFill>
                  <a:srgbClr val="FFFF00"/>
                </a:solidFill>
              </a:rPr>
              <a:t>?</a:t>
            </a:r>
            <a:r>
              <a:rPr lang="en-US" sz="4800" dirty="0">
                <a:solidFill>
                  <a:srgbClr val="FF0000"/>
                </a:solidFill>
              </a:rPr>
              <a:t>…</a:t>
            </a:r>
          </a:p>
        </p:txBody>
      </p:sp>
      <p:sp>
        <p:nvSpPr>
          <p:cNvPr id="3" name="Content Placeholder 2">
            <a:extLst>
              <a:ext uri="{FF2B5EF4-FFF2-40B4-BE49-F238E27FC236}">
                <a16:creationId xmlns:a16="http://schemas.microsoft.com/office/drawing/2014/main" id="{6A6CEB53-775E-EF46-A71E-98063477ECDB}"/>
              </a:ext>
            </a:extLst>
          </p:cNvPr>
          <p:cNvSpPr>
            <a:spLocks noGrp="1"/>
          </p:cNvSpPr>
          <p:nvPr>
            <p:ph sz="quarter" idx="10"/>
          </p:nvPr>
        </p:nvSpPr>
        <p:spPr>
          <a:xfrm>
            <a:off x="457200" y="1520042"/>
            <a:ext cx="8229600" cy="4286992"/>
          </a:xfrm>
        </p:spPr>
        <p:txBody>
          <a:bodyPr>
            <a:normAutofit/>
          </a:bodyPr>
          <a:lstStyle/>
          <a:p>
            <a:pPr marL="457200" indent="-457200">
              <a:buAutoNum type="arabicPeriod"/>
            </a:pPr>
            <a:r>
              <a:rPr lang="en-US" sz="3600" dirty="0">
                <a:solidFill>
                  <a:srgbClr val="FFFF00"/>
                </a:solidFill>
              </a:rPr>
              <a:t>Educate</a:t>
            </a:r>
          </a:p>
          <a:p>
            <a:pPr marL="457200" indent="-457200">
              <a:buAutoNum type="arabicPeriod"/>
            </a:pPr>
            <a:r>
              <a:rPr lang="en-US" sz="3600" dirty="0">
                <a:solidFill>
                  <a:srgbClr val="FFFF00"/>
                </a:solidFill>
              </a:rPr>
              <a:t>Don’t  let non-lawyers second guess your legal views – only other counsel – bring in outside counsel</a:t>
            </a:r>
          </a:p>
          <a:p>
            <a:pPr marL="457200" indent="-457200">
              <a:buAutoNum type="arabicPeriod"/>
            </a:pPr>
            <a:r>
              <a:rPr lang="en-US" sz="3600" dirty="0">
                <a:solidFill>
                  <a:srgbClr val="FFFF00"/>
                </a:solidFill>
              </a:rPr>
              <a:t>Provide alternatives (including possible non-legal ones)</a:t>
            </a:r>
          </a:p>
          <a:p>
            <a:pPr marL="457200" indent="-457200">
              <a:buAutoNum type="arabicPeriod"/>
            </a:pPr>
            <a:r>
              <a:rPr lang="en-US" sz="3600" dirty="0">
                <a:solidFill>
                  <a:srgbClr val="FFFF00"/>
                </a:solidFill>
              </a:rPr>
              <a:t>Use PR fallout fear?</a:t>
            </a:r>
          </a:p>
          <a:p>
            <a:pPr marL="457200" indent="-457200">
              <a:buAutoNum type="arabicPeriod"/>
            </a:pPr>
            <a:r>
              <a:rPr lang="en-US" sz="3600" dirty="0">
                <a:solidFill>
                  <a:srgbClr val="FFFF00"/>
                </a:solidFill>
              </a:rPr>
              <a:t>Don’t hide behind the technical</a:t>
            </a:r>
          </a:p>
        </p:txBody>
      </p:sp>
    </p:spTree>
    <p:extLst>
      <p:ext uri="{BB962C8B-B14F-4D97-AF65-F5344CB8AC3E}">
        <p14:creationId xmlns:p14="http://schemas.microsoft.com/office/powerpoint/2010/main" val="39696081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20053850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5090234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5D1DF9B-3973-BC4F-B275-E61B299C38DC}"/>
              </a:ext>
            </a:extLst>
          </p:cNvPr>
          <p:cNvPicPr>
            <a:picLocks noGrp="1" noChangeAspect="1"/>
          </p:cNvPicPr>
          <p:nvPr>
            <p:ph sz="quarter" idx="10"/>
          </p:nvPr>
        </p:nvPicPr>
        <p:blipFill>
          <a:blip r:embed="rId2"/>
          <a:stretch>
            <a:fillRect/>
          </a:stretch>
        </p:blipFill>
        <p:spPr>
          <a:xfrm>
            <a:off x="1858962" y="300038"/>
            <a:ext cx="5426075" cy="5426075"/>
          </a:xfrm>
        </p:spPr>
      </p:pic>
    </p:spTree>
    <p:extLst>
      <p:ext uri="{BB962C8B-B14F-4D97-AF65-F5344CB8AC3E}">
        <p14:creationId xmlns:p14="http://schemas.microsoft.com/office/powerpoint/2010/main" val="42369342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1695450" y="878681"/>
            <a:ext cx="5753100" cy="4470400"/>
          </a:xfrm>
        </p:spPr>
      </p:pic>
    </p:spTree>
    <p:extLst>
      <p:ext uri="{BB962C8B-B14F-4D97-AF65-F5344CB8AC3E}">
        <p14:creationId xmlns:p14="http://schemas.microsoft.com/office/powerpoint/2010/main" val="17336769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38025F-6085-704A-B45D-6BDC564A1052}"/>
              </a:ext>
            </a:extLst>
          </p:cNvPr>
          <p:cNvSpPr>
            <a:spLocks noGrp="1"/>
          </p:cNvSpPr>
          <p:nvPr>
            <p:ph sz="quarter" idx="10"/>
          </p:nvPr>
        </p:nvSpPr>
        <p:spPr>
          <a:xfrm>
            <a:off x="457200" y="1246094"/>
            <a:ext cx="8229600" cy="4480040"/>
          </a:xfrm>
        </p:spPr>
        <p:txBody>
          <a:bodyPr>
            <a:normAutofit/>
          </a:bodyPr>
          <a:lstStyle/>
          <a:p>
            <a:pPr marL="0" indent="0" algn="ctr">
              <a:buNone/>
            </a:pPr>
            <a:r>
              <a:rPr lang="en-US" sz="9600" dirty="0">
                <a:solidFill>
                  <a:schemeClr val="bg1"/>
                </a:solidFill>
              </a:rPr>
              <a:t>Nominate a great in-house counsel</a:t>
            </a:r>
          </a:p>
        </p:txBody>
      </p:sp>
    </p:spTree>
    <p:extLst>
      <p:ext uri="{BB962C8B-B14F-4D97-AF65-F5344CB8AC3E}">
        <p14:creationId xmlns:p14="http://schemas.microsoft.com/office/powerpoint/2010/main" val="35434847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EDFCE4-2D73-A243-9051-7D1D83DE6F9F}"/>
              </a:ext>
            </a:extLst>
          </p:cNvPr>
          <p:cNvPicPr>
            <a:picLocks noChangeAspect="1"/>
          </p:cNvPicPr>
          <p:nvPr/>
        </p:nvPicPr>
        <p:blipFill>
          <a:blip r:embed="rId2"/>
          <a:stretch>
            <a:fillRect/>
          </a:stretch>
        </p:blipFill>
        <p:spPr>
          <a:xfrm>
            <a:off x="781050" y="260350"/>
            <a:ext cx="7581900" cy="5600700"/>
          </a:xfrm>
          <a:prstGeom prst="rect">
            <a:avLst/>
          </a:prstGeom>
        </p:spPr>
      </p:pic>
    </p:spTree>
    <p:extLst>
      <p:ext uri="{BB962C8B-B14F-4D97-AF65-F5344CB8AC3E}">
        <p14:creationId xmlns:p14="http://schemas.microsoft.com/office/powerpoint/2010/main" val="28345072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76B8E0-77EE-424A-A350-B840AECB8866}"/>
              </a:ext>
            </a:extLst>
          </p:cNvPr>
          <p:cNvPicPr>
            <a:picLocks noChangeAspect="1"/>
          </p:cNvPicPr>
          <p:nvPr/>
        </p:nvPicPr>
        <p:blipFill>
          <a:blip r:embed="rId2"/>
          <a:stretch>
            <a:fillRect/>
          </a:stretch>
        </p:blipFill>
        <p:spPr>
          <a:xfrm>
            <a:off x="2522790" y="166255"/>
            <a:ext cx="4098419" cy="5769377"/>
          </a:xfrm>
          <a:prstGeom prst="rect">
            <a:avLst/>
          </a:prstGeom>
        </p:spPr>
      </p:pic>
    </p:spTree>
    <p:extLst>
      <p:ext uri="{BB962C8B-B14F-4D97-AF65-F5344CB8AC3E}">
        <p14:creationId xmlns:p14="http://schemas.microsoft.com/office/powerpoint/2010/main" val="2318640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86C69267-205D-0D43-BEAA-A1257A9022F3}"/>
              </a:ext>
            </a:extLst>
          </p:cNvPr>
          <p:cNvPicPr>
            <a:picLocks noChangeAspect="1"/>
          </p:cNvPicPr>
          <p:nvPr/>
        </p:nvPicPr>
        <p:blipFill>
          <a:blip r:embed="rId2"/>
          <a:stretch>
            <a:fillRect/>
          </a:stretch>
        </p:blipFill>
        <p:spPr>
          <a:xfrm>
            <a:off x="835756" y="486625"/>
            <a:ext cx="7545514" cy="5130404"/>
          </a:xfrm>
          <a:prstGeom prst="rect">
            <a:avLst/>
          </a:prstGeom>
        </p:spPr>
      </p:pic>
    </p:spTree>
    <p:extLst>
      <p:ext uri="{BB962C8B-B14F-4D97-AF65-F5344CB8AC3E}">
        <p14:creationId xmlns:p14="http://schemas.microsoft.com/office/powerpoint/2010/main" val="16389966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23" y="326593"/>
            <a:ext cx="8990077" cy="1016000"/>
          </a:xfrm>
        </p:spPr>
        <p:txBody>
          <a:bodyPr/>
          <a:lstStyle/>
          <a:p>
            <a:pPr algn="ctr"/>
            <a:r>
              <a:rPr lang="en-US" dirty="0"/>
              <a:t> </a:t>
            </a:r>
            <a:r>
              <a:rPr lang="en-US" b="1" dirty="0">
                <a:solidFill>
                  <a:srgbClr val="FFFF00"/>
                </a:solidFill>
                <a:latin typeface="+mn-lt"/>
              </a:rPr>
              <a:t>A MATTER OF PERSPECTIVE</a:t>
            </a:r>
          </a:p>
        </p:txBody>
      </p:sp>
      <p:pic>
        <p:nvPicPr>
          <p:cNvPr id="4" name="Content Placeholder 3" descr="691px-M&amp;M's_Plain.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841" r="-745" b="3814"/>
          <a:stretch/>
        </p:blipFill>
        <p:spPr>
          <a:xfrm>
            <a:off x="5467077" y="2234088"/>
            <a:ext cx="3676923" cy="3017934"/>
          </a:xfrm>
        </p:spPr>
      </p:pic>
      <p:pic>
        <p:nvPicPr>
          <p:cNvPr id="5" name="Content Placeholder 3" descr="800px-Smarties-UK-Candies.jpg"/>
          <p:cNvPicPr>
            <a:picLocks noChangeAspect="1"/>
          </p:cNvPicPr>
          <p:nvPr/>
        </p:nvPicPr>
        <p:blipFill rotWithShape="1">
          <a:blip r:embed="rId3">
            <a:extLst>
              <a:ext uri="{28A0092B-C50C-407E-A947-70E740481C1C}">
                <a14:useLocalDpi xmlns:a14="http://schemas.microsoft.com/office/drawing/2010/main" val="0"/>
              </a:ext>
            </a:extLst>
          </a:blip>
          <a:srcRect t="314" b="712"/>
          <a:stretch/>
        </p:blipFill>
        <p:spPr>
          <a:xfrm>
            <a:off x="0" y="2925334"/>
            <a:ext cx="5467078" cy="2326688"/>
          </a:xfrm>
          <a:prstGeom prst="rect">
            <a:avLst/>
          </a:prstGeom>
        </p:spPr>
      </p:pic>
    </p:spTree>
    <p:extLst>
      <p:ext uri="{BB962C8B-B14F-4D97-AF65-F5344CB8AC3E}">
        <p14:creationId xmlns:p14="http://schemas.microsoft.com/office/powerpoint/2010/main" val="4528248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468"/>
            <a:ext cx="8229600" cy="1227125"/>
          </a:xfrm>
        </p:spPr>
        <p:txBody>
          <a:bodyPr>
            <a:noAutofit/>
          </a:bodyP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Conclusion</a:t>
            </a:r>
          </a:p>
        </p:txBody>
      </p:sp>
      <p:pic>
        <p:nvPicPr>
          <p:cNvPr id="4" name="Content Placeholder 3" descr="Thank-you-word-cloud.jpg">
            <a:extLst>
              <a:ext uri="{FF2B5EF4-FFF2-40B4-BE49-F238E27FC236}">
                <a16:creationId xmlns:a16="http://schemas.microsoft.com/office/drawing/2014/main" id="{AA4C595C-307A-F344-A4B9-6084255B67A7}"/>
              </a:ext>
            </a:extLst>
          </p:cNvPr>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b="-211"/>
          <a:stretch/>
        </p:blipFill>
        <p:spPr>
          <a:xfrm>
            <a:off x="621259" y="1473200"/>
            <a:ext cx="8220570" cy="4391025"/>
          </a:xfrm>
        </p:spPr>
      </p:pic>
    </p:spTree>
    <p:extLst>
      <p:ext uri="{BB962C8B-B14F-4D97-AF65-F5344CB8AC3E}">
        <p14:creationId xmlns:p14="http://schemas.microsoft.com/office/powerpoint/2010/main" val="22871606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pPr algn="ctr"/>
            <a:r>
              <a:rPr lang="en-US" sz="4800" b="1" dirty="0">
                <a:solidFill>
                  <a:srgbClr val="FFFF00"/>
                </a:solidFill>
                <a:latin typeface="+mn-lt"/>
                <a:cs typeface="Times New Roman"/>
              </a:rPr>
              <a:t>  </a:t>
            </a:r>
            <a:r>
              <a:rPr lang="en-US" b="1" dirty="0">
                <a:solidFill>
                  <a:srgbClr val="FFFF00"/>
                </a:solidFill>
                <a:latin typeface="+mn-lt"/>
                <a:cs typeface="Times New Roman"/>
              </a:rPr>
              <a:t>Always include a cat picture</a:t>
            </a: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a:solidFill>
                  <a:schemeClr val="bg1"/>
                </a:solidFill>
                <a:latin typeface="+mn-lt"/>
                <a:cs typeface="Times New Roman"/>
              </a:rPr>
              <a:t>          </a:t>
            </a:r>
            <a:endParaRPr lang="en-US" sz="3200" dirty="0">
              <a:solidFill>
                <a:schemeClr val="bg1"/>
              </a:solidFill>
              <a:latin typeface="+mn-lt"/>
              <a:cs typeface="Times New Roman"/>
            </a:endParaRPr>
          </a:p>
          <a:p>
            <a:pPr marL="0" indent="0">
              <a:buNone/>
            </a:pPr>
            <a:r>
              <a:rPr lang="en-US" dirty="0"/>
              <a:t> </a:t>
            </a:r>
          </a:p>
        </p:txBody>
      </p:sp>
      <p:pic>
        <p:nvPicPr>
          <p:cNvPr id="6" name="Content Placeholder 3" descr="cat-1382015906Wuw.jpg"/>
          <p:cNvPicPr>
            <a:picLocks noChangeAspect="1"/>
          </p:cNvPicPr>
          <p:nvPr/>
        </p:nvPicPr>
        <p:blipFill rotWithShape="1">
          <a:blip r:embed="rId2">
            <a:extLst>
              <a:ext uri="{28A0092B-C50C-407E-A947-70E740481C1C}">
                <a14:useLocalDpi xmlns:a14="http://schemas.microsoft.com/office/drawing/2010/main" val="0"/>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1738667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CD4E67-81EB-DA46-A659-3E51151D4C79}"/>
              </a:ext>
            </a:extLst>
          </p:cNvPr>
          <p:cNvSpPr>
            <a:spLocks noGrp="1"/>
          </p:cNvSpPr>
          <p:nvPr>
            <p:ph sz="quarter" idx="10"/>
          </p:nvPr>
        </p:nvSpPr>
        <p:spPr>
          <a:xfrm>
            <a:off x="457200" y="2201332"/>
            <a:ext cx="8229600" cy="3524801"/>
          </a:xfrm>
        </p:spPr>
        <p:txBody>
          <a:bodyPr/>
          <a:lstStyle/>
          <a:p>
            <a:pPr marL="0" indent="0" algn="ctr" fontAlgn="base">
              <a:buNone/>
            </a:pPr>
            <a:r>
              <a:rPr lang="en-CA" i="1" dirty="0">
                <a:solidFill>
                  <a:schemeClr val="bg1"/>
                </a:solidFill>
              </a:rPr>
              <a:t>In learning you will teach</a:t>
            </a:r>
          </a:p>
          <a:p>
            <a:pPr marL="0" indent="0" algn="ctr" fontAlgn="base">
              <a:buNone/>
            </a:pPr>
            <a:r>
              <a:rPr lang="en-CA" i="1" dirty="0">
                <a:solidFill>
                  <a:schemeClr val="bg1"/>
                </a:solidFill>
              </a:rPr>
              <a:t>And in teaching you will learn</a:t>
            </a:r>
          </a:p>
          <a:p>
            <a:pPr marL="0" indent="0" algn="ctr">
              <a:buNone/>
            </a:pPr>
            <a:endParaRPr lang="en-US" dirty="0"/>
          </a:p>
          <a:p>
            <a:pPr marL="0" indent="0" algn="ctr">
              <a:buNone/>
            </a:pPr>
            <a:r>
              <a:rPr lang="en-CA" dirty="0">
                <a:solidFill>
                  <a:schemeClr val="bg1">
                    <a:lumMod val="65000"/>
                  </a:schemeClr>
                </a:solidFill>
              </a:rPr>
              <a:t>Phil Collins' </a:t>
            </a:r>
            <a:r>
              <a:rPr lang="en-CA" i="1" dirty="0">
                <a:solidFill>
                  <a:schemeClr val="bg1">
                    <a:lumMod val="65000"/>
                  </a:schemeClr>
                </a:solidFill>
              </a:rPr>
              <a:t>Son of Man  </a:t>
            </a:r>
            <a:r>
              <a:rPr lang="en-CA" dirty="0">
                <a:solidFill>
                  <a:schemeClr val="bg1">
                    <a:lumMod val="65000"/>
                  </a:schemeClr>
                </a:solidFill>
              </a:rPr>
              <a:t>(1999)</a:t>
            </a:r>
            <a:endParaRPr lang="en-US" dirty="0">
              <a:solidFill>
                <a:schemeClr val="bg1">
                  <a:lumMod val="65000"/>
                </a:schemeClr>
              </a:solidFill>
            </a:endParaRPr>
          </a:p>
        </p:txBody>
      </p:sp>
    </p:spTree>
    <p:extLst>
      <p:ext uri="{BB962C8B-B14F-4D97-AF65-F5344CB8AC3E}">
        <p14:creationId xmlns:p14="http://schemas.microsoft.com/office/powerpoint/2010/main" val="18997353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6078"/>
            <a:ext cx="8229600" cy="1016000"/>
          </a:xfrm>
        </p:spPr>
        <p:txBody>
          <a:bodyPr>
            <a:normAutofit/>
          </a:bodyPr>
          <a:lstStyle/>
          <a:p>
            <a:pPr algn="ctr"/>
            <a:r>
              <a:rPr lang="en-US" sz="5400" b="1" dirty="0">
                <a:solidFill>
                  <a:srgbClr val="FFFFFF"/>
                </a:solidFill>
                <a:latin typeface="Arial"/>
                <a:cs typeface="Arial"/>
              </a:rPr>
              <a:t> </a:t>
            </a:r>
            <a:r>
              <a:rPr lang="en-US" b="1" dirty="0">
                <a:solidFill>
                  <a:srgbClr val="FFFF00"/>
                </a:solidFill>
                <a:latin typeface="+mn-lt"/>
                <a:cs typeface="Arial"/>
              </a:rPr>
              <a:t>Our Academic Partners</a:t>
            </a:r>
            <a:r>
              <a:rPr lang="en-US" b="1" dirty="0">
                <a:solidFill>
                  <a:srgbClr val="FFFF00"/>
                </a:solidFill>
                <a:latin typeface="Arial"/>
                <a:cs typeface="Arial"/>
              </a:rPr>
              <a:t> </a:t>
            </a:r>
          </a:p>
        </p:txBody>
      </p:sp>
      <p:pic>
        <p:nvPicPr>
          <p:cNvPr id="10" name="Picture 9"/>
          <p:cNvPicPr>
            <a:picLocks noChangeAspect="1"/>
          </p:cNvPicPr>
          <p:nvPr/>
        </p:nvPicPr>
        <p:blipFill>
          <a:blip r:embed="rId2"/>
          <a:stretch>
            <a:fillRect/>
          </a:stretch>
        </p:blipFill>
        <p:spPr>
          <a:xfrm>
            <a:off x="446536" y="2526632"/>
            <a:ext cx="8210484" cy="1225445"/>
          </a:xfrm>
          <a:prstGeom prst="rect">
            <a:avLst/>
          </a:prstGeom>
        </p:spPr>
      </p:pic>
    </p:spTree>
    <p:extLst>
      <p:ext uri="{BB962C8B-B14F-4D97-AF65-F5344CB8AC3E}">
        <p14:creationId xmlns:p14="http://schemas.microsoft.com/office/powerpoint/2010/main" val="1082871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1695450" y="878681"/>
            <a:ext cx="5753100" cy="4470400"/>
          </a:xfrm>
        </p:spPr>
      </p:pic>
    </p:spTree>
    <p:extLst>
      <p:ext uri="{BB962C8B-B14F-4D97-AF65-F5344CB8AC3E}">
        <p14:creationId xmlns:p14="http://schemas.microsoft.com/office/powerpoint/2010/main" val="4653637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38025F-6085-704A-B45D-6BDC564A1052}"/>
              </a:ext>
            </a:extLst>
          </p:cNvPr>
          <p:cNvSpPr>
            <a:spLocks noGrp="1"/>
          </p:cNvSpPr>
          <p:nvPr>
            <p:ph sz="quarter" idx="10"/>
          </p:nvPr>
        </p:nvSpPr>
        <p:spPr>
          <a:xfrm>
            <a:off x="457200" y="1246094"/>
            <a:ext cx="8229600" cy="4480040"/>
          </a:xfrm>
        </p:spPr>
        <p:txBody>
          <a:bodyPr>
            <a:normAutofit/>
          </a:bodyPr>
          <a:lstStyle/>
          <a:p>
            <a:pPr marL="0" indent="0" algn="ctr">
              <a:buNone/>
            </a:pPr>
            <a:r>
              <a:rPr lang="en-US" sz="9600" dirty="0">
                <a:solidFill>
                  <a:schemeClr val="bg1"/>
                </a:solidFill>
              </a:rPr>
              <a:t>Nominate a great in-house counsel</a:t>
            </a:r>
          </a:p>
        </p:txBody>
      </p:sp>
    </p:spTree>
    <p:extLst>
      <p:ext uri="{BB962C8B-B14F-4D97-AF65-F5344CB8AC3E}">
        <p14:creationId xmlns:p14="http://schemas.microsoft.com/office/powerpoint/2010/main" val="11026446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2FB8ACD-0BB4-2148-BCD8-894F108F522F}"/>
              </a:ext>
            </a:extLst>
          </p:cNvPr>
          <p:cNvPicPr>
            <a:picLocks noGrp="1" noChangeAspect="1"/>
          </p:cNvPicPr>
          <p:nvPr>
            <p:ph sz="quarter" idx="10"/>
          </p:nvPr>
        </p:nvPicPr>
        <p:blipFill>
          <a:blip r:embed="rId2"/>
          <a:stretch>
            <a:fillRect/>
          </a:stretch>
        </p:blipFill>
        <p:spPr>
          <a:xfrm>
            <a:off x="2023559" y="250825"/>
            <a:ext cx="5096881" cy="5567363"/>
          </a:xfrm>
        </p:spPr>
      </p:pic>
    </p:spTree>
    <p:extLst>
      <p:ext uri="{BB962C8B-B14F-4D97-AF65-F5344CB8AC3E}">
        <p14:creationId xmlns:p14="http://schemas.microsoft.com/office/powerpoint/2010/main" val="39073145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58A9-80BB-7A44-8B16-2A6BE0A99080}"/>
              </a:ext>
            </a:extLst>
          </p:cNvPr>
          <p:cNvSpPr>
            <a:spLocks noGrp="1"/>
          </p:cNvSpPr>
          <p:nvPr>
            <p:ph type="title"/>
          </p:nvPr>
        </p:nvSpPr>
        <p:spPr>
          <a:xfrm>
            <a:off x="457200" y="100360"/>
            <a:ext cx="8229600" cy="1360449"/>
          </a:xfrm>
        </p:spPr>
        <p:txBody>
          <a:bodyPr>
            <a:noAutofit/>
          </a:bodyPr>
          <a:lstStyle/>
          <a:p>
            <a:pPr algn="ctr"/>
            <a:r>
              <a:rPr lang="en-US" sz="6000" b="1" dirty="0">
                <a:solidFill>
                  <a:srgbClr val="92D050"/>
                </a:solidFill>
              </a:rPr>
              <a:t>Wait</a:t>
            </a:r>
            <a:r>
              <a:rPr lang="en-US" sz="6000" b="1" dirty="0">
                <a:solidFill>
                  <a:srgbClr val="FF0000"/>
                </a:solidFill>
              </a:rPr>
              <a:t>!</a:t>
            </a:r>
            <a:r>
              <a:rPr lang="en-US" sz="6000" b="1" dirty="0">
                <a:solidFill>
                  <a:schemeClr val="bg1"/>
                </a:solidFill>
              </a:rPr>
              <a:t>…</a:t>
            </a:r>
            <a:r>
              <a:rPr lang="en-US" sz="6000" b="1" dirty="0">
                <a:solidFill>
                  <a:srgbClr val="FFFF00"/>
                </a:solidFill>
              </a:rPr>
              <a:t>What</a:t>
            </a:r>
            <a:r>
              <a:rPr lang="en-US" sz="6000" b="1" dirty="0">
                <a:solidFill>
                  <a:srgbClr val="FF0000"/>
                </a:solidFill>
              </a:rPr>
              <a:t>?</a:t>
            </a:r>
            <a:r>
              <a:rPr lang="en-US" sz="6000" b="1" dirty="0">
                <a:solidFill>
                  <a:schemeClr val="bg1"/>
                </a:solidFill>
              </a:rPr>
              <a:t>…</a:t>
            </a:r>
            <a:r>
              <a:rPr lang="en-US" sz="6000" b="1" dirty="0">
                <a:solidFill>
                  <a:srgbClr val="FF0000"/>
                </a:solidFill>
              </a:rPr>
              <a:t>Rewind</a:t>
            </a:r>
            <a:r>
              <a:rPr lang="en-US" sz="6000" b="1" dirty="0">
                <a:solidFill>
                  <a:schemeClr val="bg1"/>
                </a:solidFill>
              </a:rPr>
              <a:t>…</a:t>
            </a:r>
          </a:p>
        </p:txBody>
      </p:sp>
      <p:pic>
        <p:nvPicPr>
          <p:cNvPr id="5" name="Content Placeholder 4">
            <a:extLst>
              <a:ext uri="{FF2B5EF4-FFF2-40B4-BE49-F238E27FC236}">
                <a16:creationId xmlns:a16="http://schemas.microsoft.com/office/drawing/2014/main" id="{120C30CD-4F72-BA45-B5EC-B1627D41A7F3}"/>
              </a:ext>
            </a:extLst>
          </p:cNvPr>
          <p:cNvPicPr>
            <a:picLocks noGrp="1" noChangeAspect="1"/>
          </p:cNvPicPr>
          <p:nvPr>
            <p:ph sz="quarter" idx="10"/>
          </p:nvPr>
        </p:nvPicPr>
        <p:blipFill>
          <a:blip r:embed="rId2"/>
          <a:stretch>
            <a:fillRect/>
          </a:stretch>
        </p:blipFill>
        <p:spPr>
          <a:xfrm>
            <a:off x="1575954" y="1739900"/>
            <a:ext cx="5992091" cy="4119563"/>
          </a:xfrm>
        </p:spPr>
      </p:pic>
    </p:spTree>
    <p:extLst>
      <p:ext uri="{BB962C8B-B14F-4D97-AF65-F5344CB8AC3E}">
        <p14:creationId xmlns:p14="http://schemas.microsoft.com/office/powerpoint/2010/main" val="878293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social media post&#10;&#10;Description automatically generated">
            <a:extLst>
              <a:ext uri="{FF2B5EF4-FFF2-40B4-BE49-F238E27FC236}">
                <a16:creationId xmlns:a16="http://schemas.microsoft.com/office/drawing/2014/main" id="{12E4DD98-BE17-E24B-A039-2B3D6786474C}"/>
              </a:ext>
            </a:extLst>
          </p:cNvPr>
          <p:cNvPicPr>
            <a:picLocks noChangeAspect="1"/>
          </p:cNvPicPr>
          <p:nvPr/>
        </p:nvPicPr>
        <p:blipFill>
          <a:blip r:embed="rId2"/>
          <a:stretch>
            <a:fillRect/>
          </a:stretch>
        </p:blipFill>
        <p:spPr>
          <a:xfrm>
            <a:off x="1243197" y="285008"/>
            <a:ext cx="6730632" cy="5569527"/>
          </a:xfrm>
          <a:prstGeom prst="rect">
            <a:avLst/>
          </a:prstGeom>
        </p:spPr>
      </p:pic>
    </p:spTree>
    <p:extLst>
      <p:ext uri="{BB962C8B-B14F-4D97-AF65-F5344CB8AC3E}">
        <p14:creationId xmlns:p14="http://schemas.microsoft.com/office/powerpoint/2010/main" val="3799177914"/>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6007</TotalTime>
  <Words>1417</Words>
  <Application>Microsoft Macintosh PowerPoint</Application>
  <PresentationFormat>On-screen Show (4:3)</PresentationFormat>
  <Paragraphs>146</Paragraphs>
  <Slides>88</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88</vt:i4>
      </vt:variant>
    </vt:vector>
  </HeadingPairs>
  <TitlesOfParts>
    <vt:vector size="96" baseType="lpstr">
      <vt:lpstr>American Typewriter</vt:lpstr>
      <vt:lpstr>Arial</vt:lpstr>
      <vt:lpstr>Calibri</vt:lpstr>
      <vt:lpstr>Klavika</vt:lpstr>
      <vt:lpstr>P22 Typewriter</vt:lpstr>
      <vt:lpstr>Times New Roman</vt:lpstr>
      <vt:lpstr>CDM_PPT_Template </vt:lpstr>
      <vt:lpstr>2_CDM_PPT_Template </vt:lpstr>
      <vt:lpstr>“A Structural Principled Framework”</vt:lpstr>
      <vt:lpstr>PowerPoint Presentation</vt:lpstr>
      <vt:lpstr>PowerPoint Presentation</vt:lpstr>
      <vt:lpstr>PowerPoint Presentation</vt:lpstr>
      <vt:lpstr>PowerPoint Presentation</vt:lpstr>
      <vt:lpstr>Pause</vt:lpstr>
      <vt:lpstr>Law Society Futures Committee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Last Semester This Time Because Elon Edition…</vt:lpstr>
      <vt:lpstr>Worst CEO to be GC to????</vt:lpstr>
      <vt:lpstr>Recap…</vt:lpstr>
      <vt:lpstr>PowerPoint Presentation</vt:lpstr>
      <vt:lpstr>Pause</vt:lpstr>
      <vt:lpstr>PowerPoint Presentation</vt:lpstr>
      <vt:lpstr>PowerPoint Presentation</vt:lpstr>
      <vt:lpstr>PowerPoint Presentation</vt:lpstr>
      <vt:lpstr>Starting Point 1 - Review</vt:lpstr>
      <vt:lpstr>The course in one cartoon</vt:lpstr>
      <vt:lpstr>PowerPoint Presentation</vt:lpstr>
      <vt:lpstr>Basic Conundrum?</vt:lpstr>
      <vt:lpstr>…invisible.</vt:lpstr>
      <vt:lpstr>Poor Governance is SUPER VISIBLE</vt:lpstr>
      <vt:lpstr>Two Questions…</vt:lpstr>
      <vt:lpstr>PowerPoint Presentation</vt:lpstr>
      <vt:lpstr>Plus shaped lawyer?</vt:lpstr>
      <vt:lpstr>“With great power…”</vt:lpstr>
      <vt:lpstr>Useful metaphor only</vt:lpstr>
      <vt:lpstr>PowerPoint Presentation</vt:lpstr>
      <vt:lpstr>In practical terms meaning what?…</vt:lpstr>
      <vt:lpstr>Pause</vt:lpstr>
      <vt:lpstr>PowerPoint Presentation</vt:lpstr>
      <vt:lpstr>Starting Point 2</vt:lpstr>
      <vt:lpstr>PowerPoint Presentation</vt:lpstr>
      <vt:lpstr>PowerPoint Presentation</vt:lpstr>
      <vt:lpstr>1. Lawyer First</vt:lpstr>
      <vt:lpstr>1A. Canons of Legal Ethics (Chapter 2 – Standards of the Legal Profession)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Filed for bankruptcy Dec. 2, 2001</vt:lpstr>
      <vt:lpstr>PowerPoint Presentation</vt:lpstr>
      <vt:lpstr>PowerPoint Presentation</vt:lpstr>
      <vt:lpstr>PowerPoint Presentation</vt:lpstr>
      <vt:lpstr>PowerPoint Presentation</vt:lpstr>
      <vt:lpstr>PowerPoint Presentation</vt:lpstr>
      <vt:lpstr>2. Avoid conflicts</vt:lpstr>
      <vt:lpstr>2A. You act only for the company; &amp; act only “in the best interests  of the company”.</vt:lpstr>
      <vt:lpstr>3. Identify your hat in context</vt:lpstr>
      <vt:lpstr>Which hat?</vt:lpstr>
      <vt:lpstr>PowerPoint Presentation</vt:lpstr>
      <vt:lpstr>4. Establish the scope  of your lawyer hat</vt:lpstr>
      <vt:lpstr>5. LEAD</vt:lpstr>
      <vt:lpstr>PowerPoint Presentation</vt:lpstr>
      <vt:lpstr>In practical terms meaning what?…</vt:lpstr>
      <vt:lpstr>Pause</vt:lpstr>
      <vt:lpstr>PowerPoint Presentation</vt:lpstr>
      <vt:lpstr>PowerPoint Presentation</vt:lpstr>
      <vt:lpstr>PowerPoint Presentation</vt:lpstr>
      <vt:lpstr>PowerPoint Presentation</vt:lpstr>
      <vt:lpstr>PowerPoint Presentation</vt:lpstr>
      <vt:lpstr>PowerPoint Presentation</vt:lpstr>
      <vt:lpstr> A MATTER OF PERSPECTIVE</vt:lpstr>
      <vt:lpstr>Conclusion</vt:lpstr>
      <vt:lpstr>  Always include a cat picture</vt:lpstr>
      <vt:lpstr>PowerPoint Presentation</vt:lpstr>
      <vt:lpstr> Our Academic Partners </vt:lpstr>
      <vt:lpstr>PowerPoint Presentation</vt:lpstr>
      <vt:lpstr>PowerPoint Presentation</vt:lpstr>
      <vt:lpstr>PowerPoint Presentation</vt:lpstr>
      <vt:lpstr>Wait!…What?…Rewind…</vt:lpstr>
    </vt:vector>
  </TitlesOfParts>
  <Company>Festinger Bahniwal Law &amp; Strategy 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Controlling the Controllers</dc:title>
  <dc:creator>Jon Festinger</dc:creator>
  <cp:lastModifiedBy>Jon Festinger</cp:lastModifiedBy>
  <cp:revision>618</cp:revision>
  <cp:lastPrinted>2013-11-20T04:46:48Z</cp:lastPrinted>
  <dcterms:created xsi:type="dcterms:W3CDTF">2013-03-18T21:23:38Z</dcterms:created>
  <dcterms:modified xsi:type="dcterms:W3CDTF">2019-12-09T06:02:48Z</dcterms:modified>
</cp:coreProperties>
</file>