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94"/>
  </p:notesMasterIdLst>
  <p:sldIdLst>
    <p:sldId id="300" r:id="rId3"/>
    <p:sldId id="547" r:id="rId4"/>
    <p:sldId id="2943" r:id="rId5"/>
    <p:sldId id="3128" r:id="rId6"/>
    <p:sldId id="1172" r:id="rId7"/>
    <p:sldId id="3206" r:id="rId8"/>
    <p:sldId id="3024" r:id="rId9"/>
    <p:sldId id="3423" r:id="rId10"/>
    <p:sldId id="3424" r:id="rId11"/>
    <p:sldId id="3425" r:id="rId12"/>
    <p:sldId id="3426" r:id="rId13"/>
    <p:sldId id="1081" r:id="rId14"/>
    <p:sldId id="3165" r:id="rId15"/>
    <p:sldId id="3401" r:id="rId16"/>
    <p:sldId id="3402" r:id="rId17"/>
    <p:sldId id="3403" r:id="rId18"/>
    <p:sldId id="3404" r:id="rId19"/>
    <p:sldId id="3352" r:id="rId20"/>
    <p:sldId id="3405" r:id="rId21"/>
    <p:sldId id="3427" r:id="rId22"/>
    <p:sldId id="3063" r:id="rId23"/>
    <p:sldId id="3378" r:id="rId24"/>
    <p:sldId id="3166" r:id="rId25"/>
    <p:sldId id="3167" r:id="rId26"/>
    <p:sldId id="1255" r:id="rId27"/>
    <p:sldId id="3257" r:id="rId28"/>
    <p:sldId id="3336" r:id="rId29"/>
    <p:sldId id="3351" r:id="rId30"/>
    <p:sldId id="3371" r:id="rId31"/>
    <p:sldId id="3373" r:id="rId32"/>
    <p:sldId id="3374" r:id="rId33"/>
    <p:sldId id="3375" r:id="rId34"/>
    <p:sldId id="3428" r:id="rId35"/>
    <p:sldId id="3429" r:id="rId36"/>
    <p:sldId id="3372" r:id="rId37"/>
    <p:sldId id="3430" r:id="rId38"/>
    <p:sldId id="3431" r:id="rId39"/>
    <p:sldId id="3191" r:id="rId40"/>
    <p:sldId id="3192" r:id="rId41"/>
    <p:sldId id="3229" r:id="rId42"/>
    <p:sldId id="3168" r:id="rId43"/>
    <p:sldId id="3189" r:id="rId44"/>
    <p:sldId id="3135" r:id="rId45"/>
    <p:sldId id="3136" r:id="rId46"/>
    <p:sldId id="3050" r:id="rId47"/>
    <p:sldId id="3137" r:id="rId48"/>
    <p:sldId id="3138" r:id="rId49"/>
    <p:sldId id="3139" r:id="rId50"/>
    <p:sldId id="3140" r:id="rId51"/>
    <p:sldId id="3141" r:id="rId52"/>
    <p:sldId id="3142" r:id="rId53"/>
    <p:sldId id="3143" r:id="rId54"/>
    <p:sldId id="3144" r:id="rId55"/>
    <p:sldId id="3145" r:id="rId56"/>
    <p:sldId id="3267" r:id="rId57"/>
    <p:sldId id="3146" r:id="rId58"/>
    <p:sldId id="3147" r:id="rId59"/>
    <p:sldId id="3148" r:id="rId60"/>
    <p:sldId id="2988" r:id="rId61"/>
    <p:sldId id="3002" r:id="rId62"/>
    <p:sldId id="3003" r:id="rId63"/>
    <p:sldId id="3004" r:id="rId64"/>
    <p:sldId id="2987" r:id="rId65"/>
    <p:sldId id="3261" r:id="rId66"/>
    <p:sldId id="3262" r:id="rId67"/>
    <p:sldId id="3169" r:id="rId68"/>
    <p:sldId id="3223" r:id="rId69"/>
    <p:sldId id="3224" r:id="rId70"/>
    <p:sldId id="3225" r:id="rId71"/>
    <p:sldId id="3226" r:id="rId72"/>
    <p:sldId id="3227" r:id="rId73"/>
    <p:sldId id="3171" r:id="rId74"/>
    <p:sldId id="3263" r:id="rId75"/>
    <p:sldId id="3264" r:id="rId76"/>
    <p:sldId id="3228" r:id="rId77"/>
    <p:sldId id="3008" r:id="rId78"/>
    <p:sldId id="3009" r:id="rId79"/>
    <p:sldId id="3015" r:id="rId80"/>
    <p:sldId id="3047" r:id="rId81"/>
    <p:sldId id="3048" r:id="rId82"/>
    <p:sldId id="3049" r:id="rId83"/>
    <p:sldId id="3016" r:id="rId84"/>
    <p:sldId id="3017" r:id="rId85"/>
    <p:sldId id="3018" r:id="rId86"/>
    <p:sldId id="3029" r:id="rId87"/>
    <p:sldId id="3030" r:id="rId88"/>
    <p:sldId id="822" r:id="rId89"/>
    <p:sldId id="2009" r:id="rId90"/>
    <p:sldId id="823" r:id="rId91"/>
    <p:sldId id="2125" r:id="rId92"/>
    <p:sldId id="824" r:id="rId9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90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42225"/>
    <a:srgbClr val="6788CA"/>
    <a:srgbClr val="FFC079"/>
    <a:srgbClr val="C31F3D"/>
    <a:srgbClr val="7F29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693"/>
    <p:restoredTop sz="94554"/>
  </p:normalViewPr>
  <p:slideViewPr>
    <p:cSldViewPr snapToGrid="0" snapToObjects="1">
      <p:cViewPr varScale="1">
        <p:scale>
          <a:sx n="108" d="100"/>
          <a:sy n="108" d="100"/>
        </p:scale>
        <p:origin x="1296" y="184"/>
      </p:cViewPr>
      <p:guideLst>
        <p:guide orient="horz" pos="2160"/>
        <p:guide pos="2903"/>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5B6EFC-952C-7E4A-9BA7-8224D7AF70B7}" type="datetimeFigureOut">
              <a:rPr lang="en-US" smtClean="0"/>
              <a:t>11/14/19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FDD70A-49CF-A34C-9971-161B57405951}" type="slidenum">
              <a:rPr lang="en-US" smtClean="0"/>
              <a:t>‹#›</a:t>
            </a:fld>
            <a:endParaRPr lang="en-US"/>
          </a:p>
        </p:txBody>
      </p:sp>
    </p:spTree>
    <p:extLst>
      <p:ext uri="{BB962C8B-B14F-4D97-AF65-F5344CB8AC3E}">
        <p14:creationId xmlns:p14="http://schemas.microsoft.com/office/powerpoint/2010/main" val="26661191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3DED-E70C-3E4A-94E7-E4A33D16A59A}"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547175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FDD70A-49CF-A34C-9971-161B57405951}" type="slidenum">
              <a:rPr lang="en-US" smtClean="0"/>
              <a:t>52</a:t>
            </a:fld>
            <a:endParaRPr lang="en-US"/>
          </a:p>
        </p:txBody>
      </p:sp>
    </p:spTree>
    <p:extLst>
      <p:ext uri="{BB962C8B-B14F-4D97-AF65-F5344CB8AC3E}">
        <p14:creationId xmlns:p14="http://schemas.microsoft.com/office/powerpoint/2010/main" val="2074592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857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2995214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986071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1620379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Tree>
    <p:extLst>
      <p:ext uri="{BB962C8B-B14F-4D97-AF65-F5344CB8AC3E}">
        <p14:creationId xmlns:p14="http://schemas.microsoft.com/office/powerpoint/2010/main" val="2541429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8.xml"/><Relationship Id="rId7" Type="http://schemas.openxmlformats.org/officeDocument/2006/relationships/image" Target="../media/image1.emf"/><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pic>
        <p:nvPicPr>
          <p:cNvPr id="16" name="Picture 15"/>
          <p:cNvPicPr>
            <a:picLocks noChangeAspect="1"/>
          </p:cNvPicPr>
          <p:nvPr/>
        </p:nvPicPr>
        <p:blipFill>
          <a:blip r:embed="rId7"/>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42966612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mailto:jon_festinger@thecdm.ca" TargetMode="External"/><Relationship Id="rId4" Type="http://schemas.openxmlformats.org/officeDocument/2006/relationships/hyperlink" Target="http://commlaw.allard.ubc"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hls.harvard.edu/academics/curriculum/catalog/default.aspx?o=72164"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emf"/><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6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9419"/>
            <a:ext cx="8646080" cy="1289751"/>
          </a:xfrm>
        </p:spPr>
        <p:txBody>
          <a:bodyPr>
            <a:normAutofit/>
          </a:bodyPr>
          <a:lstStyle/>
          <a:p>
            <a:pPr algn="ctr"/>
            <a:r>
              <a:rPr lang="en-US" sz="5300" b="1" dirty="0">
                <a:solidFill>
                  <a:schemeClr val="tx1"/>
                </a:solidFill>
                <a:latin typeface="+mn-lt"/>
                <a:cs typeface="Times New Roman"/>
              </a:rPr>
              <a:t>“</a:t>
            </a:r>
            <a:r>
              <a:rPr lang="en-US" sz="5300" b="1" dirty="0">
                <a:solidFill>
                  <a:schemeClr val="tx2"/>
                </a:solidFill>
                <a:latin typeface="+mn-lt"/>
                <a:cs typeface="Times New Roman"/>
              </a:rPr>
              <a:t>With great power</a:t>
            </a:r>
            <a:r>
              <a:rPr lang="en-US" sz="5300" b="1" dirty="0">
                <a:solidFill>
                  <a:srgbClr val="FF0000"/>
                </a:solidFill>
                <a:latin typeface="+mn-lt"/>
                <a:cs typeface="Times New Roman"/>
              </a:rPr>
              <a:t>…</a:t>
            </a:r>
            <a:r>
              <a:rPr lang="en-US" sz="5300" b="1" dirty="0">
                <a:solidFill>
                  <a:schemeClr val="tx1"/>
                </a:solidFill>
                <a:latin typeface="+mn-lt"/>
                <a:cs typeface="Times New Roman"/>
              </a:rPr>
              <a:t>”</a:t>
            </a:r>
            <a:endParaRPr lang="en-US" sz="5300" b="1" dirty="0">
              <a:solidFill>
                <a:srgbClr val="FF0000"/>
              </a:solidFill>
              <a:latin typeface="+mn-lt"/>
              <a:cs typeface="Times New Roman"/>
            </a:endParaRPr>
          </a:p>
        </p:txBody>
      </p:sp>
      <p:sp>
        <p:nvSpPr>
          <p:cNvPr id="3" name="Content Placeholder 2"/>
          <p:cNvSpPr>
            <a:spLocks noGrp="1"/>
          </p:cNvSpPr>
          <p:nvPr>
            <p:ph sz="quarter" idx="10"/>
          </p:nvPr>
        </p:nvSpPr>
        <p:spPr>
          <a:xfrm>
            <a:off x="457200" y="2103285"/>
            <a:ext cx="8229600" cy="3995996"/>
          </a:xfrm>
        </p:spPr>
        <p:txBody>
          <a:bodyPr>
            <a:normAutofit fontScale="55000" lnSpcReduction="20000"/>
          </a:bodyPr>
          <a:lstStyle/>
          <a:p>
            <a:pPr marL="0" indent="0">
              <a:lnSpc>
                <a:spcPct val="120000"/>
              </a:lnSpc>
              <a:buNone/>
            </a:pPr>
            <a:r>
              <a:rPr lang="en-US" sz="3600" b="1" dirty="0">
                <a:solidFill>
                  <a:schemeClr val="tx1"/>
                </a:solidFill>
                <a:latin typeface="+mn-lt"/>
                <a:cs typeface="Lucida Console"/>
              </a:rPr>
              <a:t>Talks 9</a:t>
            </a:r>
          </a:p>
          <a:p>
            <a:pPr marL="0" indent="0">
              <a:lnSpc>
                <a:spcPct val="120000"/>
              </a:lnSpc>
              <a:buNone/>
            </a:pPr>
            <a:r>
              <a:rPr lang="en-US" sz="3600" b="1" dirty="0">
                <a:solidFill>
                  <a:schemeClr val="tx1"/>
                </a:solidFill>
                <a:latin typeface="+mn-lt"/>
                <a:cs typeface="Lucida Console"/>
              </a:rPr>
              <a:t>LAWF 3780</a:t>
            </a:r>
          </a:p>
          <a:p>
            <a:pPr marL="0" indent="0">
              <a:lnSpc>
                <a:spcPct val="120000"/>
              </a:lnSpc>
              <a:buNone/>
            </a:pPr>
            <a:r>
              <a:rPr lang="en-US" sz="3600" b="1" dirty="0">
                <a:solidFill>
                  <a:schemeClr val="tx1"/>
                </a:solidFill>
                <a:latin typeface="+mn-lt"/>
                <a:cs typeface="Lucida Console"/>
              </a:rPr>
              <a:t>Challenges of In-House &amp; Corporate Counsel</a:t>
            </a:r>
          </a:p>
          <a:p>
            <a:pPr marL="0" indent="0">
              <a:lnSpc>
                <a:spcPct val="120000"/>
              </a:lnSpc>
              <a:buNone/>
            </a:pPr>
            <a:r>
              <a:rPr lang="en-US" sz="3600" b="1" dirty="0">
                <a:solidFill>
                  <a:schemeClr val="tx1"/>
                </a:solidFill>
                <a:latin typeface="+mn-lt"/>
                <a:cs typeface="Lucida Console"/>
              </a:rPr>
              <a:t>TRU Faculty of Law</a:t>
            </a:r>
          </a:p>
          <a:p>
            <a:pPr marL="0" indent="0">
              <a:lnSpc>
                <a:spcPct val="120000"/>
              </a:lnSpc>
              <a:buNone/>
            </a:pPr>
            <a:r>
              <a:rPr lang="en-US" sz="3600" b="1" dirty="0">
                <a:solidFill>
                  <a:schemeClr val="tx1"/>
                </a:solidFill>
                <a:latin typeface="+mn-lt"/>
                <a:cs typeface="Lucida Console"/>
              </a:rPr>
              <a:t>Spring, 2019</a:t>
            </a:r>
          </a:p>
          <a:p>
            <a:endParaRPr lang="en-US" dirty="0">
              <a:latin typeface="+mn-lt"/>
              <a:cs typeface="Lucida Console"/>
            </a:endParaRPr>
          </a:p>
          <a:p>
            <a:pPr marL="0" indent="0">
              <a:buNone/>
            </a:pPr>
            <a:endParaRPr lang="en-US" dirty="0">
              <a:latin typeface="+mn-lt"/>
              <a:cs typeface="Lucida Console"/>
            </a:endParaRPr>
          </a:p>
          <a:p>
            <a:pPr marL="0" indent="0">
              <a:buNone/>
            </a:pPr>
            <a:endParaRPr lang="en-US" sz="1600" b="1" dirty="0">
              <a:solidFill>
                <a:srgbClr val="000000"/>
              </a:solidFill>
              <a:latin typeface="+mn-lt"/>
              <a:cs typeface="Lucida Console"/>
            </a:endParaRPr>
          </a:p>
          <a:p>
            <a:pPr marL="0" indent="0">
              <a:buNone/>
            </a:pPr>
            <a:endParaRPr lang="en-US" sz="1600" b="1" dirty="0">
              <a:solidFill>
                <a:srgbClr val="000000"/>
              </a:solidFill>
              <a:latin typeface="+mn-lt"/>
              <a:cs typeface="Lucida Console"/>
            </a:endParaRPr>
          </a:p>
          <a:p>
            <a:pPr marL="0" indent="0">
              <a:buNone/>
            </a:pPr>
            <a:endParaRPr lang="en-US" sz="1600" b="1" dirty="0">
              <a:solidFill>
                <a:srgbClr val="000000"/>
              </a:solidFill>
              <a:latin typeface="+mn-lt"/>
              <a:cs typeface="Lucida Console"/>
            </a:endParaRPr>
          </a:p>
          <a:p>
            <a:pPr marL="0" indent="0">
              <a:buNone/>
            </a:pPr>
            <a:endParaRPr lang="en-US" sz="1600" b="1" dirty="0">
              <a:solidFill>
                <a:srgbClr val="000000"/>
              </a:solidFill>
              <a:latin typeface="+mn-lt"/>
              <a:cs typeface="Lucida Console"/>
            </a:endParaRPr>
          </a:p>
          <a:p>
            <a:pPr marL="0" indent="0">
              <a:buNone/>
            </a:pPr>
            <a:endParaRPr lang="en-US" sz="1800" dirty="0"/>
          </a:p>
          <a:p>
            <a:pPr marL="0" indent="0">
              <a:buNone/>
            </a:pPr>
            <a:endParaRPr lang="en-US" dirty="0">
              <a:solidFill>
                <a:srgbClr val="FFFFFF"/>
              </a:solidFill>
              <a:cs typeface="Lucida Console"/>
            </a:endParaRPr>
          </a:p>
          <a:p>
            <a:pPr marL="0" indent="0">
              <a:buNone/>
            </a:pPr>
            <a:r>
              <a:rPr lang="en-US" dirty="0">
                <a:solidFill>
                  <a:srgbClr val="FFFFFF"/>
                </a:solidFill>
                <a:cs typeface="Lucida Console"/>
              </a:rPr>
              <a:t>Jon Festinger Q.C.</a:t>
            </a:r>
          </a:p>
          <a:p>
            <a:pPr marL="0" indent="0">
              <a:buNone/>
            </a:pPr>
            <a:r>
              <a:rPr lang="en-US" dirty="0">
                <a:solidFill>
                  <a:srgbClr val="FFFFFF"/>
                </a:solidFill>
                <a:cs typeface="Lucida Console"/>
              </a:rPr>
              <a:t>Centre for Digital Media</a:t>
            </a:r>
          </a:p>
          <a:p>
            <a:pPr marL="0" indent="0">
              <a:buNone/>
            </a:pPr>
            <a:r>
              <a:rPr lang="en-CA" dirty="0">
                <a:solidFill>
                  <a:srgbClr val="FFFFFF"/>
                </a:solidFill>
                <a:cs typeface="Lucida Console"/>
              </a:rPr>
              <a:t>QMUL School of Law (CCLS)</a:t>
            </a:r>
            <a:endParaRPr lang="en-US" dirty="0">
              <a:solidFill>
                <a:srgbClr val="FFFFFF"/>
              </a:solidFill>
              <a:cs typeface="Lucida Console"/>
            </a:endParaRPr>
          </a:p>
          <a:p>
            <a:pPr marL="0" indent="0">
              <a:buNone/>
            </a:pPr>
            <a:r>
              <a:rPr lang="en-US" dirty="0">
                <a:solidFill>
                  <a:srgbClr val="FFFF00"/>
                </a:solidFill>
                <a:cs typeface="Lucida Console"/>
                <a:hlinkClick r:id="rId4"/>
              </a:rPr>
              <a:t>http://commlaw.allard.ubc</a:t>
            </a:r>
            <a:r>
              <a:rPr lang="en-US" dirty="0">
                <a:solidFill>
                  <a:srgbClr val="FFFF00"/>
                </a:solidFill>
                <a:cs typeface="Lucida Console"/>
              </a:rPr>
              <a:t> </a:t>
            </a:r>
          </a:p>
          <a:p>
            <a:pPr marL="0" indent="0">
              <a:buNone/>
            </a:pPr>
            <a:r>
              <a:rPr lang="en-US" dirty="0">
                <a:solidFill>
                  <a:srgbClr val="FFFFFF"/>
                </a:solidFill>
                <a:cs typeface="Lucida Console"/>
              </a:rPr>
              <a:t>@</a:t>
            </a:r>
            <a:r>
              <a:rPr lang="en-US" dirty="0" err="1">
                <a:solidFill>
                  <a:srgbClr val="FFFFFF"/>
                </a:solidFill>
                <a:cs typeface="Lucida Console"/>
              </a:rPr>
              <a:t>jonfestinger</a:t>
            </a:r>
            <a:endParaRPr lang="en-US" dirty="0">
              <a:solidFill>
                <a:srgbClr val="FFFFFF"/>
              </a:solidFill>
              <a:cs typeface="Lucida Console"/>
            </a:endParaRPr>
          </a:p>
          <a:p>
            <a:pPr marL="0" indent="0">
              <a:buNone/>
            </a:pPr>
            <a:r>
              <a:rPr lang="en-US" dirty="0">
                <a:solidFill>
                  <a:srgbClr val="FFFF00"/>
                </a:solidFill>
                <a:cs typeface="Lucida Console"/>
                <a:hlinkClick r:id="rId5"/>
              </a:rPr>
              <a:t>jon_festinger@thecdm.ca</a:t>
            </a:r>
            <a:endParaRPr lang="en-US" dirty="0">
              <a:solidFill>
                <a:srgbClr val="FFFF00"/>
              </a:solidFill>
              <a:cs typeface="Lucida Console"/>
            </a:endParaRPr>
          </a:p>
          <a:p>
            <a:pPr marL="0" indent="0">
              <a:buNone/>
            </a:pPr>
            <a:endParaRPr lang="en-US" dirty="0"/>
          </a:p>
          <a:p>
            <a:pPr marL="0" indent="0">
              <a:buNone/>
            </a:pPr>
            <a:endParaRPr lang="en-US" sz="1600" dirty="0"/>
          </a:p>
          <a:p>
            <a:pPr marL="0" indent="0">
              <a:buNone/>
            </a:pPr>
            <a:endParaRPr lang="en-US" dirty="0"/>
          </a:p>
          <a:p>
            <a:endParaRPr lang="en-US" dirty="0"/>
          </a:p>
          <a:p>
            <a:endParaRPr lang="en-US" dirty="0"/>
          </a:p>
        </p:txBody>
      </p:sp>
      <p:pic>
        <p:nvPicPr>
          <p:cNvPr id="6" name="Content Placeholder 3" descr="JF.png"/>
          <p:cNvPicPr>
            <a:picLocks noChangeAspect="1"/>
          </p:cNvPicPr>
          <p:nvPr/>
        </p:nvPicPr>
        <p:blipFill rotWithShape="1">
          <a:blip r:embed="rId6">
            <a:extLst>
              <a:ext uri="{28A0092B-C50C-407E-A947-70E740481C1C}">
                <a14:useLocalDpi xmlns:a14="http://schemas.microsoft.com/office/drawing/2010/main" val="0"/>
              </a:ext>
            </a:extLst>
          </a:blip>
          <a:srcRect l="20968" t="29807" r="941" b="27147"/>
          <a:stretch/>
        </p:blipFill>
        <p:spPr>
          <a:xfrm>
            <a:off x="6302082" y="3962741"/>
            <a:ext cx="2384718" cy="1858747"/>
          </a:xfrm>
          <a:prstGeom prst="rect">
            <a:avLst/>
          </a:prstGeom>
        </p:spPr>
      </p:pic>
    </p:spTree>
    <p:extLst>
      <p:ext uri="{BB962C8B-B14F-4D97-AF65-F5344CB8AC3E}">
        <p14:creationId xmlns:p14="http://schemas.microsoft.com/office/powerpoint/2010/main" val="536787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91609780-3A7F-9044-929E-315FF5ECED78}"/>
              </a:ext>
            </a:extLst>
          </p:cNvPr>
          <p:cNvPicPr>
            <a:picLocks noChangeAspect="1"/>
          </p:cNvPicPr>
          <p:nvPr/>
        </p:nvPicPr>
        <p:blipFill>
          <a:blip r:embed="rId2"/>
          <a:stretch>
            <a:fillRect/>
          </a:stretch>
        </p:blipFill>
        <p:spPr>
          <a:xfrm>
            <a:off x="2653930" y="135923"/>
            <a:ext cx="3909166" cy="5728778"/>
          </a:xfrm>
          <a:prstGeom prst="rect">
            <a:avLst/>
          </a:prstGeom>
        </p:spPr>
      </p:pic>
    </p:spTree>
    <p:extLst>
      <p:ext uri="{BB962C8B-B14F-4D97-AF65-F5344CB8AC3E}">
        <p14:creationId xmlns:p14="http://schemas.microsoft.com/office/powerpoint/2010/main" val="1806464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text&#10;&#10;Description automatically generated">
            <a:extLst>
              <a:ext uri="{FF2B5EF4-FFF2-40B4-BE49-F238E27FC236}">
                <a16:creationId xmlns:a16="http://schemas.microsoft.com/office/drawing/2014/main" id="{ECE2D447-A455-1F45-95E1-6AD4939F971C}"/>
              </a:ext>
            </a:extLst>
          </p:cNvPr>
          <p:cNvPicPr>
            <a:picLocks noChangeAspect="1"/>
          </p:cNvPicPr>
          <p:nvPr/>
        </p:nvPicPr>
        <p:blipFill>
          <a:blip r:embed="rId2"/>
          <a:stretch>
            <a:fillRect/>
          </a:stretch>
        </p:blipFill>
        <p:spPr>
          <a:xfrm>
            <a:off x="2286043" y="330372"/>
            <a:ext cx="4644939" cy="5385263"/>
          </a:xfrm>
          <a:prstGeom prst="rect">
            <a:avLst/>
          </a:prstGeom>
        </p:spPr>
      </p:pic>
    </p:spTree>
    <p:extLst>
      <p:ext uri="{BB962C8B-B14F-4D97-AF65-F5344CB8AC3E}">
        <p14:creationId xmlns:p14="http://schemas.microsoft.com/office/powerpoint/2010/main" val="139469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280670" y="1726033"/>
            <a:ext cx="6582660" cy="3082224"/>
          </a:xfrm>
        </p:spPr>
        <p:txBody>
          <a:bodyPr>
            <a:normAutofit/>
          </a:bodyPr>
          <a:lstStyle/>
          <a:p>
            <a:pPr marL="0" indent="0" algn="ctr">
              <a:buNone/>
            </a:pPr>
            <a:r>
              <a:rPr lang="en-US" sz="9600" dirty="0">
                <a:solidFill>
                  <a:schemeClr val="bg1"/>
                </a:solidFill>
                <a:latin typeface="American Typewriter"/>
                <a:cs typeface="American Typewriter"/>
              </a:rPr>
              <a:t>News of the Week</a:t>
            </a:r>
            <a:endParaRPr lang="en-US" sz="9600" dirty="0">
              <a:solidFill>
                <a:srgbClr val="FF0000"/>
              </a:solidFill>
              <a:latin typeface="American Typewriter"/>
              <a:cs typeface="American Typewriter"/>
            </a:endParaRPr>
          </a:p>
        </p:txBody>
      </p:sp>
    </p:spTree>
    <p:extLst>
      <p:ext uri="{BB962C8B-B14F-4D97-AF65-F5344CB8AC3E}">
        <p14:creationId xmlns:p14="http://schemas.microsoft.com/office/powerpoint/2010/main" val="2128468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2028305"/>
            <a:ext cx="8548661" cy="3697828"/>
          </a:xfrm>
        </p:spPr>
        <p:txBody>
          <a:bodyPr>
            <a:normAutofit/>
          </a:bodyPr>
          <a:lstStyle/>
          <a:p>
            <a:pPr marL="0" indent="0" algn="ctr">
              <a:buNone/>
            </a:pPr>
            <a:r>
              <a:rPr lang="en-US" sz="1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Yours?</a:t>
            </a:r>
            <a:endParaRPr lang="en-US" sz="14500" dirty="0"/>
          </a:p>
        </p:txBody>
      </p:sp>
    </p:spTree>
    <p:extLst>
      <p:ext uri="{BB962C8B-B14F-4D97-AF65-F5344CB8AC3E}">
        <p14:creationId xmlns:p14="http://schemas.microsoft.com/office/powerpoint/2010/main" val="658030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7F8E69D1-0BC7-6B44-B140-DA7E07416FBC}"/>
              </a:ext>
            </a:extLst>
          </p:cNvPr>
          <p:cNvPicPr>
            <a:picLocks noChangeAspect="1"/>
          </p:cNvPicPr>
          <p:nvPr/>
        </p:nvPicPr>
        <p:blipFill>
          <a:blip r:embed="rId2"/>
          <a:stretch>
            <a:fillRect/>
          </a:stretch>
        </p:blipFill>
        <p:spPr>
          <a:xfrm>
            <a:off x="3259337" y="213756"/>
            <a:ext cx="2698351" cy="5664530"/>
          </a:xfrm>
          <a:prstGeom prst="rect">
            <a:avLst/>
          </a:prstGeom>
        </p:spPr>
      </p:pic>
    </p:spTree>
    <p:extLst>
      <p:ext uri="{BB962C8B-B14F-4D97-AF65-F5344CB8AC3E}">
        <p14:creationId xmlns:p14="http://schemas.microsoft.com/office/powerpoint/2010/main" val="3774911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664E8617-38F8-1049-B97B-FE280E92272E}"/>
              </a:ext>
            </a:extLst>
          </p:cNvPr>
          <p:cNvPicPr>
            <a:picLocks noChangeAspect="1"/>
          </p:cNvPicPr>
          <p:nvPr/>
        </p:nvPicPr>
        <p:blipFill>
          <a:blip r:embed="rId2"/>
          <a:stretch>
            <a:fillRect/>
          </a:stretch>
        </p:blipFill>
        <p:spPr>
          <a:xfrm>
            <a:off x="3219229" y="83127"/>
            <a:ext cx="2778568" cy="5830784"/>
          </a:xfrm>
          <a:prstGeom prst="rect">
            <a:avLst/>
          </a:prstGeom>
        </p:spPr>
      </p:pic>
    </p:spTree>
    <p:extLst>
      <p:ext uri="{BB962C8B-B14F-4D97-AF65-F5344CB8AC3E}">
        <p14:creationId xmlns:p14="http://schemas.microsoft.com/office/powerpoint/2010/main" val="675034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319E174B-4F37-1649-88D8-A1496225EE87}"/>
              </a:ext>
            </a:extLst>
          </p:cNvPr>
          <p:cNvPicPr>
            <a:picLocks noChangeAspect="1"/>
          </p:cNvPicPr>
          <p:nvPr/>
        </p:nvPicPr>
        <p:blipFill>
          <a:blip r:embed="rId2"/>
          <a:stretch>
            <a:fillRect/>
          </a:stretch>
        </p:blipFill>
        <p:spPr>
          <a:xfrm>
            <a:off x="2975639" y="130629"/>
            <a:ext cx="3265748" cy="5735782"/>
          </a:xfrm>
          <a:prstGeom prst="rect">
            <a:avLst/>
          </a:prstGeom>
        </p:spPr>
      </p:pic>
    </p:spTree>
    <p:extLst>
      <p:ext uri="{BB962C8B-B14F-4D97-AF65-F5344CB8AC3E}">
        <p14:creationId xmlns:p14="http://schemas.microsoft.com/office/powerpoint/2010/main" val="17820028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newspaper&#10;&#10;Description automatically generated">
            <a:extLst>
              <a:ext uri="{FF2B5EF4-FFF2-40B4-BE49-F238E27FC236}">
                <a16:creationId xmlns:a16="http://schemas.microsoft.com/office/drawing/2014/main" id="{B050BAE4-C94C-0149-A473-C09711A509CA}"/>
              </a:ext>
            </a:extLst>
          </p:cNvPr>
          <p:cNvPicPr>
            <a:picLocks noChangeAspect="1"/>
          </p:cNvPicPr>
          <p:nvPr/>
        </p:nvPicPr>
        <p:blipFill>
          <a:blip r:embed="rId2"/>
          <a:stretch>
            <a:fillRect/>
          </a:stretch>
        </p:blipFill>
        <p:spPr>
          <a:xfrm>
            <a:off x="2383659" y="118753"/>
            <a:ext cx="4449707" cy="5743593"/>
          </a:xfrm>
          <a:prstGeom prst="rect">
            <a:avLst/>
          </a:prstGeom>
        </p:spPr>
      </p:pic>
    </p:spTree>
    <p:extLst>
      <p:ext uri="{BB962C8B-B14F-4D97-AF65-F5344CB8AC3E}">
        <p14:creationId xmlns:p14="http://schemas.microsoft.com/office/powerpoint/2010/main" val="113337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5A294854-1F72-D649-B620-6612A8838DE9}"/>
              </a:ext>
            </a:extLst>
          </p:cNvPr>
          <p:cNvPicPr>
            <a:picLocks noChangeAspect="1"/>
          </p:cNvPicPr>
          <p:nvPr/>
        </p:nvPicPr>
        <p:blipFill>
          <a:blip r:embed="rId2"/>
          <a:stretch>
            <a:fillRect/>
          </a:stretch>
        </p:blipFill>
        <p:spPr>
          <a:xfrm>
            <a:off x="3015159" y="130629"/>
            <a:ext cx="3186707" cy="5783283"/>
          </a:xfrm>
          <a:prstGeom prst="rect">
            <a:avLst/>
          </a:prstGeom>
        </p:spPr>
      </p:pic>
    </p:spTree>
    <p:extLst>
      <p:ext uri="{BB962C8B-B14F-4D97-AF65-F5344CB8AC3E}">
        <p14:creationId xmlns:p14="http://schemas.microsoft.com/office/powerpoint/2010/main" val="5169246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BD8BAC99-5120-FC43-9BEC-2460DA7359EC}"/>
              </a:ext>
            </a:extLst>
          </p:cNvPr>
          <p:cNvPicPr>
            <a:picLocks noChangeAspect="1"/>
          </p:cNvPicPr>
          <p:nvPr/>
        </p:nvPicPr>
        <p:blipFill>
          <a:blip r:embed="rId2"/>
          <a:stretch>
            <a:fillRect/>
          </a:stretch>
        </p:blipFill>
        <p:spPr>
          <a:xfrm>
            <a:off x="2512580" y="172027"/>
            <a:ext cx="4191866" cy="5540004"/>
          </a:xfrm>
          <a:prstGeom prst="rect">
            <a:avLst/>
          </a:prstGeom>
        </p:spPr>
      </p:pic>
    </p:spTree>
    <p:extLst>
      <p:ext uri="{BB962C8B-B14F-4D97-AF65-F5344CB8AC3E}">
        <p14:creationId xmlns:p14="http://schemas.microsoft.com/office/powerpoint/2010/main" val="3486724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606288"/>
            <a:ext cx="8686800" cy="4870174"/>
          </a:xfrm>
        </p:spPr>
        <p:txBody>
          <a:bodyPr>
            <a:normAutofit/>
          </a:bodyPr>
          <a:lstStyle/>
          <a:p>
            <a:pPr marL="0" indent="0" algn="ctr">
              <a:buNone/>
            </a:pPr>
            <a:r>
              <a:rPr lang="en-US" sz="4800" dirty="0">
                <a:solidFill>
                  <a:srgbClr val="FFFF00"/>
                </a:solidFill>
                <a:latin typeface="+mn-lt"/>
              </a:rPr>
              <a:t>Hello</a:t>
            </a:r>
          </a:p>
          <a:p>
            <a:pPr marL="0" indent="0" algn="ctr">
              <a:buNone/>
            </a:pPr>
            <a:endParaRPr lang="en-US" sz="4800" dirty="0">
              <a:solidFill>
                <a:schemeClr val="bg1"/>
              </a:solidFill>
              <a:latin typeface="+mn-lt"/>
            </a:endParaRPr>
          </a:p>
          <a:p>
            <a:pPr marL="0" indent="0" algn="ctr">
              <a:buNone/>
            </a:pPr>
            <a:r>
              <a:rPr lang="en-US" sz="4800" b="1" dirty="0">
                <a:solidFill>
                  <a:schemeClr val="bg1"/>
                </a:solidFill>
                <a:cs typeface="Lucida Console"/>
              </a:rPr>
              <a:t>LAW F 3780</a:t>
            </a:r>
          </a:p>
          <a:p>
            <a:pPr marL="0" indent="0" algn="ctr">
              <a:buNone/>
            </a:pPr>
            <a:r>
              <a:rPr lang="en-US" sz="4800" dirty="0">
                <a:solidFill>
                  <a:srgbClr val="FFFF00"/>
                </a:solidFill>
                <a:latin typeface="+mn-lt"/>
              </a:rPr>
              <a:t>Challenges of In-House</a:t>
            </a:r>
          </a:p>
          <a:p>
            <a:pPr marL="0" indent="0" algn="ctr">
              <a:buNone/>
            </a:pPr>
            <a:r>
              <a:rPr lang="en-US" sz="4800" dirty="0">
                <a:solidFill>
                  <a:srgbClr val="FF0000"/>
                </a:solidFill>
                <a:latin typeface="+mn-lt"/>
              </a:rPr>
              <a:t>&amp;</a:t>
            </a:r>
            <a:r>
              <a:rPr lang="en-US" sz="4800" dirty="0">
                <a:solidFill>
                  <a:srgbClr val="FFFF00"/>
                </a:solidFill>
                <a:latin typeface="+mn-lt"/>
              </a:rPr>
              <a:t> Corporate Counsel</a:t>
            </a:r>
          </a:p>
        </p:txBody>
      </p:sp>
    </p:spTree>
    <p:extLst>
      <p:ext uri="{BB962C8B-B14F-4D97-AF65-F5344CB8AC3E}">
        <p14:creationId xmlns:p14="http://schemas.microsoft.com/office/powerpoint/2010/main" val="7234881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FB80A1DB-D059-F949-B134-EADDBB0D75E0}"/>
              </a:ext>
            </a:extLst>
          </p:cNvPr>
          <p:cNvPicPr>
            <a:picLocks noChangeAspect="1"/>
          </p:cNvPicPr>
          <p:nvPr/>
        </p:nvPicPr>
        <p:blipFill>
          <a:blip r:embed="rId2"/>
          <a:stretch>
            <a:fillRect/>
          </a:stretch>
        </p:blipFill>
        <p:spPr>
          <a:xfrm>
            <a:off x="1111551" y="325722"/>
            <a:ext cx="6993924" cy="5406458"/>
          </a:xfrm>
          <a:prstGeom prst="rect">
            <a:avLst/>
          </a:prstGeom>
        </p:spPr>
      </p:pic>
    </p:spTree>
    <p:extLst>
      <p:ext uri="{BB962C8B-B14F-4D97-AF65-F5344CB8AC3E}">
        <p14:creationId xmlns:p14="http://schemas.microsoft.com/office/powerpoint/2010/main" val="41097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707923" y="2133599"/>
            <a:ext cx="7678993" cy="2674657"/>
          </a:xfrm>
        </p:spPr>
        <p:txBody>
          <a:bodyPr>
            <a:normAutofit/>
          </a:bodyPr>
          <a:lstStyle/>
          <a:p>
            <a:pPr marL="0" indent="0" algn="ctr">
              <a:buNone/>
            </a:pPr>
            <a:r>
              <a:rPr lang="en-US" sz="8000" dirty="0">
                <a:solidFill>
                  <a:schemeClr val="bg1"/>
                </a:solidFill>
                <a:latin typeface="American Typewriter"/>
                <a:cs typeface="American Typewriter"/>
              </a:rPr>
              <a:t>Last Semester </a:t>
            </a:r>
            <a:r>
              <a:rPr lang="en-US" sz="8000" dirty="0">
                <a:solidFill>
                  <a:srgbClr val="FFFF00"/>
                </a:solidFill>
                <a:latin typeface="American Typewriter"/>
                <a:cs typeface="American Typewriter"/>
              </a:rPr>
              <a:t>This Time</a:t>
            </a:r>
          </a:p>
        </p:txBody>
      </p:sp>
    </p:spTree>
    <p:extLst>
      <p:ext uri="{BB962C8B-B14F-4D97-AF65-F5344CB8AC3E}">
        <p14:creationId xmlns:p14="http://schemas.microsoft.com/office/powerpoint/2010/main" val="36511416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7BE61-F295-D24B-8165-9324BF1A07A6}"/>
              </a:ext>
            </a:extLst>
          </p:cNvPr>
          <p:cNvSpPr>
            <a:spLocks noGrp="1"/>
          </p:cNvSpPr>
          <p:nvPr>
            <p:ph type="title"/>
          </p:nvPr>
        </p:nvSpPr>
        <p:spPr/>
        <p:txBody>
          <a:bodyPr/>
          <a:lstStyle/>
          <a:p>
            <a:pPr algn="ctr"/>
            <a:r>
              <a:rPr lang="en-US" dirty="0">
                <a:solidFill>
                  <a:srgbClr val="FFFF00"/>
                </a:solidFill>
              </a:rPr>
              <a:t>Because </a:t>
            </a:r>
            <a:r>
              <a:rPr lang="en-US" b="1" dirty="0">
                <a:solidFill>
                  <a:srgbClr val="00B050"/>
                </a:solidFill>
              </a:rPr>
              <a:t>Elon</a:t>
            </a:r>
            <a:r>
              <a:rPr lang="en-US" dirty="0">
                <a:solidFill>
                  <a:srgbClr val="FF0000"/>
                </a:solidFill>
              </a:rPr>
              <a:t>…</a:t>
            </a:r>
          </a:p>
        </p:txBody>
      </p:sp>
      <p:pic>
        <p:nvPicPr>
          <p:cNvPr id="3" name="Picture 2">
            <a:extLst>
              <a:ext uri="{FF2B5EF4-FFF2-40B4-BE49-F238E27FC236}">
                <a16:creationId xmlns:a16="http://schemas.microsoft.com/office/drawing/2014/main" id="{6C7C0934-DAF7-9349-90C0-0966DAF5E3D4}"/>
              </a:ext>
            </a:extLst>
          </p:cNvPr>
          <p:cNvPicPr>
            <a:picLocks noChangeAspect="1"/>
          </p:cNvPicPr>
          <p:nvPr/>
        </p:nvPicPr>
        <p:blipFill>
          <a:blip r:embed="rId2"/>
          <a:stretch>
            <a:fillRect/>
          </a:stretch>
        </p:blipFill>
        <p:spPr>
          <a:xfrm>
            <a:off x="3543142" y="1556950"/>
            <a:ext cx="2821145" cy="4290491"/>
          </a:xfrm>
          <a:prstGeom prst="rect">
            <a:avLst/>
          </a:prstGeom>
        </p:spPr>
      </p:pic>
    </p:spTree>
    <p:extLst>
      <p:ext uri="{BB962C8B-B14F-4D97-AF65-F5344CB8AC3E}">
        <p14:creationId xmlns:p14="http://schemas.microsoft.com/office/powerpoint/2010/main" val="38709068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608" y="0"/>
            <a:ext cx="6130191" cy="1550576"/>
          </a:xfrm>
        </p:spPr>
        <p:txBody>
          <a:bodyPr>
            <a:noAutofit/>
          </a:bodyPr>
          <a:lstStyle/>
          <a:p>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27365842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5221421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2028305"/>
            <a:ext cx="8548661" cy="3697828"/>
          </a:xfrm>
        </p:spPr>
        <p:txBody>
          <a:bodyPr>
            <a:normAutofit/>
          </a:bodyPr>
          <a:lstStyle/>
          <a:p>
            <a:pPr marL="0" indent="0" algn="ctr">
              <a:buNone/>
            </a:pPr>
            <a:r>
              <a:rPr lang="en-US" sz="1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Yours?</a:t>
            </a:r>
            <a:endParaRPr lang="en-US" sz="14500" dirty="0"/>
          </a:p>
        </p:txBody>
      </p:sp>
    </p:spTree>
    <p:extLst>
      <p:ext uri="{BB962C8B-B14F-4D97-AF65-F5344CB8AC3E}">
        <p14:creationId xmlns:p14="http://schemas.microsoft.com/office/powerpoint/2010/main" val="461012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85F38-E611-464F-92B6-855C27A7B7CE}"/>
              </a:ext>
            </a:extLst>
          </p:cNvPr>
          <p:cNvSpPr>
            <a:spLocks noGrp="1"/>
          </p:cNvSpPr>
          <p:nvPr>
            <p:ph type="title"/>
          </p:nvPr>
        </p:nvSpPr>
        <p:spPr>
          <a:xfrm>
            <a:off x="457200" y="119329"/>
            <a:ext cx="8229600" cy="1016000"/>
          </a:xfrm>
        </p:spPr>
        <p:txBody>
          <a:bodyPr>
            <a:normAutofit/>
          </a:bodyPr>
          <a:lstStyle/>
          <a:p>
            <a:pPr algn="ctr"/>
            <a:r>
              <a:rPr lang="en-US" sz="4400" b="1" dirty="0">
                <a:solidFill>
                  <a:srgbClr val="FFFF00"/>
                </a:solidFill>
              </a:rPr>
              <a:t>What would you do</a:t>
            </a:r>
            <a:r>
              <a:rPr lang="en-US" sz="4400" b="1" dirty="0">
                <a:solidFill>
                  <a:srgbClr val="FF0000"/>
                </a:solidFill>
              </a:rPr>
              <a:t>?</a:t>
            </a:r>
          </a:p>
        </p:txBody>
      </p:sp>
      <p:pic>
        <p:nvPicPr>
          <p:cNvPr id="5" name="Picture 4">
            <a:extLst>
              <a:ext uri="{FF2B5EF4-FFF2-40B4-BE49-F238E27FC236}">
                <a16:creationId xmlns:a16="http://schemas.microsoft.com/office/drawing/2014/main" id="{1DC37573-5AEE-5B4C-8ED8-80BDA068EC73}"/>
              </a:ext>
            </a:extLst>
          </p:cNvPr>
          <p:cNvPicPr>
            <a:picLocks noChangeAspect="1"/>
          </p:cNvPicPr>
          <p:nvPr/>
        </p:nvPicPr>
        <p:blipFill>
          <a:blip r:embed="rId2"/>
          <a:stretch>
            <a:fillRect/>
          </a:stretch>
        </p:blipFill>
        <p:spPr>
          <a:xfrm>
            <a:off x="404423" y="1164012"/>
            <a:ext cx="8335154" cy="4529975"/>
          </a:xfrm>
          <a:prstGeom prst="rect">
            <a:avLst/>
          </a:prstGeom>
        </p:spPr>
      </p:pic>
    </p:spTree>
    <p:extLst>
      <p:ext uri="{BB962C8B-B14F-4D97-AF65-F5344CB8AC3E}">
        <p14:creationId xmlns:p14="http://schemas.microsoft.com/office/powerpoint/2010/main" val="12072683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4C1B7C-EBCA-1343-88C8-8349931A0A67}"/>
              </a:ext>
            </a:extLst>
          </p:cNvPr>
          <p:cNvPicPr>
            <a:picLocks noChangeAspect="1"/>
          </p:cNvPicPr>
          <p:nvPr/>
        </p:nvPicPr>
        <p:blipFill>
          <a:blip r:embed="rId2"/>
          <a:stretch>
            <a:fillRect/>
          </a:stretch>
        </p:blipFill>
        <p:spPr>
          <a:xfrm>
            <a:off x="361950" y="1022350"/>
            <a:ext cx="8420100" cy="4813300"/>
          </a:xfrm>
          <a:prstGeom prst="rect">
            <a:avLst/>
          </a:prstGeom>
        </p:spPr>
      </p:pic>
    </p:spTree>
    <p:extLst>
      <p:ext uri="{BB962C8B-B14F-4D97-AF65-F5344CB8AC3E}">
        <p14:creationId xmlns:p14="http://schemas.microsoft.com/office/powerpoint/2010/main" val="5771687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019AA-60E6-9942-AF06-EA54569D071C}"/>
              </a:ext>
            </a:extLst>
          </p:cNvPr>
          <p:cNvSpPr>
            <a:spLocks noGrp="1"/>
          </p:cNvSpPr>
          <p:nvPr>
            <p:ph type="title"/>
          </p:nvPr>
        </p:nvSpPr>
        <p:spPr>
          <a:xfrm>
            <a:off x="457200" y="115866"/>
            <a:ext cx="8229600" cy="1016000"/>
          </a:xfrm>
        </p:spPr>
        <p:txBody>
          <a:bodyPr>
            <a:normAutofit/>
          </a:bodyPr>
          <a:lstStyle/>
          <a:p>
            <a:pPr algn="ctr"/>
            <a:r>
              <a:rPr lang="en-US" sz="4400" b="1" dirty="0">
                <a:solidFill>
                  <a:srgbClr val="FFFF00"/>
                </a:solidFill>
              </a:rPr>
              <a:t>Two Questions</a:t>
            </a:r>
            <a:r>
              <a:rPr lang="en-US" sz="4400" b="1" dirty="0">
                <a:solidFill>
                  <a:srgbClr val="FF0000"/>
                </a:solidFill>
              </a:rPr>
              <a:t>…</a:t>
            </a:r>
          </a:p>
        </p:txBody>
      </p:sp>
      <p:sp>
        <p:nvSpPr>
          <p:cNvPr id="3" name="Content Placeholder 2">
            <a:extLst>
              <a:ext uri="{FF2B5EF4-FFF2-40B4-BE49-F238E27FC236}">
                <a16:creationId xmlns:a16="http://schemas.microsoft.com/office/drawing/2014/main" id="{01720B84-037A-2941-815F-C699C391C56F}"/>
              </a:ext>
            </a:extLst>
          </p:cNvPr>
          <p:cNvSpPr>
            <a:spLocks noGrp="1"/>
          </p:cNvSpPr>
          <p:nvPr>
            <p:ph sz="quarter" idx="10"/>
          </p:nvPr>
        </p:nvSpPr>
        <p:spPr/>
        <p:txBody>
          <a:bodyPr>
            <a:noAutofit/>
          </a:bodyPr>
          <a:lstStyle/>
          <a:p>
            <a:pPr marL="457200" indent="-457200">
              <a:buFont typeface="+mj-lt"/>
              <a:buAutoNum type="arabicPeriod"/>
            </a:pPr>
            <a:r>
              <a:rPr lang="en-US" sz="4400" dirty="0">
                <a:solidFill>
                  <a:schemeClr val="bg1"/>
                </a:solidFill>
              </a:rPr>
              <a:t>Where were the Directors</a:t>
            </a:r>
            <a:r>
              <a:rPr lang="en-US" sz="4400" dirty="0">
                <a:solidFill>
                  <a:srgbClr val="FF0000"/>
                </a:solidFill>
              </a:rPr>
              <a:t>?</a:t>
            </a:r>
          </a:p>
          <a:p>
            <a:pPr marL="457200" indent="-457200">
              <a:buFont typeface="+mj-lt"/>
              <a:buAutoNum type="arabicPeriod"/>
            </a:pPr>
            <a:r>
              <a:rPr lang="en-US" sz="4400" dirty="0">
                <a:solidFill>
                  <a:schemeClr val="bg1"/>
                </a:solidFill>
              </a:rPr>
              <a:t>What views did Counsel transmit</a:t>
            </a:r>
            <a:r>
              <a:rPr lang="en-US" sz="4400" dirty="0">
                <a:solidFill>
                  <a:srgbClr val="FF0000"/>
                </a:solidFill>
              </a:rPr>
              <a:t>?</a:t>
            </a:r>
          </a:p>
        </p:txBody>
      </p:sp>
      <p:pic>
        <p:nvPicPr>
          <p:cNvPr id="5" name="Picture 4" descr="A person sitting in a room&#10;&#10;Description automatically generated">
            <a:extLst>
              <a:ext uri="{FF2B5EF4-FFF2-40B4-BE49-F238E27FC236}">
                <a16:creationId xmlns:a16="http://schemas.microsoft.com/office/drawing/2014/main" id="{96949695-A5D2-F44F-9C82-70FF0BEEEA83}"/>
              </a:ext>
            </a:extLst>
          </p:cNvPr>
          <p:cNvPicPr>
            <a:picLocks noChangeAspect="1"/>
          </p:cNvPicPr>
          <p:nvPr/>
        </p:nvPicPr>
        <p:blipFill>
          <a:blip r:embed="rId2"/>
          <a:stretch>
            <a:fillRect/>
          </a:stretch>
        </p:blipFill>
        <p:spPr>
          <a:xfrm>
            <a:off x="4324556" y="2920180"/>
            <a:ext cx="4362244" cy="3271683"/>
          </a:xfrm>
          <a:prstGeom prst="rect">
            <a:avLst/>
          </a:prstGeom>
        </p:spPr>
      </p:pic>
    </p:spTree>
    <p:extLst>
      <p:ext uri="{BB962C8B-B14F-4D97-AF65-F5344CB8AC3E}">
        <p14:creationId xmlns:p14="http://schemas.microsoft.com/office/powerpoint/2010/main" val="19934176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newspaper&#10;&#10;Description automatically generated">
            <a:extLst>
              <a:ext uri="{FF2B5EF4-FFF2-40B4-BE49-F238E27FC236}">
                <a16:creationId xmlns:a16="http://schemas.microsoft.com/office/drawing/2014/main" id="{677B5A70-13C6-E646-964A-772E862B4416}"/>
              </a:ext>
            </a:extLst>
          </p:cNvPr>
          <p:cNvPicPr>
            <a:picLocks noChangeAspect="1"/>
          </p:cNvPicPr>
          <p:nvPr/>
        </p:nvPicPr>
        <p:blipFill>
          <a:blip r:embed="rId2"/>
          <a:stretch>
            <a:fillRect/>
          </a:stretch>
        </p:blipFill>
        <p:spPr>
          <a:xfrm>
            <a:off x="2377609" y="166254"/>
            <a:ext cx="4461808" cy="5652655"/>
          </a:xfrm>
          <a:prstGeom prst="rect">
            <a:avLst/>
          </a:prstGeom>
        </p:spPr>
      </p:pic>
    </p:spTree>
    <p:extLst>
      <p:ext uri="{BB962C8B-B14F-4D97-AF65-F5344CB8AC3E}">
        <p14:creationId xmlns:p14="http://schemas.microsoft.com/office/powerpoint/2010/main" val="674241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0" y="1946468"/>
            <a:ext cx="9143999" cy="3779665"/>
          </a:xfrm>
        </p:spPr>
        <p:txBody>
          <a:bodyPr>
            <a:normAutofit/>
          </a:bodyPr>
          <a:lstStyle/>
          <a:p>
            <a:pPr marL="0" indent="0" algn="ctr">
              <a:buNone/>
            </a:pPr>
            <a:r>
              <a:rPr lang="en-US" sz="1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Logistics</a:t>
            </a:r>
            <a:endParaRPr lang="en-US" sz="14500" dirty="0"/>
          </a:p>
        </p:txBody>
      </p:sp>
    </p:spTree>
    <p:extLst>
      <p:ext uri="{BB962C8B-B14F-4D97-AF65-F5344CB8AC3E}">
        <p14:creationId xmlns:p14="http://schemas.microsoft.com/office/powerpoint/2010/main" val="28551894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85F38-E611-464F-92B6-855C27A7B7CE}"/>
              </a:ext>
            </a:extLst>
          </p:cNvPr>
          <p:cNvSpPr>
            <a:spLocks noGrp="1"/>
          </p:cNvSpPr>
          <p:nvPr>
            <p:ph type="title"/>
          </p:nvPr>
        </p:nvSpPr>
        <p:spPr>
          <a:xfrm>
            <a:off x="457200" y="119329"/>
            <a:ext cx="8229600" cy="1016000"/>
          </a:xfrm>
        </p:spPr>
        <p:txBody>
          <a:bodyPr>
            <a:normAutofit/>
          </a:bodyPr>
          <a:lstStyle/>
          <a:p>
            <a:pPr algn="ctr"/>
            <a:r>
              <a:rPr lang="en-US" sz="4400" b="1" dirty="0">
                <a:solidFill>
                  <a:srgbClr val="FFFF00"/>
                </a:solidFill>
              </a:rPr>
              <a:t>What would you do</a:t>
            </a:r>
            <a:r>
              <a:rPr lang="en-US" sz="4400" b="1" dirty="0">
                <a:solidFill>
                  <a:srgbClr val="FF0000"/>
                </a:solidFill>
              </a:rPr>
              <a:t>?</a:t>
            </a:r>
          </a:p>
        </p:txBody>
      </p:sp>
      <p:pic>
        <p:nvPicPr>
          <p:cNvPr id="5" name="Picture 4">
            <a:extLst>
              <a:ext uri="{FF2B5EF4-FFF2-40B4-BE49-F238E27FC236}">
                <a16:creationId xmlns:a16="http://schemas.microsoft.com/office/drawing/2014/main" id="{1DC37573-5AEE-5B4C-8ED8-80BDA068EC73}"/>
              </a:ext>
            </a:extLst>
          </p:cNvPr>
          <p:cNvPicPr>
            <a:picLocks noChangeAspect="1"/>
          </p:cNvPicPr>
          <p:nvPr/>
        </p:nvPicPr>
        <p:blipFill>
          <a:blip r:embed="rId2"/>
          <a:stretch>
            <a:fillRect/>
          </a:stretch>
        </p:blipFill>
        <p:spPr>
          <a:xfrm>
            <a:off x="404423" y="1164012"/>
            <a:ext cx="8335154" cy="4529975"/>
          </a:xfrm>
          <a:prstGeom prst="rect">
            <a:avLst/>
          </a:prstGeom>
        </p:spPr>
      </p:pic>
    </p:spTree>
    <p:extLst>
      <p:ext uri="{BB962C8B-B14F-4D97-AF65-F5344CB8AC3E}">
        <p14:creationId xmlns:p14="http://schemas.microsoft.com/office/powerpoint/2010/main" val="7530932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4C1B7C-EBCA-1343-88C8-8349931A0A67}"/>
              </a:ext>
            </a:extLst>
          </p:cNvPr>
          <p:cNvPicPr>
            <a:picLocks noChangeAspect="1"/>
          </p:cNvPicPr>
          <p:nvPr/>
        </p:nvPicPr>
        <p:blipFill>
          <a:blip r:embed="rId2"/>
          <a:stretch>
            <a:fillRect/>
          </a:stretch>
        </p:blipFill>
        <p:spPr>
          <a:xfrm>
            <a:off x="361950" y="1022350"/>
            <a:ext cx="8420100" cy="4813300"/>
          </a:xfrm>
          <a:prstGeom prst="rect">
            <a:avLst/>
          </a:prstGeom>
        </p:spPr>
      </p:pic>
    </p:spTree>
    <p:extLst>
      <p:ext uri="{BB962C8B-B14F-4D97-AF65-F5344CB8AC3E}">
        <p14:creationId xmlns:p14="http://schemas.microsoft.com/office/powerpoint/2010/main" val="23650309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019AA-60E6-9942-AF06-EA54569D071C}"/>
              </a:ext>
            </a:extLst>
          </p:cNvPr>
          <p:cNvSpPr>
            <a:spLocks noGrp="1"/>
          </p:cNvSpPr>
          <p:nvPr>
            <p:ph type="title"/>
          </p:nvPr>
        </p:nvSpPr>
        <p:spPr>
          <a:xfrm>
            <a:off x="457200" y="115866"/>
            <a:ext cx="8229600" cy="1016000"/>
          </a:xfrm>
        </p:spPr>
        <p:txBody>
          <a:bodyPr>
            <a:normAutofit/>
          </a:bodyPr>
          <a:lstStyle/>
          <a:p>
            <a:pPr algn="ctr"/>
            <a:r>
              <a:rPr lang="en-US" sz="4400" b="1" dirty="0">
                <a:solidFill>
                  <a:srgbClr val="FFFF00"/>
                </a:solidFill>
              </a:rPr>
              <a:t>Two Questions</a:t>
            </a:r>
            <a:r>
              <a:rPr lang="en-US" sz="4400" b="1" dirty="0">
                <a:solidFill>
                  <a:srgbClr val="FF0000"/>
                </a:solidFill>
              </a:rPr>
              <a:t>…</a:t>
            </a:r>
          </a:p>
        </p:txBody>
      </p:sp>
      <p:sp>
        <p:nvSpPr>
          <p:cNvPr id="3" name="Content Placeholder 2">
            <a:extLst>
              <a:ext uri="{FF2B5EF4-FFF2-40B4-BE49-F238E27FC236}">
                <a16:creationId xmlns:a16="http://schemas.microsoft.com/office/drawing/2014/main" id="{01720B84-037A-2941-815F-C699C391C56F}"/>
              </a:ext>
            </a:extLst>
          </p:cNvPr>
          <p:cNvSpPr>
            <a:spLocks noGrp="1"/>
          </p:cNvSpPr>
          <p:nvPr>
            <p:ph sz="quarter" idx="10"/>
          </p:nvPr>
        </p:nvSpPr>
        <p:spPr/>
        <p:txBody>
          <a:bodyPr>
            <a:noAutofit/>
          </a:bodyPr>
          <a:lstStyle/>
          <a:p>
            <a:pPr marL="457200" indent="-457200">
              <a:buFont typeface="+mj-lt"/>
              <a:buAutoNum type="arabicPeriod"/>
            </a:pPr>
            <a:r>
              <a:rPr lang="en-US" sz="4400" dirty="0">
                <a:solidFill>
                  <a:schemeClr val="bg1"/>
                </a:solidFill>
              </a:rPr>
              <a:t>Where were the Directors</a:t>
            </a:r>
            <a:r>
              <a:rPr lang="en-US" sz="4400" dirty="0">
                <a:solidFill>
                  <a:srgbClr val="FF0000"/>
                </a:solidFill>
              </a:rPr>
              <a:t>?</a:t>
            </a:r>
          </a:p>
          <a:p>
            <a:pPr marL="457200" indent="-457200">
              <a:buFont typeface="+mj-lt"/>
              <a:buAutoNum type="arabicPeriod"/>
            </a:pPr>
            <a:r>
              <a:rPr lang="en-US" sz="4400" dirty="0">
                <a:solidFill>
                  <a:schemeClr val="bg1"/>
                </a:solidFill>
              </a:rPr>
              <a:t>What views did Counsel transmit</a:t>
            </a:r>
            <a:r>
              <a:rPr lang="en-US" sz="4400" dirty="0">
                <a:solidFill>
                  <a:srgbClr val="FF0000"/>
                </a:solidFill>
              </a:rPr>
              <a:t>?</a:t>
            </a:r>
          </a:p>
        </p:txBody>
      </p:sp>
      <p:pic>
        <p:nvPicPr>
          <p:cNvPr id="5" name="Picture 4" descr="A person sitting in a room&#10;&#10;Description automatically generated">
            <a:extLst>
              <a:ext uri="{FF2B5EF4-FFF2-40B4-BE49-F238E27FC236}">
                <a16:creationId xmlns:a16="http://schemas.microsoft.com/office/drawing/2014/main" id="{96949695-A5D2-F44F-9C82-70FF0BEEEA83}"/>
              </a:ext>
            </a:extLst>
          </p:cNvPr>
          <p:cNvPicPr>
            <a:picLocks noChangeAspect="1"/>
          </p:cNvPicPr>
          <p:nvPr/>
        </p:nvPicPr>
        <p:blipFill>
          <a:blip r:embed="rId2"/>
          <a:stretch>
            <a:fillRect/>
          </a:stretch>
        </p:blipFill>
        <p:spPr>
          <a:xfrm>
            <a:off x="4324556" y="2920180"/>
            <a:ext cx="4362244" cy="3271683"/>
          </a:xfrm>
          <a:prstGeom prst="rect">
            <a:avLst/>
          </a:prstGeom>
        </p:spPr>
      </p:pic>
    </p:spTree>
    <p:extLst>
      <p:ext uri="{BB962C8B-B14F-4D97-AF65-F5344CB8AC3E}">
        <p14:creationId xmlns:p14="http://schemas.microsoft.com/office/powerpoint/2010/main" val="40430867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 person in a suit and tie&#10;&#10;Description automatically generated">
            <a:extLst>
              <a:ext uri="{FF2B5EF4-FFF2-40B4-BE49-F238E27FC236}">
                <a16:creationId xmlns:a16="http://schemas.microsoft.com/office/drawing/2014/main" id="{1935E9B7-D7B0-2B47-A588-533099793574}"/>
              </a:ext>
            </a:extLst>
          </p:cNvPr>
          <p:cNvPicPr>
            <a:picLocks noChangeAspect="1"/>
          </p:cNvPicPr>
          <p:nvPr/>
        </p:nvPicPr>
        <p:blipFill>
          <a:blip r:embed="rId2"/>
          <a:stretch>
            <a:fillRect/>
          </a:stretch>
        </p:blipFill>
        <p:spPr>
          <a:xfrm>
            <a:off x="1973263" y="240614"/>
            <a:ext cx="5270500" cy="5511800"/>
          </a:xfrm>
          <a:prstGeom prst="rect">
            <a:avLst/>
          </a:prstGeom>
        </p:spPr>
      </p:pic>
    </p:spTree>
    <p:extLst>
      <p:ext uri="{BB962C8B-B14F-4D97-AF65-F5344CB8AC3E}">
        <p14:creationId xmlns:p14="http://schemas.microsoft.com/office/powerpoint/2010/main" val="35002182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 person in a suit and tie&#10;&#10;Description automatically generated">
            <a:extLst>
              <a:ext uri="{FF2B5EF4-FFF2-40B4-BE49-F238E27FC236}">
                <a16:creationId xmlns:a16="http://schemas.microsoft.com/office/drawing/2014/main" id="{E5638CF1-66ED-1F47-8601-A021D4777230}"/>
              </a:ext>
            </a:extLst>
          </p:cNvPr>
          <p:cNvPicPr>
            <a:picLocks noChangeAspect="1"/>
          </p:cNvPicPr>
          <p:nvPr/>
        </p:nvPicPr>
        <p:blipFill>
          <a:blip r:embed="rId2"/>
          <a:stretch>
            <a:fillRect/>
          </a:stretch>
        </p:blipFill>
        <p:spPr>
          <a:xfrm>
            <a:off x="2864343" y="123567"/>
            <a:ext cx="3488340" cy="5671751"/>
          </a:xfrm>
          <a:prstGeom prst="rect">
            <a:avLst/>
          </a:prstGeom>
        </p:spPr>
      </p:pic>
    </p:spTree>
    <p:extLst>
      <p:ext uri="{BB962C8B-B14F-4D97-AF65-F5344CB8AC3E}">
        <p14:creationId xmlns:p14="http://schemas.microsoft.com/office/powerpoint/2010/main" val="21799287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person in a suit and tie&#10;&#10;Description automatically generated">
            <a:extLst>
              <a:ext uri="{FF2B5EF4-FFF2-40B4-BE49-F238E27FC236}">
                <a16:creationId xmlns:a16="http://schemas.microsoft.com/office/drawing/2014/main" id="{A230E6E2-D220-E14A-88EF-9AD459974BA5}"/>
              </a:ext>
            </a:extLst>
          </p:cNvPr>
          <p:cNvPicPr>
            <a:picLocks noChangeAspect="1"/>
          </p:cNvPicPr>
          <p:nvPr/>
        </p:nvPicPr>
        <p:blipFill>
          <a:blip r:embed="rId2"/>
          <a:stretch>
            <a:fillRect/>
          </a:stretch>
        </p:blipFill>
        <p:spPr>
          <a:xfrm>
            <a:off x="2616922" y="56164"/>
            <a:ext cx="3983181" cy="5807676"/>
          </a:xfrm>
          <a:prstGeom prst="rect">
            <a:avLst/>
          </a:prstGeom>
        </p:spPr>
      </p:pic>
    </p:spTree>
    <p:extLst>
      <p:ext uri="{BB962C8B-B14F-4D97-AF65-F5344CB8AC3E}">
        <p14:creationId xmlns:p14="http://schemas.microsoft.com/office/powerpoint/2010/main" val="40105734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FAD7BC41-16CF-7345-BFD5-82EA387822AF}"/>
              </a:ext>
            </a:extLst>
          </p:cNvPr>
          <p:cNvPicPr>
            <a:picLocks noChangeAspect="1"/>
          </p:cNvPicPr>
          <p:nvPr/>
        </p:nvPicPr>
        <p:blipFill>
          <a:blip r:embed="rId2"/>
          <a:stretch>
            <a:fillRect/>
          </a:stretch>
        </p:blipFill>
        <p:spPr>
          <a:xfrm>
            <a:off x="1883668" y="135924"/>
            <a:ext cx="5449689" cy="5648946"/>
          </a:xfrm>
          <a:prstGeom prst="rect">
            <a:avLst/>
          </a:prstGeom>
        </p:spPr>
      </p:pic>
    </p:spTree>
    <p:extLst>
      <p:ext uri="{BB962C8B-B14F-4D97-AF65-F5344CB8AC3E}">
        <p14:creationId xmlns:p14="http://schemas.microsoft.com/office/powerpoint/2010/main" val="37690388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0EFDE2BE-5172-614E-9F07-1A83E96C0298}"/>
              </a:ext>
            </a:extLst>
          </p:cNvPr>
          <p:cNvPicPr>
            <a:picLocks noChangeAspect="1"/>
          </p:cNvPicPr>
          <p:nvPr/>
        </p:nvPicPr>
        <p:blipFill>
          <a:blip r:embed="rId2"/>
          <a:stretch>
            <a:fillRect/>
          </a:stretch>
        </p:blipFill>
        <p:spPr>
          <a:xfrm>
            <a:off x="1903320" y="123568"/>
            <a:ext cx="5410386" cy="5777916"/>
          </a:xfrm>
          <a:prstGeom prst="rect">
            <a:avLst/>
          </a:prstGeom>
        </p:spPr>
      </p:pic>
    </p:spTree>
    <p:extLst>
      <p:ext uri="{BB962C8B-B14F-4D97-AF65-F5344CB8AC3E}">
        <p14:creationId xmlns:p14="http://schemas.microsoft.com/office/powerpoint/2010/main" val="39922356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608" y="0"/>
            <a:ext cx="6130191" cy="1550576"/>
          </a:xfrm>
        </p:spPr>
        <p:txBody>
          <a:bodyPr>
            <a:noAutofit/>
          </a:bodyPr>
          <a:lstStyle/>
          <a:p>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30366444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3225654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FBFCEE2-3D46-F349-9E29-0FA351296B88}"/>
              </a:ext>
            </a:extLst>
          </p:cNvPr>
          <p:cNvPicPr>
            <a:picLocks noGrp="1" noChangeAspect="1"/>
          </p:cNvPicPr>
          <p:nvPr>
            <p:ph sz="quarter" idx="10"/>
          </p:nvPr>
        </p:nvPicPr>
        <p:blipFill>
          <a:blip r:embed="rId2"/>
          <a:stretch>
            <a:fillRect/>
          </a:stretch>
        </p:blipFill>
        <p:spPr>
          <a:xfrm>
            <a:off x="177800" y="174625"/>
            <a:ext cx="8788400" cy="5651500"/>
          </a:xfrm>
        </p:spPr>
      </p:pic>
    </p:spTree>
    <p:extLst>
      <p:ext uri="{BB962C8B-B14F-4D97-AF65-F5344CB8AC3E}">
        <p14:creationId xmlns:p14="http://schemas.microsoft.com/office/powerpoint/2010/main" val="38964268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02582" y="448887"/>
            <a:ext cx="8309156" cy="5522834"/>
          </a:xfrm>
        </p:spPr>
        <p:txBody>
          <a:bodyPr>
            <a:normAutofit/>
          </a:bodyPr>
          <a:lstStyle/>
          <a:p>
            <a:pPr marL="0" indent="0" algn="ctr">
              <a:buNone/>
            </a:pPr>
            <a:r>
              <a:rPr lang="en-US" sz="4400" dirty="0">
                <a:solidFill>
                  <a:srgbClr val="FFFF00"/>
                </a:solidFill>
                <a:latin typeface="P22 Typewriter"/>
                <a:cs typeface="P22 Typewriter"/>
              </a:rPr>
              <a:t>Now</a:t>
            </a:r>
            <a:r>
              <a:rPr lang="en-US" sz="4400" dirty="0">
                <a:solidFill>
                  <a:srgbClr val="FF0000"/>
                </a:solidFill>
                <a:latin typeface="P22 Typewriter"/>
                <a:cs typeface="P22 Typewriter"/>
              </a:rPr>
              <a:t>,</a:t>
            </a:r>
            <a:r>
              <a:rPr lang="en-US" sz="4400" dirty="0">
                <a:solidFill>
                  <a:srgbClr val="FFFF00"/>
                </a:solidFill>
                <a:latin typeface="P22 Typewriter"/>
                <a:cs typeface="P22 Typewriter"/>
              </a:rPr>
              <a:t> back to our regularly scheduled programming</a:t>
            </a:r>
            <a:r>
              <a:rPr lang="en-US" sz="4400" dirty="0">
                <a:solidFill>
                  <a:srgbClr val="FF0000"/>
                </a:solidFill>
                <a:latin typeface="P22 Typewriter"/>
                <a:cs typeface="P22 Typewriter"/>
              </a:rPr>
              <a:t>…</a:t>
            </a:r>
          </a:p>
        </p:txBody>
      </p:sp>
      <p:pic>
        <p:nvPicPr>
          <p:cNvPr id="4" name="Content Placeholder 3" descr="file7991274103168.jpg"/>
          <p:cNvPicPr>
            <a:picLocks noChangeAspect="1"/>
          </p:cNvPicPr>
          <p:nvPr/>
        </p:nvPicPr>
        <p:blipFill rotWithShape="1">
          <a:blip r:embed="rId2">
            <a:extLst>
              <a:ext uri="{28A0092B-C50C-407E-A947-70E740481C1C}">
                <a14:useLocalDpi xmlns:a14="http://schemas.microsoft.com/office/drawing/2010/main" val="0"/>
              </a:ext>
            </a:extLst>
          </a:blip>
          <a:srcRect l="-242" r="-124"/>
          <a:stretch/>
        </p:blipFill>
        <p:spPr>
          <a:xfrm>
            <a:off x="1992958" y="2151580"/>
            <a:ext cx="5158083" cy="3648914"/>
          </a:xfrm>
          <a:prstGeom prst="rect">
            <a:avLst/>
          </a:prstGeom>
        </p:spPr>
      </p:pic>
    </p:spTree>
    <p:extLst>
      <p:ext uri="{BB962C8B-B14F-4D97-AF65-F5344CB8AC3E}">
        <p14:creationId xmlns:p14="http://schemas.microsoft.com/office/powerpoint/2010/main" val="19602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170"/>
            <a:ext cx="8229600" cy="1016000"/>
          </a:xfrm>
        </p:spPr>
        <p:txBody>
          <a:bodyPr/>
          <a:lstStyle/>
          <a:p>
            <a:pPr algn="ctr"/>
            <a:r>
              <a:rPr lang="en-US" b="1" dirty="0">
                <a:solidFill>
                  <a:srgbClr val="FFFF00"/>
                </a:solidFill>
              </a:rPr>
              <a:t>Starting Point </a:t>
            </a:r>
            <a:r>
              <a:rPr lang="en-US" b="1" dirty="0">
                <a:solidFill>
                  <a:srgbClr val="FF0000"/>
                </a:solidFill>
              </a:rPr>
              <a:t>1</a:t>
            </a:r>
          </a:p>
        </p:txBody>
      </p:sp>
      <p:pic>
        <p:nvPicPr>
          <p:cNvPr id="4" name="Content Placeholder 3" descr="F1_start_light_sequence_animation.gif"/>
          <p:cNvPicPr>
            <a:picLocks noGrp="1" noChangeAspect="1"/>
          </p:cNvPicPr>
          <p:nvPr>
            <p:ph sz="quarter" idx="10"/>
          </p:nvPr>
        </p:nvPicPr>
        <p:blipFill>
          <a:blip r:embed="rId2">
            <a:extLst>
              <a:ext uri="{28A0092B-C50C-407E-A947-70E740481C1C}">
                <a14:useLocalDpi xmlns:a14="http://schemas.microsoft.com/office/drawing/2010/main" val="0"/>
              </a:ext>
            </a:extLst>
          </a:blip>
          <a:srcRect l="-31953" r="-31953"/>
          <a:stretch>
            <a:fillRect/>
          </a:stretch>
        </p:blipFill>
        <p:spPr/>
      </p:pic>
    </p:spTree>
    <p:extLst>
      <p:ext uri="{BB962C8B-B14F-4D97-AF65-F5344CB8AC3E}">
        <p14:creationId xmlns:p14="http://schemas.microsoft.com/office/powerpoint/2010/main" val="26420332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019AA-60E6-9942-AF06-EA54569D071C}"/>
              </a:ext>
            </a:extLst>
          </p:cNvPr>
          <p:cNvSpPr>
            <a:spLocks noGrp="1"/>
          </p:cNvSpPr>
          <p:nvPr>
            <p:ph type="title"/>
          </p:nvPr>
        </p:nvSpPr>
        <p:spPr>
          <a:xfrm>
            <a:off x="457200" y="115866"/>
            <a:ext cx="8229600" cy="1016000"/>
          </a:xfrm>
        </p:spPr>
        <p:txBody>
          <a:bodyPr>
            <a:normAutofit/>
          </a:bodyPr>
          <a:lstStyle/>
          <a:p>
            <a:pPr algn="ctr"/>
            <a:r>
              <a:rPr lang="en-US" sz="4400" b="1" dirty="0">
                <a:solidFill>
                  <a:srgbClr val="FFFF00"/>
                </a:solidFill>
              </a:rPr>
              <a:t>Two Questions</a:t>
            </a:r>
            <a:r>
              <a:rPr lang="en-US" sz="4400" b="1" dirty="0">
                <a:solidFill>
                  <a:srgbClr val="FF0000"/>
                </a:solidFill>
              </a:rPr>
              <a:t>…</a:t>
            </a:r>
          </a:p>
        </p:txBody>
      </p:sp>
      <p:sp>
        <p:nvSpPr>
          <p:cNvPr id="3" name="Content Placeholder 2">
            <a:extLst>
              <a:ext uri="{FF2B5EF4-FFF2-40B4-BE49-F238E27FC236}">
                <a16:creationId xmlns:a16="http://schemas.microsoft.com/office/drawing/2014/main" id="{01720B84-037A-2941-815F-C699C391C56F}"/>
              </a:ext>
            </a:extLst>
          </p:cNvPr>
          <p:cNvSpPr>
            <a:spLocks noGrp="1"/>
          </p:cNvSpPr>
          <p:nvPr>
            <p:ph sz="quarter" idx="10"/>
          </p:nvPr>
        </p:nvSpPr>
        <p:spPr/>
        <p:txBody>
          <a:bodyPr>
            <a:noAutofit/>
          </a:bodyPr>
          <a:lstStyle/>
          <a:p>
            <a:pPr marL="457200" indent="-457200">
              <a:buFont typeface="+mj-lt"/>
              <a:buAutoNum type="arabicPeriod"/>
            </a:pPr>
            <a:r>
              <a:rPr lang="en-US" sz="4400" dirty="0">
                <a:solidFill>
                  <a:schemeClr val="bg1"/>
                </a:solidFill>
              </a:rPr>
              <a:t>Where were the Directors</a:t>
            </a:r>
            <a:r>
              <a:rPr lang="en-US" sz="4400" dirty="0">
                <a:solidFill>
                  <a:srgbClr val="FF0000"/>
                </a:solidFill>
              </a:rPr>
              <a:t>?</a:t>
            </a:r>
          </a:p>
          <a:p>
            <a:pPr marL="457200" indent="-457200">
              <a:buFont typeface="+mj-lt"/>
              <a:buAutoNum type="arabicPeriod"/>
            </a:pPr>
            <a:r>
              <a:rPr lang="en-US" sz="4400" dirty="0">
                <a:solidFill>
                  <a:schemeClr val="bg1"/>
                </a:solidFill>
              </a:rPr>
              <a:t>What views did Counsel transmit</a:t>
            </a:r>
            <a:r>
              <a:rPr lang="en-US" sz="4400" dirty="0">
                <a:solidFill>
                  <a:srgbClr val="FF0000"/>
                </a:solidFill>
              </a:rPr>
              <a:t>?</a:t>
            </a:r>
          </a:p>
        </p:txBody>
      </p:sp>
      <p:pic>
        <p:nvPicPr>
          <p:cNvPr id="5" name="Picture 4" descr="A person sitting in a room&#10;&#10;Description automatically generated">
            <a:extLst>
              <a:ext uri="{FF2B5EF4-FFF2-40B4-BE49-F238E27FC236}">
                <a16:creationId xmlns:a16="http://schemas.microsoft.com/office/drawing/2014/main" id="{96949695-A5D2-F44F-9C82-70FF0BEEEA83}"/>
              </a:ext>
            </a:extLst>
          </p:cNvPr>
          <p:cNvPicPr>
            <a:picLocks noChangeAspect="1"/>
          </p:cNvPicPr>
          <p:nvPr/>
        </p:nvPicPr>
        <p:blipFill>
          <a:blip r:embed="rId2"/>
          <a:stretch>
            <a:fillRect/>
          </a:stretch>
        </p:blipFill>
        <p:spPr>
          <a:xfrm>
            <a:off x="4324556" y="2920180"/>
            <a:ext cx="4362244" cy="3271683"/>
          </a:xfrm>
          <a:prstGeom prst="rect">
            <a:avLst/>
          </a:prstGeom>
        </p:spPr>
      </p:pic>
    </p:spTree>
    <p:extLst>
      <p:ext uri="{BB962C8B-B14F-4D97-AF65-F5344CB8AC3E}">
        <p14:creationId xmlns:p14="http://schemas.microsoft.com/office/powerpoint/2010/main" val="20836087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135" y="0"/>
            <a:ext cx="8337665" cy="1016000"/>
          </a:xfrm>
        </p:spPr>
        <p:txBody>
          <a:bodyPr>
            <a:normAutofit/>
          </a:bodyPr>
          <a:lstStyle/>
          <a:p>
            <a:pPr algn="ctr"/>
            <a:r>
              <a:rPr lang="en-US" sz="4800" b="1" dirty="0">
                <a:solidFill>
                  <a:srgbClr val="FFFF00"/>
                </a:solidFill>
                <a:latin typeface="Arial"/>
                <a:cs typeface="Arial"/>
              </a:rPr>
              <a:t>The course in one cartoon</a:t>
            </a:r>
          </a:p>
        </p:txBody>
      </p:sp>
      <p:pic>
        <p:nvPicPr>
          <p:cNvPr id="4" name="Content Placeholder 3">
            <a:extLst>
              <a:ext uri="{FF2B5EF4-FFF2-40B4-BE49-F238E27FC236}">
                <a16:creationId xmlns:a16="http://schemas.microsoft.com/office/drawing/2014/main" id="{A436F83F-C29F-374A-B2CA-48419763A047}"/>
              </a:ext>
            </a:extLst>
          </p:cNvPr>
          <p:cNvPicPr>
            <a:picLocks noGrp="1" noChangeAspect="1"/>
          </p:cNvPicPr>
          <p:nvPr>
            <p:ph sz="quarter" idx="10"/>
          </p:nvPr>
        </p:nvPicPr>
        <p:blipFill>
          <a:blip r:embed="rId2"/>
          <a:stretch>
            <a:fillRect/>
          </a:stretch>
        </p:blipFill>
        <p:spPr>
          <a:xfrm>
            <a:off x="2663673" y="1276512"/>
            <a:ext cx="3816654" cy="4575647"/>
          </a:xfrm>
        </p:spPr>
      </p:pic>
    </p:spTree>
    <p:extLst>
      <p:ext uri="{BB962C8B-B14F-4D97-AF65-F5344CB8AC3E}">
        <p14:creationId xmlns:p14="http://schemas.microsoft.com/office/powerpoint/2010/main" val="35968320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0DBAC8-9011-9549-99D8-E501764436F2}"/>
              </a:ext>
            </a:extLst>
          </p:cNvPr>
          <p:cNvSpPr>
            <a:spLocks noGrp="1"/>
          </p:cNvSpPr>
          <p:nvPr>
            <p:ph sz="quarter" idx="10"/>
          </p:nvPr>
        </p:nvSpPr>
        <p:spPr>
          <a:xfrm>
            <a:off x="457200" y="444843"/>
            <a:ext cx="8229600" cy="5281291"/>
          </a:xfrm>
        </p:spPr>
        <p:txBody>
          <a:bodyPr>
            <a:normAutofit/>
          </a:bodyPr>
          <a:lstStyle/>
          <a:p>
            <a:pPr marL="0" indent="0" algn="ctr">
              <a:buNone/>
            </a:pPr>
            <a:r>
              <a:rPr lang="en-US" sz="6000" b="1" dirty="0">
                <a:solidFill>
                  <a:srgbClr val="FFFF00"/>
                </a:solidFill>
              </a:rPr>
              <a:t>Examine the question from the perspective of</a:t>
            </a:r>
            <a:r>
              <a:rPr lang="en-US" sz="6000" b="1" dirty="0">
                <a:solidFill>
                  <a:srgbClr val="FF0000"/>
                </a:solidFill>
              </a:rPr>
              <a:t>:</a:t>
            </a:r>
            <a:r>
              <a:rPr lang="en-US" sz="6000" b="1" dirty="0">
                <a:solidFill>
                  <a:srgbClr val="FFFF00"/>
                </a:solidFill>
              </a:rPr>
              <a:t> </a:t>
            </a:r>
          </a:p>
          <a:p>
            <a:pPr marL="0" indent="0" algn="ctr">
              <a:buNone/>
            </a:pPr>
            <a:r>
              <a:rPr lang="en-US" sz="6000" b="1" dirty="0">
                <a:solidFill>
                  <a:srgbClr val="FF0000"/>
                </a:solidFill>
              </a:rPr>
              <a:t>1. </a:t>
            </a:r>
            <a:r>
              <a:rPr lang="en-US" sz="6000" dirty="0">
                <a:solidFill>
                  <a:schemeClr val="bg1"/>
                </a:solidFill>
              </a:rPr>
              <a:t>An out-side counsel</a:t>
            </a:r>
          </a:p>
          <a:p>
            <a:pPr marL="0" indent="0" algn="ctr">
              <a:buNone/>
            </a:pPr>
            <a:r>
              <a:rPr lang="en-US" sz="6000" b="1" dirty="0">
                <a:solidFill>
                  <a:srgbClr val="FF0000"/>
                </a:solidFill>
              </a:rPr>
              <a:t>2. </a:t>
            </a:r>
            <a:r>
              <a:rPr lang="en-US" sz="6000" dirty="0">
                <a:solidFill>
                  <a:schemeClr val="bg1"/>
                </a:solidFill>
              </a:rPr>
              <a:t>An in-house counsel</a:t>
            </a:r>
          </a:p>
          <a:p>
            <a:pPr marL="0" indent="0" algn="ctr">
              <a:buNone/>
            </a:pPr>
            <a:r>
              <a:rPr lang="en-US" sz="6000" b="1" dirty="0">
                <a:solidFill>
                  <a:srgbClr val="FFFF00"/>
                </a:solidFill>
              </a:rPr>
              <a:t>What do you see</a:t>
            </a:r>
            <a:r>
              <a:rPr lang="en-US" sz="6000" b="1" dirty="0">
                <a:solidFill>
                  <a:srgbClr val="FF0000"/>
                </a:solidFill>
              </a:rPr>
              <a:t>?</a:t>
            </a:r>
          </a:p>
        </p:txBody>
      </p:sp>
    </p:spTree>
    <p:extLst>
      <p:ext uri="{BB962C8B-B14F-4D97-AF65-F5344CB8AC3E}">
        <p14:creationId xmlns:p14="http://schemas.microsoft.com/office/powerpoint/2010/main" val="25107439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40164-4DB5-FF44-BBF3-A56F5099FEE9}"/>
              </a:ext>
            </a:extLst>
          </p:cNvPr>
          <p:cNvSpPr>
            <a:spLocks noGrp="1"/>
          </p:cNvSpPr>
          <p:nvPr>
            <p:ph type="title"/>
          </p:nvPr>
        </p:nvSpPr>
        <p:spPr>
          <a:xfrm>
            <a:off x="457200" y="178312"/>
            <a:ext cx="8229600" cy="1016000"/>
          </a:xfrm>
        </p:spPr>
        <p:txBody>
          <a:bodyPr>
            <a:normAutofit/>
          </a:bodyPr>
          <a:lstStyle/>
          <a:p>
            <a:r>
              <a:rPr lang="en-US" sz="5400" b="1" dirty="0">
                <a:solidFill>
                  <a:srgbClr val="FF0000"/>
                </a:solidFill>
              </a:rPr>
              <a:t>Complications</a:t>
            </a:r>
          </a:p>
        </p:txBody>
      </p:sp>
      <p:sp>
        <p:nvSpPr>
          <p:cNvPr id="3" name="Content Placeholder 2">
            <a:extLst>
              <a:ext uri="{FF2B5EF4-FFF2-40B4-BE49-F238E27FC236}">
                <a16:creationId xmlns:a16="http://schemas.microsoft.com/office/drawing/2014/main" id="{59E23FD5-6860-7444-B3DB-8E3D6F7135C1}"/>
              </a:ext>
            </a:extLst>
          </p:cNvPr>
          <p:cNvSpPr>
            <a:spLocks noGrp="1"/>
          </p:cNvSpPr>
          <p:nvPr>
            <p:ph sz="quarter" idx="10"/>
          </p:nvPr>
        </p:nvSpPr>
        <p:spPr/>
        <p:txBody>
          <a:bodyPr>
            <a:noAutofit/>
          </a:bodyPr>
          <a:lstStyle/>
          <a:p>
            <a:r>
              <a:rPr lang="en-US" sz="7200" dirty="0">
                <a:solidFill>
                  <a:schemeClr val="bg1"/>
                </a:solidFill>
              </a:rPr>
              <a:t>Employer</a:t>
            </a:r>
          </a:p>
          <a:p>
            <a:r>
              <a:rPr lang="en-US" sz="7200" dirty="0">
                <a:solidFill>
                  <a:schemeClr val="bg1"/>
                </a:solidFill>
              </a:rPr>
              <a:t>Good governance is invisible</a:t>
            </a:r>
          </a:p>
          <a:p>
            <a:r>
              <a:rPr lang="en-US" sz="7200" dirty="0">
                <a:solidFill>
                  <a:schemeClr val="bg1"/>
                </a:solidFill>
              </a:rPr>
              <a:t>Others</a:t>
            </a:r>
            <a:r>
              <a:rPr lang="en-US" sz="7200" dirty="0">
                <a:solidFill>
                  <a:srgbClr val="FFFF00"/>
                </a:solidFill>
              </a:rPr>
              <a:t>????</a:t>
            </a:r>
          </a:p>
        </p:txBody>
      </p:sp>
    </p:spTree>
    <p:extLst>
      <p:ext uri="{BB962C8B-B14F-4D97-AF65-F5344CB8AC3E}">
        <p14:creationId xmlns:p14="http://schemas.microsoft.com/office/powerpoint/2010/main" val="2402139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255859"/>
            <a:ext cx="8229600" cy="3397376"/>
          </a:xfrm>
        </p:spPr>
        <p:txBody>
          <a:bodyPr>
            <a:normAutofit/>
          </a:bodyPr>
          <a:lstStyle/>
          <a:p>
            <a:pPr marL="0" indent="0" algn="ctr">
              <a:buNone/>
            </a:pPr>
            <a:r>
              <a:rPr lang="en-US" sz="9600" b="1" dirty="0">
                <a:solidFill>
                  <a:srgbClr val="FF0000"/>
                </a:solidFill>
                <a:latin typeface="+mn-lt"/>
                <a:sym typeface="Wingdings" pitchFamily="2" charset="2"/>
              </a:rPr>
              <a:t></a:t>
            </a:r>
            <a:r>
              <a:rPr lang="en-US" sz="9600" b="1" dirty="0">
                <a:solidFill>
                  <a:srgbClr val="FFFF00"/>
                </a:solidFill>
                <a:latin typeface="+mn-lt"/>
              </a:rPr>
              <a:t>Structural Framework</a:t>
            </a:r>
          </a:p>
        </p:txBody>
      </p:sp>
      <p:pic>
        <p:nvPicPr>
          <p:cNvPr id="4" name="Picture 3" descr="file0001610730357.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74329" y="3378259"/>
            <a:ext cx="3801425" cy="2851069"/>
          </a:xfrm>
          <a:prstGeom prst="rect">
            <a:avLst/>
          </a:prstGeom>
        </p:spPr>
      </p:pic>
    </p:spTree>
    <p:extLst>
      <p:ext uri="{BB962C8B-B14F-4D97-AF65-F5344CB8AC3E}">
        <p14:creationId xmlns:p14="http://schemas.microsoft.com/office/powerpoint/2010/main" val="6819347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7F1D4BB-E2E9-8243-B29E-11C68BA79CFA}"/>
              </a:ext>
            </a:extLst>
          </p:cNvPr>
          <p:cNvPicPr>
            <a:picLocks noGrp="1" noChangeAspect="1"/>
          </p:cNvPicPr>
          <p:nvPr>
            <p:ph sz="quarter" idx="10"/>
          </p:nvPr>
        </p:nvPicPr>
        <p:blipFill>
          <a:blip r:embed="rId2"/>
          <a:stretch>
            <a:fillRect/>
          </a:stretch>
        </p:blipFill>
        <p:spPr>
          <a:xfrm>
            <a:off x="2660700" y="153988"/>
            <a:ext cx="3822600" cy="5245100"/>
          </a:xfrm>
        </p:spPr>
      </p:pic>
      <p:sp>
        <p:nvSpPr>
          <p:cNvPr id="4" name="TextBox 3">
            <a:extLst>
              <a:ext uri="{FF2B5EF4-FFF2-40B4-BE49-F238E27FC236}">
                <a16:creationId xmlns:a16="http://schemas.microsoft.com/office/drawing/2014/main" id="{F5563C1D-5C18-0D4C-87E6-C5BB8D6F97BE}"/>
              </a:ext>
            </a:extLst>
          </p:cNvPr>
          <p:cNvSpPr txBox="1"/>
          <p:nvPr/>
        </p:nvSpPr>
        <p:spPr>
          <a:xfrm>
            <a:off x="616430" y="5399773"/>
            <a:ext cx="7911140" cy="369332"/>
          </a:xfrm>
          <a:prstGeom prst="rect">
            <a:avLst/>
          </a:prstGeom>
          <a:noFill/>
        </p:spPr>
        <p:txBody>
          <a:bodyPr wrap="none" rtlCol="0">
            <a:spAutoFit/>
          </a:bodyPr>
          <a:lstStyle/>
          <a:p>
            <a:r>
              <a:rPr lang="en-US" dirty="0">
                <a:hlinkClick r:id="rId3"/>
              </a:rPr>
              <a:t>https://hls.harvard.edu/academics/curriculum/catalog/default.aspx?o=72164</a:t>
            </a:r>
            <a:r>
              <a:rPr lang="en-US" dirty="0"/>
              <a:t> </a:t>
            </a:r>
          </a:p>
        </p:txBody>
      </p:sp>
    </p:spTree>
    <p:extLst>
      <p:ext uri="{BB962C8B-B14F-4D97-AF65-F5344CB8AC3E}">
        <p14:creationId xmlns:p14="http://schemas.microsoft.com/office/powerpoint/2010/main" val="7805597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5868C-120F-6640-BD1E-B94C37F70315}"/>
              </a:ext>
            </a:extLst>
          </p:cNvPr>
          <p:cNvSpPr>
            <a:spLocks noGrp="1"/>
          </p:cNvSpPr>
          <p:nvPr>
            <p:ph type="title"/>
          </p:nvPr>
        </p:nvSpPr>
        <p:spPr>
          <a:xfrm>
            <a:off x="457200" y="230340"/>
            <a:ext cx="8229600" cy="1016000"/>
          </a:xfrm>
        </p:spPr>
        <p:txBody>
          <a:bodyPr>
            <a:normAutofit/>
          </a:bodyPr>
          <a:lstStyle/>
          <a:p>
            <a:pPr algn="ctr"/>
            <a:r>
              <a:rPr lang="en-US" sz="4400" b="1" dirty="0">
                <a:solidFill>
                  <a:srgbClr val="FFFF00"/>
                </a:solidFill>
              </a:rPr>
              <a:t>Case Study </a:t>
            </a:r>
            <a:r>
              <a:rPr lang="en-US" sz="4400" b="1" dirty="0">
                <a:solidFill>
                  <a:schemeClr val="bg1"/>
                </a:solidFill>
              </a:rPr>
              <a:t>Method</a:t>
            </a:r>
            <a:r>
              <a:rPr lang="en-US" sz="4400" b="1" dirty="0">
                <a:solidFill>
                  <a:srgbClr val="FF0000"/>
                </a:solidFill>
              </a:rPr>
              <a:t>?</a:t>
            </a:r>
          </a:p>
        </p:txBody>
      </p:sp>
      <p:pic>
        <p:nvPicPr>
          <p:cNvPr id="5" name="Content Placeholder 4">
            <a:extLst>
              <a:ext uri="{FF2B5EF4-FFF2-40B4-BE49-F238E27FC236}">
                <a16:creationId xmlns:a16="http://schemas.microsoft.com/office/drawing/2014/main" id="{8C538D6E-305C-E344-ABB4-3618E48E08F4}"/>
              </a:ext>
            </a:extLst>
          </p:cNvPr>
          <p:cNvPicPr>
            <a:picLocks noGrp="1" noChangeAspect="1"/>
          </p:cNvPicPr>
          <p:nvPr>
            <p:ph sz="quarter" idx="10"/>
          </p:nvPr>
        </p:nvPicPr>
        <p:blipFill>
          <a:blip r:embed="rId2"/>
          <a:stretch>
            <a:fillRect/>
          </a:stretch>
        </p:blipFill>
        <p:spPr>
          <a:xfrm>
            <a:off x="2413000" y="1504950"/>
            <a:ext cx="4318000" cy="4318000"/>
          </a:xfrm>
        </p:spPr>
      </p:pic>
    </p:spTree>
    <p:extLst>
      <p:ext uri="{BB962C8B-B14F-4D97-AF65-F5344CB8AC3E}">
        <p14:creationId xmlns:p14="http://schemas.microsoft.com/office/powerpoint/2010/main" val="33235472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912D066-8301-A046-8B5F-B182AA657DAB}"/>
              </a:ext>
            </a:extLst>
          </p:cNvPr>
          <p:cNvPicPr>
            <a:picLocks noGrp="1" noChangeAspect="1"/>
          </p:cNvPicPr>
          <p:nvPr>
            <p:ph sz="quarter" idx="10"/>
          </p:nvPr>
        </p:nvPicPr>
        <p:blipFill>
          <a:blip r:embed="rId2"/>
          <a:stretch>
            <a:fillRect/>
          </a:stretch>
        </p:blipFill>
        <p:spPr>
          <a:xfrm>
            <a:off x="1865703" y="159608"/>
            <a:ext cx="5412594" cy="5500003"/>
          </a:xfrm>
        </p:spPr>
      </p:pic>
      <p:sp>
        <p:nvSpPr>
          <p:cNvPr id="6" name="TextBox 5">
            <a:extLst>
              <a:ext uri="{FF2B5EF4-FFF2-40B4-BE49-F238E27FC236}">
                <a16:creationId xmlns:a16="http://schemas.microsoft.com/office/drawing/2014/main" id="{39CFAD72-D0D9-104E-A695-4E0FCE6BA95D}"/>
              </a:ext>
            </a:extLst>
          </p:cNvPr>
          <p:cNvSpPr txBox="1"/>
          <p:nvPr/>
        </p:nvSpPr>
        <p:spPr>
          <a:xfrm>
            <a:off x="5242379" y="5789847"/>
            <a:ext cx="1454309" cy="369332"/>
          </a:xfrm>
          <a:prstGeom prst="rect">
            <a:avLst/>
          </a:prstGeom>
          <a:noFill/>
        </p:spPr>
        <p:txBody>
          <a:bodyPr wrap="none" rtlCol="0">
            <a:spAutoFit/>
          </a:bodyPr>
          <a:lstStyle/>
          <a:p>
            <a:r>
              <a:rPr lang="en-US" dirty="0">
                <a:solidFill>
                  <a:srgbClr val="FFFF00"/>
                </a:solidFill>
              </a:rPr>
              <a:t>ABA Journal</a:t>
            </a:r>
          </a:p>
        </p:txBody>
      </p:sp>
    </p:spTree>
    <p:extLst>
      <p:ext uri="{BB962C8B-B14F-4D97-AF65-F5344CB8AC3E}">
        <p14:creationId xmlns:p14="http://schemas.microsoft.com/office/powerpoint/2010/main" val="3426770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5234164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B9692D-BC5B-4B49-9351-7D7791C58869}"/>
              </a:ext>
            </a:extLst>
          </p:cNvPr>
          <p:cNvPicPr>
            <a:picLocks noChangeAspect="1"/>
          </p:cNvPicPr>
          <p:nvPr/>
        </p:nvPicPr>
        <p:blipFill>
          <a:blip r:embed="rId2"/>
          <a:stretch>
            <a:fillRect/>
          </a:stretch>
        </p:blipFill>
        <p:spPr>
          <a:xfrm>
            <a:off x="1975401" y="249381"/>
            <a:ext cx="5193197" cy="5428065"/>
          </a:xfrm>
          <a:prstGeom prst="rect">
            <a:avLst/>
          </a:prstGeom>
        </p:spPr>
      </p:pic>
    </p:spTree>
    <p:extLst>
      <p:ext uri="{BB962C8B-B14F-4D97-AF65-F5344CB8AC3E}">
        <p14:creationId xmlns:p14="http://schemas.microsoft.com/office/powerpoint/2010/main" val="25933940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0DBAC8-9011-9549-99D8-E501764436F2}"/>
              </a:ext>
            </a:extLst>
          </p:cNvPr>
          <p:cNvSpPr>
            <a:spLocks noGrp="1"/>
          </p:cNvSpPr>
          <p:nvPr>
            <p:ph sz="quarter" idx="10"/>
          </p:nvPr>
        </p:nvSpPr>
        <p:spPr>
          <a:xfrm>
            <a:off x="457200" y="444843"/>
            <a:ext cx="8229600" cy="5281291"/>
          </a:xfrm>
        </p:spPr>
        <p:txBody>
          <a:bodyPr>
            <a:normAutofit/>
          </a:bodyPr>
          <a:lstStyle/>
          <a:p>
            <a:pPr marL="0" indent="0" algn="ctr">
              <a:buNone/>
            </a:pPr>
            <a:r>
              <a:rPr lang="en-US" sz="6000" b="1" dirty="0">
                <a:solidFill>
                  <a:srgbClr val="FFFF00"/>
                </a:solidFill>
              </a:rPr>
              <a:t>Examine the question from the perspective of</a:t>
            </a:r>
            <a:r>
              <a:rPr lang="en-US" sz="6000" b="1" dirty="0">
                <a:solidFill>
                  <a:srgbClr val="FF0000"/>
                </a:solidFill>
              </a:rPr>
              <a:t>:</a:t>
            </a:r>
            <a:r>
              <a:rPr lang="en-US" sz="6000" b="1" dirty="0">
                <a:solidFill>
                  <a:srgbClr val="FFFF00"/>
                </a:solidFill>
              </a:rPr>
              <a:t> </a:t>
            </a:r>
          </a:p>
          <a:p>
            <a:pPr marL="0" indent="0" algn="ctr">
              <a:buNone/>
            </a:pPr>
            <a:r>
              <a:rPr lang="en-US" sz="6000" b="1" dirty="0">
                <a:solidFill>
                  <a:srgbClr val="FF0000"/>
                </a:solidFill>
              </a:rPr>
              <a:t>1. </a:t>
            </a:r>
            <a:r>
              <a:rPr lang="en-US" sz="6000" dirty="0">
                <a:solidFill>
                  <a:schemeClr val="bg1"/>
                </a:solidFill>
              </a:rPr>
              <a:t>An out-side counsel</a:t>
            </a:r>
          </a:p>
          <a:p>
            <a:pPr marL="0" indent="0" algn="ctr">
              <a:buNone/>
            </a:pPr>
            <a:r>
              <a:rPr lang="en-US" sz="6000" b="1" dirty="0">
                <a:solidFill>
                  <a:srgbClr val="FF0000"/>
                </a:solidFill>
              </a:rPr>
              <a:t>2. </a:t>
            </a:r>
            <a:r>
              <a:rPr lang="en-US" sz="6000" dirty="0">
                <a:solidFill>
                  <a:schemeClr val="bg1"/>
                </a:solidFill>
              </a:rPr>
              <a:t>An in-house counsel</a:t>
            </a:r>
          </a:p>
          <a:p>
            <a:pPr marL="0" indent="0" algn="ctr">
              <a:buNone/>
            </a:pPr>
            <a:r>
              <a:rPr lang="en-US" sz="6000" b="1" dirty="0">
                <a:solidFill>
                  <a:srgbClr val="FFFF00"/>
                </a:solidFill>
              </a:rPr>
              <a:t>What do you see</a:t>
            </a:r>
            <a:r>
              <a:rPr lang="en-US" sz="6000" b="1" dirty="0">
                <a:solidFill>
                  <a:srgbClr val="FF0000"/>
                </a:solidFill>
              </a:rPr>
              <a:t>?</a:t>
            </a:r>
          </a:p>
        </p:txBody>
      </p:sp>
    </p:spTree>
    <p:extLst>
      <p:ext uri="{BB962C8B-B14F-4D97-AF65-F5344CB8AC3E}">
        <p14:creationId xmlns:p14="http://schemas.microsoft.com/office/powerpoint/2010/main" val="7239027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5D262-4754-FE41-B247-A6BCA3ADFD9F}"/>
              </a:ext>
            </a:extLst>
          </p:cNvPr>
          <p:cNvSpPr>
            <a:spLocks noGrp="1"/>
          </p:cNvSpPr>
          <p:nvPr>
            <p:ph type="title"/>
          </p:nvPr>
        </p:nvSpPr>
        <p:spPr>
          <a:xfrm>
            <a:off x="457200" y="193589"/>
            <a:ext cx="8229600" cy="1016000"/>
          </a:xfrm>
        </p:spPr>
        <p:txBody>
          <a:bodyPr>
            <a:normAutofit/>
          </a:bodyPr>
          <a:lstStyle/>
          <a:p>
            <a:r>
              <a:rPr lang="en-US" sz="4400" b="1" dirty="0">
                <a:solidFill>
                  <a:srgbClr val="FF0000"/>
                </a:solidFill>
              </a:rPr>
              <a:t>Basic Problem</a:t>
            </a:r>
            <a:r>
              <a:rPr lang="en-US" sz="4400" b="1" dirty="0">
                <a:solidFill>
                  <a:schemeClr val="bg1"/>
                </a:solidFill>
              </a:rPr>
              <a:t>?</a:t>
            </a:r>
          </a:p>
        </p:txBody>
      </p:sp>
      <p:sp>
        <p:nvSpPr>
          <p:cNvPr id="3" name="Content Placeholder 2">
            <a:extLst>
              <a:ext uri="{FF2B5EF4-FFF2-40B4-BE49-F238E27FC236}">
                <a16:creationId xmlns:a16="http://schemas.microsoft.com/office/drawing/2014/main" id="{11FC3616-1D5D-1743-A70D-6D0B81436AC2}"/>
              </a:ext>
            </a:extLst>
          </p:cNvPr>
          <p:cNvSpPr>
            <a:spLocks noGrp="1"/>
          </p:cNvSpPr>
          <p:nvPr>
            <p:ph sz="quarter" idx="10"/>
          </p:nvPr>
        </p:nvSpPr>
        <p:spPr/>
        <p:txBody>
          <a:bodyPr>
            <a:normAutofit/>
          </a:bodyPr>
          <a:lstStyle/>
          <a:p>
            <a:pPr marL="0" indent="0">
              <a:buNone/>
            </a:pPr>
            <a:r>
              <a:rPr lang="en-US" sz="4000" dirty="0">
                <a:solidFill>
                  <a:srgbClr val="FFFF00"/>
                </a:solidFill>
              </a:rPr>
              <a:t>Employer/employee relationship is a conflict of interest?</a:t>
            </a:r>
          </a:p>
          <a:p>
            <a:pPr marL="0" indent="0">
              <a:buNone/>
            </a:pPr>
            <a:r>
              <a:rPr lang="en-CA" b="1" i="1" dirty="0">
                <a:solidFill>
                  <a:schemeClr val="bg1"/>
                </a:solidFill>
              </a:rPr>
              <a:t>3.4-1</a:t>
            </a:r>
            <a:r>
              <a:rPr lang="en-CA" i="1" dirty="0">
                <a:solidFill>
                  <a:schemeClr val="bg1"/>
                </a:solidFill>
              </a:rPr>
              <a:t>  A lawyer must not act or continue to act for a client where there is a conflict of interest, except as permitted under this Code.</a:t>
            </a:r>
            <a:r>
              <a:rPr lang="en-CA" dirty="0"/>
              <a:t> </a:t>
            </a:r>
            <a:r>
              <a:rPr lang="en-CA" i="1" dirty="0">
                <a:solidFill>
                  <a:srgbClr val="FFFF00"/>
                </a:solidFill>
              </a:rPr>
              <a:t>Commentary</a:t>
            </a:r>
          </a:p>
          <a:p>
            <a:pPr marL="0" indent="0">
              <a:buNone/>
            </a:pPr>
            <a:r>
              <a:rPr lang="en-CA" b="1" i="1" dirty="0">
                <a:solidFill>
                  <a:schemeClr val="bg1"/>
                </a:solidFill>
              </a:rPr>
              <a:t>[1]</a:t>
            </a:r>
            <a:r>
              <a:rPr lang="en-CA" i="1" dirty="0">
                <a:solidFill>
                  <a:schemeClr val="bg1"/>
                </a:solidFill>
              </a:rPr>
              <a:t>  As defined in these rules, a conflict of interest exists when there is a </a:t>
            </a:r>
            <a:r>
              <a:rPr lang="en-CA" i="1" dirty="0">
                <a:solidFill>
                  <a:srgbClr val="FF0000"/>
                </a:solidFill>
              </a:rPr>
              <a:t>substantial risk that a lawyer’s </a:t>
            </a:r>
            <a:r>
              <a:rPr lang="en-CA" i="1" dirty="0">
                <a:solidFill>
                  <a:schemeClr val="bg1"/>
                </a:solidFill>
              </a:rPr>
              <a:t>loyalty to or </a:t>
            </a:r>
            <a:r>
              <a:rPr lang="en-CA" i="1" dirty="0">
                <a:solidFill>
                  <a:srgbClr val="FF0000"/>
                </a:solidFill>
              </a:rPr>
              <a:t>representation of a client would be materially and adversely affected by the lawyer’s own interest</a:t>
            </a:r>
            <a:r>
              <a:rPr lang="en-CA" i="1" dirty="0">
                <a:solidFill>
                  <a:schemeClr val="bg1"/>
                </a:solidFill>
              </a:rPr>
              <a:t>… A client’s interests may be seriously prejudiced unless the lawyer’s judgment and freedom of action on the client’s behalf are </a:t>
            </a:r>
            <a:r>
              <a:rPr lang="en-CA" i="1" dirty="0">
                <a:solidFill>
                  <a:srgbClr val="FF0000"/>
                </a:solidFill>
              </a:rPr>
              <a:t>as free as possible </a:t>
            </a:r>
            <a:r>
              <a:rPr lang="en-CA" i="1" dirty="0">
                <a:solidFill>
                  <a:schemeClr val="bg1"/>
                </a:solidFill>
              </a:rPr>
              <a:t>from conflicts of interest.</a:t>
            </a:r>
          </a:p>
        </p:txBody>
      </p:sp>
    </p:spTree>
    <p:extLst>
      <p:ext uri="{BB962C8B-B14F-4D97-AF65-F5344CB8AC3E}">
        <p14:creationId xmlns:p14="http://schemas.microsoft.com/office/powerpoint/2010/main" val="33438051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AE785D-477C-564E-B22B-05D2685C9D5E}"/>
              </a:ext>
            </a:extLst>
          </p:cNvPr>
          <p:cNvSpPr>
            <a:spLocks noGrp="1"/>
          </p:cNvSpPr>
          <p:nvPr>
            <p:ph sz="quarter" idx="10"/>
          </p:nvPr>
        </p:nvSpPr>
        <p:spPr>
          <a:xfrm>
            <a:off x="457200" y="465513"/>
            <a:ext cx="8229600" cy="5386647"/>
          </a:xfrm>
        </p:spPr>
        <p:txBody>
          <a:bodyPr>
            <a:normAutofit lnSpcReduction="10000"/>
          </a:bodyPr>
          <a:lstStyle/>
          <a:p>
            <a:pPr marL="0" indent="0">
              <a:buNone/>
            </a:pPr>
            <a:r>
              <a:rPr lang="en-CA" b="1" i="1" dirty="0">
                <a:solidFill>
                  <a:schemeClr val="bg1"/>
                </a:solidFill>
              </a:rPr>
              <a:t>[5]  </a:t>
            </a:r>
            <a:r>
              <a:rPr lang="en-CA" i="1" dirty="0">
                <a:solidFill>
                  <a:schemeClr val="bg1"/>
                </a:solidFill>
              </a:rPr>
              <a:t>The </a:t>
            </a:r>
            <a:r>
              <a:rPr lang="en-CA" i="1" dirty="0">
                <a:solidFill>
                  <a:srgbClr val="FF0000"/>
                </a:solidFill>
              </a:rPr>
              <a:t>value of an independent bar </a:t>
            </a:r>
            <a:r>
              <a:rPr lang="en-CA" i="1" dirty="0">
                <a:solidFill>
                  <a:schemeClr val="bg1"/>
                </a:solidFill>
              </a:rPr>
              <a:t>is diminished unless the lawyer is </a:t>
            </a:r>
            <a:r>
              <a:rPr lang="en-CA" i="1" dirty="0">
                <a:solidFill>
                  <a:srgbClr val="FF0000"/>
                </a:solidFill>
              </a:rPr>
              <a:t>free from conflicts of interest</a:t>
            </a:r>
            <a:r>
              <a:rPr lang="en-CA" i="1" dirty="0">
                <a:solidFill>
                  <a:schemeClr val="bg1"/>
                </a:solidFill>
              </a:rPr>
              <a:t>…</a:t>
            </a:r>
            <a:r>
              <a:rPr lang="en-CA" i="1" dirty="0">
                <a:solidFill>
                  <a:srgbClr val="FF0000"/>
                </a:solidFill>
              </a:rPr>
              <a:t>The lawyer-client relationship is a fiduciary relationship</a:t>
            </a:r>
            <a:r>
              <a:rPr lang="en-CA" i="1" dirty="0">
                <a:solidFill>
                  <a:schemeClr val="bg1"/>
                </a:solidFill>
              </a:rPr>
              <a:t>…This obligation is premised on an established or ongoing lawyer client relationship in which the client must be assured of the lawyer’s undivided loyalty, </a:t>
            </a:r>
            <a:r>
              <a:rPr lang="en-CA" i="1" dirty="0">
                <a:solidFill>
                  <a:srgbClr val="FF0000"/>
                </a:solidFill>
              </a:rPr>
              <a:t>free from any material impairment </a:t>
            </a:r>
            <a:r>
              <a:rPr lang="en-CA" i="1" dirty="0">
                <a:solidFill>
                  <a:schemeClr val="bg1"/>
                </a:solidFill>
              </a:rPr>
              <a:t>of the lawyer and client relationship. </a:t>
            </a:r>
          </a:p>
          <a:p>
            <a:pPr marL="0" indent="0">
              <a:buNone/>
            </a:pPr>
            <a:r>
              <a:rPr lang="en-CA" b="1" i="1" dirty="0">
                <a:solidFill>
                  <a:schemeClr val="bg1"/>
                </a:solidFill>
              </a:rPr>
              <a:t>[8]  </a:t>
            </a:r>
            <a:r>
              <a:rPr lang="en-CA" i="1" dirty="0">
                <a:solidFill>
                  <a:schemeClr val="bg1"/>
                </a:solidFill>
              </a:rPr>
              <a:t>Conflicts of interest can arise in many different circumstances. The following examples are intended to provide illustrations of circumstances that may give rise to conflicts of interest. The examples are not exhaustive.</a:t>
            </a:r>
          </a:p>
          <a:p>
            <a:pPr marL="400050" lvl="1" indent="0">
              <a:buNone/>
            </a:pPr>
            <a:r>
              <a:rPr lang="en-CA" i="1" dirty="0">
                <a:solidFill>
                  <a:schemeClr val="bg1"/>
                </a:solidFill>
              </a:rPr>
              <a:t>(d)     </a:t>
            </a:r>
            <a:r>
              <a:rPr lang="en-CA" i="1" dirty="0">
                <a:solidFill>
                  <a:srgbClr val="FF0000"/>
                </a:solidFill>
              </a:rPr>
              <a:t>A </a:t>
            </a:r>
            <a:r>
              <a:rPr lang="en-CA" i="1" dirty="0" err="1">
                <a:solidFill>
                  <a:srgbClr val="FF0000"/>
                </a:solidFill>
              </a:rPr>
              <a:t>lawyer</a:t>
            </a:r>
            <a:r>
              <a:rPr lang="en-CA" i="1" dirty="0" err="1">
                <a:solidFill>
                  <a:schemeClr val="bg1"/>
                </a:solidFill>
              </a:rPr>
              <a:t>,..or</a:t>
            </a:r>
            <a:r>
              <a:rPr lang="en-CA" i="1" dirty="0">
                <a:solidFill>
                  <a:schemeClr val="bg1"/>
                </a:solidFill>
              </a:rPr>
              <a:t> a family member </a:t>
            </a:r>
            <a:r>
              <a:rPr lang="en-CA" i="1" dirty="0">
                <a:solidFill>
                  <a:srgbClr val="FF0000"/>
                </a:solidFill>
              </a:rPr>
              <a:t>has a personal financial interest</a:t>
            </a:r>
            <a:r>
              <a:rPr lang="en-CA" i="1" dirty="0">
                <a:solidFill>
                  <a:schemeClr val="bg1"/>
                </a:solidFill>
              </a:rPr>
              <a:t> in a client’s affairs or in a matter in which the lawyer is requested to act for a client…</a:t>
            </a:r>
          </a:p>
          <a:p>
            <a:pPr marL="800100" lvl="2" indent="0">
              <a:buNone/>
            </a:pPr>
            <a:r>
              <a:rPr lang="en-CA" i="1" dirty="0">
                <a:solidFill>
                  <a:schemeClr val="bg1"/>
                </a:solidFill>
              </a:rPr>
              <a:t>(</a:t>
            </a:r>
            <a:r>
              <a:rPr lang="en-CA" i="1" dirty="0" err="1">
                <a:solidFill>
                  <a:schemeClr val="bg1"/>
                </a:solidFill>
              </a:rPr>
              <a:t>i</a:t>
            </a:r>
            <a:r>
              <a:rPr lang="en-CA" i="1" dirty="0">
                <a:solidFill>
                  <a:schemeClr val="bg1"/>
                </a:solidFill>
              </a:rPr>
              <a:t>)         A lawyer owning a small number of shares of a publicly traded corporation would not necessarily have a conflict of interest…because the holding may have no adverse influence on the lawyer’s judgment...</a:t>
            </a:r>
          </a:p>
          <a:p>
            <a:pPr marL="0" indent="0">
              <a:buNone/>
            </a:pPr>
            <a:endParaRPr lang="en-US" i="1" dirty="0">
              <a:solidFill>
                <a:schemeClr val="bg1"/>
              </a:solidFill>
            </a:endParaRPr>
          </a:p>
        </p:txBody>
      </p:sp>
    </p:spTree>
    <p:extLst>
      <p:ext uri="{BB962C8B-B14F-4D97-AF65-F5344CB8AC3E}">
        <p14:creationId xmlns:p14="http://schemas.microsoft.com/office/powerpoint/2010/main" val="23570040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972B3-94B3-F848-A9E8-B7918FCCA227}"/>
              </a:ext>
            </a:extLst>
          </p:cNvPr>
          <p:cNvSpPr>
            <a:spLocks noGrp="1"/>
          </p:cNvSpPr>
          <p:nvPr>
            <p:ph type="title"/>
          </p:nvPr>
        </p:nvSpPr>
        <p:spPr>
          <a:xfrm>
            <a:off x="457200" y="160338"/>
            <a:ext cx="8229600" cy="1016000"/>
          </a:xfrm>
        </p:spPr>
        <p:txBody>
          <a:bodyPr>
            <a:normAutofit/>
          </a:bodyPr>
          <a:lstStyle/>
          <a:p>
            <a:pPr algn="ctr"/>
            <a:r>
              <a:rPr lang="en-US" sz="4400" b="1" dirty="0">
                <a:solidFill>
                  <a:srgbClr val="FF0000"/>
                </a:solidFill>
              </a:rPr>
              <a:t>Basic Problem</a:t>
            </a:r>
            <a:r>
              <a:rPr lang="en-US" sz="4400" b="1" dirty="0">
                <a:solidFill>
                  <a:schemeClr val="bg1"/>
                </a:solidFill>
              </a:rPr>
              <a:t>? </a:t>
            </a:r>
            <a:r>
              <a:rPr lang="en-US" sz="4400" b="1" dirty="0">
                <a:solidFill>
                  <a:srgbClr val="FFFF00"/>
                </a:solidFill>
              </a:rPr>
              <a:t>Huge</a:t>
            </a:r>
            <a:r>
              <a:rPr lang="en-US" sz="4400" b="1" dirty="0">
                <a:solidFill>
                  <a:schemeClr val="bg1"/>
                </a:solidFill>
              </a:rPr>
              <a:t>?</a:t>
            </a:r>
            <a:endParaRPr lang="en-US" sz="4400" dirty="0"/>
          </a:p>
        </p:txBody>
      </p:sp>
      <p:sp>
        <p:nvSpPr>
          <p:cNvPr id="3" name="Content Placeholder 2">
            <a:extLst>
              <a:ext uri="{FF2B5EF4-FFF2-40B4-BE49-F238E27FC236}">
                <a16:creationId xmlns:a16="http://schemas.microsoft.com/office/drawing/2014/main" id="{FF70DDB8-A843-E04E-BE78-A13D028368E5}"/>
              </a:ext>
            </a:extLst>
          </p:cNvPr>
          <p:cNvSpPr>
            <a:spLocks noGrp="1"/>
          </p:cNvSpPr>
          <p:nvPr>
            <p:ph sz="quarter" idx="10"/>
          </p:nvPr>
        </p:nvSpPr>
        <p:spPr>
          <a:xfrm>
            <a:off x="457200" y="1612668"/>
            <a:ext cx="8229600" cy="4113465"/>
          </a:xfrm>
        </p:spPr>
        <p:txBody>
          <a:bodyPr/>
          <a:lstStyle/>
          <a:p>
            <a:pPr marL="0" indent="0" algn="ctr">
              <a:buNone/>
            </a:pPr>
            <a:r>
              <a:rPr lang="en-US" sz="4000" b="1" dirty="0">
                <a:solidFill>
                  <a:srgbClr val="00B0F0"/>
                </a:solidFill>
              </a:rPr>
              <a:t>Separation of Legal Advice </a:t>
            </a:r>
          </a:p>
          <a:p>
            <a:pPr marL="0" indent="0" algn="ctr">
              <a:buNone/>
            </a:pPr>
            <a:r>
              <a:rPr lang="en-US" sz="4000" b="1" dirty="0">
                <a:solidFill>
                  <a:srgbClr val="FF0000"/>
                </a:solidFill>
              </a:rPr>
              <a:t>&amp; </a:t>
            </a:r>
            <a:r>
              <a:rPr lang="en-US" sz="4000" b="1" dirty="0">
                <a:solidFill>
                  <a:srgbClr val="00B0F0"/>
                </a:solidFill>
              </a:rPr>
              <a:t>Decision Making</a:t>
            </a:r>
            <a:r>
              <a:rPr lang="en-US" sz="4000" b="1" dirty="0">
                <a:solidFill>
                  <a:srgbClr val="FF0000"/>
                </a:solidFill>
              </a:rPr>
              <a:t>?</a:t>
            </a:r>
          </a:p>
          <a:p>
            <a:pPr algn="ctr"/>
            <a:r>
              <a:rPr lang="en-US" sz="4000" dirty="0">
                <a:solidFill>
                  <a:schemeClr val="bg1"/>
                </a:solidFill>
              </a:rPr>
              <a:t>Are you doing both</a:t>
            </a:r>
            <a:r>
              <a:rPr lang="en-US" sz="4000" dirty="0">
                <a:solidFill>
                  <a:srgbClr val="FF0000"/>
                </a:solidFill>
              </a:rPr>
              <a:t>?</a:t>
            </a:r>
          </a:p>
          <a:p>
            <a:pPr algn="ctr"/>
            <a:r>
              <a:rPr lang="en-US" sz="4000" dirty="0">
                <a:solidFill>
                  <a:schemeClr val="bg1"/>
                </a:solidFill>
              </a:rPr>
              <a:t>Should you be doing both</a:t>
            </a:r>
            <a:r>
              <a:rPr lang="en-US" sz="4000" dirty="0">
                <a:solidFill>
                  <a:srgbClr val="FF0000"/>
                </a:solidFill>
              </a:rPr>
              <a:t>?</a:t>
            </a:r>
          </a:p>
          <a:p>
            <a:pPr marL="0" indent="0" algn="ctr">
              <a:buNone/>
            </a:pPr>
            <a:r>
              <a:rPr lang="en-CA" sz="4000" b="1" dirty="0">
                <a:solidFill>
                  <a:srgbClr val="FF0000"/>
                </a:solidFill>
              </a:rPr>
              <a:t>'</a:t>
            </a:r>
            <a:r>
              <a:rPr lang="en-CA" sz="4000" b="1" dirty="0">
                <a:solidFill>
                  <a:srgbClr val="FFFF00"/>
                </a:solidFill>
              </a:rPr>
              <a:t>A man who is his own lawyer</a:t>
            </a:r>
          </a:p>
          <a:p>
            <a:pPr marL="0" indent="0" algn="ctr">
              <a:buNone/>
            </a:pPr>
            <a:r>
              <a:rPr lang="en-CA" sz="4000" b="1" dirty="0">
                <a:solidFill>
                  <a:srgbClr val="FFFF00"/>
                </a:solidFill>
              </a:rPr>
              <a:t> has a fool for a client</a:t>
            </a:r>
            <a:r>
              <a:rPr lang="en-CA" sz="4000" b="1" dirty="0">
                <a:solidFill>
                  <a:schemeClr val="bg1"/>
                </a:solidFill>
              </a:rPr>
              <a:t>.</a:t>
            </a:r>
            <a:r>
              <a:rPr lang="en-CA" sz="4000"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3096318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A6AA6-C70C-A348-A2C6-43B60075FF9C}"/>
              </a:ext>
            </a:extLst>
          </p:cNvPr>
          <p:cNvSpPr>
            <a:spLocks noGrp="1"/>
          </p:cNvSpPr>
          <p:nvPr>
            <p:ph type="title"/>
          </p:nvPr>
        </p:nvSpPr>
        <p:spPr>
          <a:xfrm>
            <a:off x="457200" y="148463"/>
            <a:ext cx="8229600" cy="1016000"/>
          </a:xfrm>
        </p:spPr>
        <p:txBody>
          <a:bodyPr/>
          <a:lstStyle/>
          <a:p>
            <a:pPr algn="ctr"/>
            <a:r>
              <a:rPr lang="en-US" b="1" dirty="0">
                <a:solidFill>
                  <a:srgbClr val="FFFF00"/>
                </a:solidFill>
              </a:rPr>
              <a:t>Don’t forget about this either</a:t>
            </a:r>
            <a:r>
              <a:rPr lang="en-US" b="1" dirty="0">
                <a:solidFill>
                  <a:srgbClr val="FF0000"/>
                </a:solidFill>
              </a:rPr>
              <a:t>…</a:t>
            </a:r>
          </a:p>
        </p:txBody>
      </p:sp>
      <p:pic>
        <p:nvPicPr>
          <p:cNvPr id="4" name="Picture 3" descr="A screenshot of a cell phone&#10;&#10;Description automatically generated">
            <a:extLst>
              <a:ext uri="{FF2B5EF4-FFF2-40B4-BE49-F238E27FC236}">
                <a16:creationId xmlns:a16="http://schemas.microsoft.com/office/drawing/2014/main" id="{C660D63B-865B-7A40-A528-D299F102F288}"/>
              </a:ext>
            </a:extLst>
          </p:cNvPr>
          <p:cNvPicPr>
            <a:picLocks noChangeAspect="1"/>
          </p:cNvPicPr>
          <p:nvPr/>
        </p:nvPicPr>
        <p:blipFill>
          <a:blip r:embed="rId2"/>
          <a:stretch>
            <a:fillRect/>
          </a:stretch>
        </p:blipFill>
        <p:spPr>
          <a:xfrm>
            <a:off x="1283162" y="1164463"/>
            <a:ext cx="6640825" cy="4701947"/>
          </a:xfrm>
          <a:prstGeom prst="rect">
            <a:avLst/>
          </a:prstGeom>
        </p:spPr>
      </p:pic>
    </p:spTree>
    <p:extLst>
      <p:ext uri="{BB962C8B-B14F-4D97-AF65-F5344CB8AC3E}">
        <p14:creationId xmlns:p14="http://schemas.microsoft.com/office/powerpoint/2010/main" val="9431044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6DFCF-9A06-2041-B0F5-0473DFBB9DEE}"/>
              </a:ext>
            </a:extLst>
          </p:cNvPr>
          <p:cNvSpPr>
            <a:spLocks noGrp="1"/>
          </p:cNvSpPr>
          <p:nvPr>
            <p:ph type="title"/>
          </p:nvPr>
        </p:nvSpPr>
        <p:spPr>
          <a:xfrm>
            <a:off x="457200" y="174193"/>
            <a:ext cx="8229600" cy="1016000"/>
          </a:xfrm>
        </p:spPr>
        <p:txBody>
          <a:bodyPr>
            <a:normAutofit/>
          </a:bodyPr>
          <a:lstStyle/>
          <a:p>
            <a:pPr algn="ctr"/>
            <a:r>
              <a:rPr lang="en-US" sz="4800" b="1" dirty="0">
                <a:solidFill>
                  <a:srgbClr val="FF0000"/>
                </a:solidFill>
              </a:rPr>
              <a:t>Basic Conundrum</a:t>
            </a:r>
            <a:r>
              <a:rPr lang="en-US" sz="4800" b="1" dirty="0">
                <a:solidFill>
                  <a:srgbClr val="FFFF00"/>
                </a:solidFill>
              </a:rPr>
              <a:t>?</a:t>
            </a:r>
          </a:p>
        </p:txBody>
      </p:sp>
      <p:sp>
        <p:nvSpPr>
          <p:cNvPr id="3" name="Content Placeholder 2">
            <a:extLst>
              <a:ext uri="{FF2B5EF4-FFF2-40B4-BE49-F238E27FC236}">
                <a16:creationId xmlns:a16="http://schemas.microsoft.com/office/drawing/2014/main" id="{5947FDBF-8D2A-DB4E-B58E-FBAE5D9E7A67}"/>
              </a:ext>
            </a:extLst>
          </p:cNvPr>
          <p:cNvSpPr>
            <a:spLocks noGrp="1"/>
          </p:cNvSpPr>
          <p:nvPr>
            <p:ph sz="quarter" idx="10"/>
          </p:nvPr>
        </p:nvSpPr>
        <p:spPr>
          <a:xfrm>
            <a:off x="457200" y="1999129"/>
            <a:ext cx="8229600" cy="3727004"/>
          </a:xfrm>
        </p:spPr>
        <p:txBody>
          <a:bodyPr/>
          <a:lstStyle/>
          <a:p>
            <a:pPr marL="0" indent="0" algn="ctr">
              <a:buNone/>
            </a:pPr>
            <a:r>
              <a:rPr lang="en-US" sz="9600" dirty="0">
                <a:solidFill>
                  <a:schemeClr val="bg1"/>
                </a:solidFill>
              </a:rPr>
              <a:t>Good governance is </a:t>
            </a:r>
            <a:r>
              <a:rPr lang="en-US" sz="9600" dirty="0">
                <a:solidFill>
                  <a:schemeClr val="tx1">
                    <a:lumMod val="85000"/>
                    <a:lumOff val="15000"/>
                  </a:schemeClr>
                </a:solidFill>
              </a:rPr>
              <a:t>invisible</a:t>
            </a:r>
          </a:p>
          <a:p>
            <a:endParaRPr lang="en-US" dirty="0"/>
          </a:p>
        </p:txBody>
      </p:sp>
    </p:spTree>
    <p:extLst>
      <p:ext uri="{BB962C8B-B14F-4D97-AF65-F5344CB8AC3E}">
        <p14:creationId xmlns:p14="http://schemas.microsoft.com/office/powerpoint/2010/main" val="28819471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2AF68-AD88-AB4D-8575-B6A7F4C2DAEA}"/>
              </a:ext>
            </a:extLst>
          </p:cNvPr>
          <p:cNvSpPr>
            <a:spLocks noGrp="1"/>
          </p:cNvSpPr>
          <p:nvPr>
            <p:ph type="title"/>
          </p:nvPr>
        </p:nvSpPr>
        <p:spPr>
          <a:xfrm>
            <a:off x="457200" y="0"/>
            <a:ext cx="8229600" cy="1995055"/>
          </a:xfrm>
        </p:spPr>
        <p:txBody>
          <a:bodyPr>
            <a:normAutofit/>
          </a:bodyPr>
          <a:lstStyle/>
          <a:p>
            <a:pPr algn="ctr"/>
            <a:r>
              <a:rPr lang="en-US" sz="9600" dirty="0">
                <a:solidFill>
                  <a:srgbClr val="FFFF00"/>
                </a:solidFill>
              </a:rPr>
              <a:t>…</a:t>
            </a:r>
            <a:r>
              <a:rPr lang="en-US" sz="9600" dirty="0">
                <a:solidFill>
                  <a:schemeClr val="bg1"/>
                </a:solidFill>
              </a:rPr>
              <a:t>invisible</a:t>
            </a:r>
            <a:r>
              <a:rPr lang="en-US" sz="9600" dirty="0">
                <a:solidFill>
                  <a:srgbClr val="FFFF00"/>
                </a:solidFill>
              </a:rPr>
              <a:t>.</a:t>
            </a:r>
          </a:p>
        </p:txBody>
      </p:sp>
      <p:sp>
        <p:nvSpPr>
          <p:cNvPr id="3" name="Content Placeholder 2">
            <a:extLst>
              <a:ext uri="{FF2B5EF4-FFF2-40B4-BE49-F238E27FC236}">
                <a16:creationId xmlns:a16="http://schemas.microsoft.com/office/drawing/2014/main" id="{AD700B90-38A6-D349-9CCF-3BC40C9A248B}"/>
              </a:ext>
            </a:extLst>
          </p:cNvPr>
          <p:cNvSpPr>
            <a:spLocks noGrp="1"/>
          </p:cNvSpPr>
          <p:nvPr>
            <p:ph sz="quarter" idx="10"/>
          </p:nvPr>
        </p:nvSpPr>
        <p:spPr>
          <a:xfrm>
            <a:off x="457200" y="2294314"/>
            <a:ext cx="4946073" cy="3431820"/>
          </a:xfrm>
        </p:spPr>
        <p:txBody>
          <a:bodyPr>
            <a:normAutofit/>
          </a:bodyPr>
          <a:lstStyle/>
          <a:p>
            <a:pPr marL="0" indent="0">
              <a:buNone/>
            </a:pPr>
            <a:r>
              <a:rPr lang="en-US" sz="6000" dirty="0">
                <a:solidFill>
                  <a:srgbClr val="FFFF00"/>
                </a:solidFill>
              </a:rPr>
              <a:t>Measured by the number of crises that don</a:t>
            </a:r>
            <a:r>
              <a:rPr lang="en-US" sz="6000" dirty="0">
                <a:solidFill>
                  <a:srgbClr val="FF0000"/>
                </a:solidFill>
              </a:rPr>
              <a:t>’</a:t>
            </a:r>
            <a:r>
              <a:rPr lang="en-US" sz="6000" dirty="0">
                <a:solidFill>
                  <a:srgbClr val="FFFF00"/>
                </a:solidFill>
              </a:rPr>
              <a:t>t manifest</a:t>
            </a:r>
            <a:r>
              <a:rPr lang="en-US" sz="6000" dirty="0">
                <a:solidFill>
                  <a:srgbClr val="FF0000"/>
                </a:solidFill>
              </a:rPr>
              <a:t>.</a:t>
            </a:r>
          </a:p>
        </p:txBody>
      </p:sp>
      <p:pic>
        <p:nvPicPr>
          <p:cNvPr id="9" name="Picture 8">
            <a:extLst>
              <a:ext uri="{FF2B5EF4-FFF2-40B4-BE49-F238E27FC236}">
                <a16:creationId xmlns:a16="http://schemas.microsoft.com/office/drawing/2014/main" id="{F6CAB304-76A1-4E4D-9273-2491A2ACD964}"/>
              </a:ext>
            </a:extLst>
          </p:cNvPr>
          <p:cNvPicPr>
            <a:picLocks noChangeAspect="1"/>
          </p:cNvPicPr>
          <p:nvPr/>
        </p:nvPicPr>
        <p:blipFill>
          <a:blip r:embed="rId2"/>
          <a:stretch>
            <a:fillRect/>
          </a:stretch>
        </p:blipFill>
        <p:spPr>
          <a:xfrm>
            <a:off x="5403273" y="2552584"/>
            <a:ext cx="3327400" cy="2451100"/>
          </a:xfrm>
          <a:prstGeom prst="rect">
            <a:avLst/>
          </a:prstGeom>
        </p:spPr>
      </p:pic>
    </p:spTree>
    <p:extLst>
      <p:ext uri="{BB962C8B-B14F-4D97-AF65-F5344CB8AC3E}">
        <p14:creationId xmlns:p14="http://schemas.microsoft.com/office/powerpoint/2010/main" val="1320494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B64D8-9551-A04B-AAD0-06AEAF3C3F5E}"/>
              </a:ext>
            </a:extLst>
          </p:cNvPr>
          <p:cNvSpPr>
            <a:spLocks noGrp="1"/>
          </p:cNvSpPr>
          <p:nvPr>
            <p:ph type="title"/>
          </p:nvPr>
        </p:nvSpPr>
        <p:spPr>
          <a:xfrm>
            <a:off x="457200" y="143713"/>
            <a:ext cx="8229600" cy="1016000"/>
          </a:xfrm>
        </p:spPr>
        <p:txBody>
          <a:bodyPr>
            <a:normAutofit/>
          </a:bodyPr>
          <a:lstStyle/>
          <a:p>
            <a:pPr algn="ctr"/>
            <a:r>
              <a:rPr lang="en-US" sz="4400" dirty="0">
                <a:solidFill>
                  <a:schemeClr val="bg1"/>
                </a:solidFill>
              </a:rPr>
              <a:t>Poor Governance is </a:t>
            </a:r>
            <a:r>
              <a:rPr lang="en-US" sz="4400" b="1" dirty="0">
                <a:solidFill>
                  <a:schemeClr val="accent6"/>
                </a:solidFill>
              </a:rPr>
              <a:t>SUPER VISIBLE</a:t>
            </a:r>
          </a:p>
        </p:txBody>
      </p:sp>
      <p:pic>
        <p:nvPicPr>
          <p:cNvPr id="5" name="Content Placeholder 4">
            <a:extLst>
              <a:ext uri="{FF2B5EF4-FFF2-40B4-BE49-F238E27FC236}">
                <a16:creationId xmlns:a16="http://schemas.microsoft.com/office/drawing/2014/main" id="{A912D066-8301-A046-8B5F-B182AA657DAB}"/>
              </a:ext>
            </a:extLst>
          </p:cNvPr>
          <p:cNvPicPr>
            <a:picLocks noGrp="1" noChangeAspect="1"/>
          </p:cNvPicPr>
          <p:nvPr>
            <p:ph sz="quarter" idx="10"/>
          </p:nvPr>
        </p:nvPicPr>
        <p:blipFill>
          <a:blip r:embed="rId2"/>
          <a:stretch>
            <a:fillRect/>
          </a:stretch>
        </p:blipFill>
        <p:spPr>
          <a:xfrm>
            <a:off x="2447312" y="1408113"/>
            <a:ext cx="4249376" cy="4318000"/>
          </a:xfrm>
        </p:spPr>
      </p:pic>
      <p:sp>
        <p:nvSpPr>
          <p:cNvPr id="6" name="TextBox 5">
            <a:extLst>
              <a:ext uri="{FF2B5EF4-FFF2-40B4-BE49-F238E27FC236}">
                <a16:creationId xmlns:a16="http://schemas.microsoft.com/office/drawing/2014/main" id="{39CFAD72-D0D9-104E-A695-4E0FCE6BA95D}"/>
              </a:ext>
            </a:extLst>
          </p:cNvPr>
          <p:cNvSpPr txBox="1"/>
          <p:nvPr/>
        </p:nvSpPr>
        <p:spPr>
          <a:xfrm>
            <a:off x="5242379" y="5789847"/>
            <a:ext cx="1454309" cy="369332"/>
          </a:xfrm>
          <a:prstGeom prst="rect">
            <a:avLst/>
          </a:prstGeom>
          <a:noFill/>
        </p:spPr>
        <p:txBody>
          <a:bodyPr wrap="none" rtlCol="0">
            <a:spAutoFit/>
          </a:bodyPr>
          <a:lstStyle/>
          <a:p>
            <a:r>
              <a:rPr lang="en-US" dirty="0">
                <a:solidFill>
                  <a:srgbClr val="FFFF00"/>
                </a:solidFill>
              </a:rPr>
              <a:t>ABA Journal</a:t>
            </a:r>
          </a:p>
        </p:txBody>
      </p:sp>
    </p:spTree>
    <p:extLst>
      <p:ext uri="{BB962C8B-B14F-4D97-AF65-F5344CB8AC3E}">
        <p14:creationId xmlns:p14="http://schemas.microsoft.com/office/powerpoint/2010/main" val="2141907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EC31C0-ECC6-0142-BFC9-37C2AFCA2AE4}"/>
              </a:ext>
            </a:extLst>
          </p:cNvPr>
          <p:cNvPicPr>
            <a:picLocks noChangeAspect="1"/>
          </p:cNvPicPr>
          <p:nvPr/>
        </p:nvPicPr>
        <p:blipFill>
          <a:blip r:embed="rId2"/>
          <a:stretch>
            <a:fillRect/>
          </a:stretch>
        </p:blipFill>
        <p:spPr>
          <a:xfrm>
            <a:off x="1852785" y="296515"/>
            <a:ext cx="5438430" cy="5450555"/>
          </a:xfrm>
          <a:prstGeom prst="rect">
            <a:avLst/>
          </a:prstGeom>
        </p:spPr>
      </p:pic>
    </p:spTree>
    <p:extLst>
      <p:ext uri="{BB962C8B-B14F-4D97-AF65-F5344CB8AC3E}">
        <p14:creationId xmlns:p14="http://schemas.microsoft.com/office/powerpoint/2010/main" val="1094425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608" y="0"/>
            <a:ext cx="6130191" cy="1550576"/>
          </a:xfrm>
        </p:spPr>
        <p:txBody>
          <a:bodyPr>
            <a:noAutofit/>
          </a:bodyPr>
          <a:lstStyle/>
          <a:p>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20293795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077D8F-52B9-494A-BFCD-E26487BFAAA8}"/>
              </a:ext>
            </a:extLst>
          </p:cNvPr>
          <p:cNvPicPr>
            <a:picLocks noChangeAspect="1"/>
          </p:cNvPicPr>
          <p:nvPr/>
        </p:nvPicPr>
        <p:blipFill>
          <a:blip r:embed="rId2"/>
          <a:stretch>
            <a:fillRect/>
          </a:stretch>
        </p:blipFill>
        <p:spPr>
          <a:xfrm>
            <a:off x="1676057" y="457199"/>
            <a:ext cx="5791885" cy="5286779"/>
          </a:xfrm>
          <a:prstGeom prst="rect">
            <a:avLst/>
          </a:prstGeom>
        </p:spPr>
      </p:pic>
    </p:spTree>
    <p:extLst>
      <p:ext uri="{BB962C8B-B14F-4D97-AF65-F5344CB8AC3E}">
        <p14:creationId xmlns:p14="http://schemas.microsoft.com/office/powerpoint/2010/main" val="31320700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6F47EB-81B7-F64D-9B91-2E0520E2837E}"/>
              </a:ext>
            </a:extLst>
          </p:cNvPr>
          <p:cNvPicPr>
            <a:picLocks noChangeAspect="1"/>
          </p:cNvPicPr>
          <p:nvPr/>
        </p:nvPicPr>
        <p:blipFill>
          <a:blip r:embed="rId2"/>
          <a:stretch>
            <a:fillRect/>
          </a:stretch>
        </p:blipFill>
        <p:spPr>
          <a:xfrm>
            <a:off x="779929" y="331693"/>
            <a:ext cx="7584141" cy="5477435"/>
          </a:xfrm>
          <a:prstGeom prst="rect">
            <a:avLst/>
          </a:prstGeom>
        </p:spPr>
      </p:pic>
    </p:spTree>
    <p:extLst>
      <p:ext uri="{BB962C8B-B14F-4D97-AF65-F5344CB8AC3E}">
        <p14:creationId xmlns:p14="http://schemas.microsoft.com/office/powerpoint/2010/main" val="33070582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E11D00-2BF5-0145-940A-9F0F0BB19213}"/>
              </a:ext>
            </a:extLst>
          </p:cNvPr>
          <p:cNvPicPr>
            <a:picLocks noChangeAspect="1"/>
          </p:cNvPicPr>
          <p:nvPr/>
        </p:nvPicPr>
        <p:blipFill>
          <a:blip r:embed="rId2"/>
          <a:stretch>
            <a:fillRect/>
          </a:stretch>
        </p:blipFill>
        <p:spPr>
          <a:xfrm>
            <a:off x="1902332" y="242047"/>
            <a:ext cx="5339336" cy="5588667"/>
          </a:xfrm>
          <a:prstGeom prst="rect">
            <a:avLst/>
          </a:prstGeom>
        </p:spPr>
      </p:pic>
    </p:spTree>
    <p:extLst>
      <p:ext uri="{BB962C8B-B14F-4D97-AF65-F5344CB8AC3E}">
        <p14:creationId xmlns:p14="http://schemas.microsoft.com/office/powerpoint/2010/main" val="17986616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B64D8-9551-A04B-AAD0-06AEAF3C3F5E}"/>
              </a:ext>
            </a:extLst>
          </p:cNvPr>
          <p:cNvSpPr>
            <a:spLocks noGrp="1"/>
          </p:cNvSpPr>
          <p:nvPr>
            <p:ph type="title"/>
          </p:nvPr>
        </p:nvSpPr>
        <p:spPr>
          <a:xfrm>
            <a:off x="457200" y="143713"/>
            <a:ext cx="8229600" cy="1016000"/>
          </a:xfrm>
        </p:spPr>
        <p:txBody>
          <a:bodyPr>
            <a:normAutofit/>
          </a:bodyPr>
          <a:lstStyle/>
          <a:p>
            <a:pPr algn="ctr"/>
            <a:r>
              <a:rPr lang="en-US" sz="4400" dirty="0">
                <a:solidFill>
                  <a:schemeClr val="bg1"/>
                </a:solidFill>
              </a:rPr>
              <a:t>Poor Governance is </a:t>
            </a:r>
            <a:r>
              <a:rPr lang="en-US" sz="4400" b="1" dirty="0">
                <a:solidFill>
                  <a:schemeClr val="accent6"/>
                </a:solidFill>
              </a:rPr>
              <a:t>SUPER VISIBLE</a:t>
            </a:r>
          </a:p>
        </p:txBody>
      </p:sp>
      <p:pic>
        <p:nvPicPr>
          <p:cNvPr id="9" name="Content Placeholder 8">
            <a:extLst>
              <a:ext uri="{FF2B5EF4-FFF2-40B4-BE49-F238E27FC236}">
                <a16:creationId xmlns:a16="http://schemas.microsoft.com/office/drawing/2014/main" id="{8E9724AF-0C9F-6746-A404-EDF88D6CBF3C}"/>
              </a:ext>
            </a:extLst>
          </p:cNvPr>
          <p:cNvPicPr>
            <a:picLocks noGrp="1" noChangeAspect="1"/>
          </p:cNvPicPr>
          <p:nvPr>
            <p:ph sz="quarter" idx="10"/>
          </p:nvPr>
        </p:nvPicPr>
        <p:blipFill>
          <a:blip r:embed="rId2"/>
          <a:stretch>
            <a:fillRect/>
          </a:stretch>
        </p:blipFill>
        <p:spPr>
          <a:xfrm>
            <a:off x="1781693" y="1408113"/>
            <a:ext cx="5580613" cy="4318000"/>
          </a:xfrm>
        </p:spPr>
      </p:pic>
    </p:spTree>
    <p:extLst>
      <p:ext uri="{BB962C8B-B14F-4D97-AF65-F5344CB8AC3E}">
        <p14:creationId xmlns:p14="http://schemas.microsoft.com/office/powerpoint/2010/main" val="33711298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608" y="0"/>
            <a:ext cx="6130191" cy="1550576"/>
          </a:xfrm>
        </p:spPr>
        <p:txBody>
          <a:bodyPr>
            <a:noAutofit/>
          </a:bodyPr>
          <a:lstStyle/>
          <a:p>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40868975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17763769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170"/>
            <a:ext cx="8229600" cy="1016000"/>
          </a:xfrm>
        </p:spPr>
        <p:txBody>
          <a:bodyPr/>
          <a:lstStyle/>
          <a:p>
            <a:pPr algn="ctr"/>
            <a:r>
              <a:rPr lang="en-US" b="1" dirty="0">
                <a:solidFill>
                  <a:srgbClr val="FFFF00"/>
                </a:solidFill>
              </a:rPr>
              <a:t>Starting Point </a:t>
            </a:r>
            <a:r>
              <a:rPr lang="en-US" b="1" dirty="0">
                <a:solidFill>
                  <a:srgbClr val="FF0000"/>
                </a:solidFill>
              </a:rPr>
              <a:t>2</a:t>
            </a:r>
          </a:p>
        </p:txBody>
      </p:sp>
      <p:pic>
        <p:nvPicPr>
          <p:cNvPr id="4" name="Content Placeholder 3" descr="F1_start_light_sequence_animation.gif"/>
          <p:cNvPicPr>
            <a:picLocks noGrp="1" noChangeAspect="1"/>
          </p:cNvPicPr>
          <p:nvPr>
            <p:ph sz="quarter" idx="10"/>
          </p:nvPr>
        </p:nvPicPr>
        <p:blipFill>
          <a:blip r:embed="rId2">
            <a:extLst>
              <a:ext uri="{28A0092B-C50C-407E-A947-70E740481C1C}">
                <a14:useLocalDpi xmlns:a14="http://schemas.microsoft.com/office/drawing/2010/main" val="0"/>
              </a:ext>
            </a:extLst>
          </a:blip>
          <a:srcRect l="-31953" r="-31953"/>
          <a:stretch>
            <a:fillRect/>
          </a:stretch>
        </p:blipFill>
        <p:spPr/>
      </p:pic>
    </p:spTree>
    <p:extLst>
      <p:ext uri="{BB962C8B-B14F-4D97-AF65-F5344CB8AC3E}">
        <p14:creationId xmlns:p14="http://schemas.microsoft.com/office/powerpoint/2010/main" val="23484421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6073CE-917B-F84A-BFA6-D5611A35FC5F}"/>
              </a:ext>
            </a:extLst>
          </p:cNvPr>
          <p:cNvPicPr>
            <a:picLocks noChangeAspect="1"/>
          </p:cNvPicPr>
          <p:nvPr/>
        </p:nvPicPr>
        <p:blipFill>
          <a:blip r:embed="rId2"/>
          <a:stretch>
            <a:fillRect/>
          </a:stretch>
        </p:blipFill>
        <p:spPr>
          <a:xfrm>
            <a:off x="1993900" y="1028700"/>
            <a:ext cx="5156200" cy="4800600"/>
          </a:xfrm>
          <a:prstGeom prst="rect">
            <a:avLst/>
          </a:prstGeom>
        </p:spPr>
      </p:pic>
    </p:spTree>
    <p:extLst>
      <p:ext uri="{BB962C8B-B14F-4D97-AF65-F5344CB8AC3E}">
        <p14:creationId xmlns:p14="http://schemas.microsoft.com/office/powerpoint/2010/main" val="11664525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2D4F20-6000-8D4E-9C74-1ED1B0AE7B21}"/>
              </a:ext>
            </a:extLst>
          </p:cNvPr>
          <p:cNvPicPr>
            <a:picLocks noChangeAspect="1"/>
          </p:cNvPicPr>
          <p:nvPr/>
        </p:nvPicPr>
        <p:blipFill>
          <a:blip r:embed="rId2"/>
          <a:stretch>
            <a:fillRect/>
          </a:stretch>
        </p:blipFill>
        <p:spPr>
          <a:xfrm>
            <a:off x="2336800" y="209860"/>
            <a:ext cx="4470400" cy="5702300"/>
          </a:xfrm>
          <a:prstGeom prst="rect">
            <a:avLst/>
          </a:prstGeom>
        </p:spPr>
      </p:pic>
    </p:spTree>
    <p:extLst>
      <p:ext uri="{BB962C8B-B14F-4D97-AF65-F5344CB8AC3E}">
        <p14:creationId xmlns:p14="http://schemas.microsoft.com/office/powerpoint/2010/main" val="38056447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8A410E-740F-924E-8BA5-4B4D5C114BD9}"/>
              </a:ext>
            </a:extLst>
          </p:cNvPr>
          <p:cNvPicPr>
            <a:picLocks noChangeAspect="1"/>
          </p:cNvPicPr>
          <p:nvPr/>
        </p:nvPicPr>
        <p:blipFill>
          <a:blip r:embed="rId2"/>
          <a:stretch>
            <a:fillRect/>
          </a:stretch>
        </p:blipFill>
        <p:spPr>
          <a:xfrm>
            <a:off x="0" y="0"/>
            <a:ext cx="9144000" cy="6858000"/>
          </a:xfrm>
          <a:prstGeom prst="rect">
            <a:avLst/>
          </a:prstGeom>
        </p:spPr>
      </p:pic>
      <p:pic>
        <p:nvPicPr>
          <p:cNvPr id="4" name="Picture 3">
            <a:extLst>
              <a:ext uri="{FF2B5EF4-FFF2-40B4-BE49-F238E27FC236}">
                <a16:creationId xmlns:a16="http://schemas.microsoft.com/office/drawing/2014/main" id="{0CDA3E98-B533-224A-A84B-E665ABF1BAC7}"/>
              </a:ext>
            </a:extLst>
          </p:cNvPr>
          <p:cNvPicPr>
            <a:picLocks noChangeAspect="1"/>
          </p:cNvPicPr>
          <p:nvPr/>
        </p:nvPicPr>
        <p:blipFill>
          <a:blip r:embed="rId3"/>
          <a:stretch>
            <a:fillRect/>
          </a:stretch>
        </p:blipFill>
        <p:spPr>
          <a:xfrm>
            <a:off x="2832100" y="2000250"/>
            <a:ext cx="3479800" cy="2857500"/>
          </a:xfrm>
          <a:prstGeom prst="rect">
            <a:avLst/>
          </a:prstGeom>
        </p:spPr>
      </p:pic>
    </p:spTree>
    <p:extLst>
      <p:ext uri="{BB962C8B-B14F-4D97-AF65-F5344CB8AC3E}">
        <p14:creationId xmlns:p14="http://schemas.microsoft.com/office/powerpoint/2010/main" val="1151262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082DBF-8030-9149-82C9-E7440F5251D3}"/>
              </a:ext>
            </a:extLst>
          </p:cNvPr>
          <p:cNvSpPr txBox="1"/>
          <p:nvPr/>
        </p:nvSpPr>
        <p:spPr>
          <a:xfrm>
            <a:off x="340841" y="1997839"/>
            <a:ext cx="8462317" cy="2862322"/>
          </a:xfrm>
          <a:prstGeom prst="rect">
            <a:avLst/>
          </a:prstGeom>
          <a:noFill/>
        </p:spPr>
        <p:txBody>
          <a:bodyPr wrap="none" rtlCol="0">
            <a:spAutoFit/>
          </a:bodyPr>
          <a:lstStyle/>
          <a:p>
            <a:pPr algn="ctr"/>
            <a:r>
              <a:rPr lang="en-US" sz="6000" dirty="0">
                <a:solidFill>
                  <a:schemeClr val="bg1"/>
                </a:solidFill>
              </a:rPr>
              <a:t>IS ANY JURISDICTION </a:t>
            </a:r>
          </a:p>
          <a:p>
            <a:pPr algn="ctr"/>
            <a:r>
              <a:rPr lang="en-US" sz="6000" dirty="0">
                <a:solidFill>
                  <a:schemeClr val="bg1"/>
                </a:solidFill>
              </a:rPr>
              <a:t>KEEPING GOOD </a:t>
            </a:r>
          </a:p>
          <a:p>
            <a:pPr algn="ctr"/>
            <a:r>
              <a:rPr lang="en-US" sz="6000" dirty="0">
                <a:solidFill>
                  <a:schemeClr val="bg1"/>
                </a:solidFill>
              </a:rPr>
              <a:t>STATS</a:t>
            </a:r>
            <a:r>
              <a:rPr lang="en-US" sz="6000" dirty="0">
                <a:solidFill>
                  <a:srgbClr val="FF0000"/>
                </a:solidFill>
              </a:rPr>
              <a:t>?</a:t>
            </a:r>
          </a:p>
        </p:txBody>
      </p:sp>
    </p:spTree>
    <p:extLst>
      <p:ext uri="{BB962C8B-B14F-4D97-AF65-F5344CB8AC3E}">
        <p14:creationId xmlns:p14="http://schemas.microsoft.com/office/powerpoint/2010/main" val="16389966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43BFC-F285-7948-BACB-976CA805737B}"/>
              </a:ext>
            </a:extLst>
          </p:cNvPr>
          <p:cNvSpPr>
            <a:spLocks noGrp="1"/>
          </p:cNvSpPr>
          <p:nvPr>
            <p:ph type="title"/>
          </p:nvPr>
        </p:nvSpPr>
        <p:spPr>
          <a:xfrm>
            <a:off x="493713" y="178312"/>
            <a:ext cx="8229600" cy="1016000"/>
          </a:xfrm>
        </p:spPr>
        <p:txBody>
          <a:bodyPr/>
          <a:lstStyle/>
          <a:p>
            <a:pPr algn="ctr"/>
            <a:r>
              <a:rPr lang="en-US" b="1" dirty="0">
                <a:solidFill>
                  <a:srgbClr val="FFFF00"/>
                </a:solidFill>
              </a:rPr>
              <a:t>Plus shaped lawyer</a:t>
            </a:r>
            <a:r>
              <a:rPr lang="en-US" b="1" dirty="0">
                <a:solidFill>
                  <a:srgbClr val="FF0000"/>
                </a:solidFill>
              </a:rPr>
              <a:t>?</a:t>
            </a:r>
          </a:p>
        </p:txBody>
      </p:sp>
      <p:sp>
        <p:nvSpPr>
          <p:cNvPr id="3" name="TextBox 2">
            <a:extLst>
              <a:ext uri="{FF2B5EF4-FFF2-40B4-BE49-F238E27FC236}">
                <a16:creationId xmlns:a16="http://schemas.microsoft.com/office/drawing/2014/main" id="{FF81AE40-6EC9-AE4C-85CF-5BF78AC8E5F5}"/>
              </a:ext>
            </a:extLst>
          </p:cNvPr>
          <p:cNvSpPr txBox="1"/>
          <p:nvPr/>
        </p:nvSpPr>
        <p:spPr>
          <a:xfrm>
            <a:off x="2206894" y="1194312"/>
            <a:ext cx="2401619" cy="4647426"/>
          </a:xfrm>
          <a:prstGeom prst="rect">
            <a:avLst/>
          </a:prstGeom>
          <a:noFill/>
        </p:spPr>
        <p:txBody>
          <a:bodyPr wrap="none" rtlCol="0">
            <a:spAutoFit/>
          </a:bodyPr>
          <a:lstStyle/>
          <a:p>
            <a:r>
              <a:rPr lang="en-US" sz="29600" b="1" dirty="0">
                <a:solidFill>
                  <a:schemeClr val="bg1"/>
                </a:solidFill>
              </a:rPr>
              <a:t>+</a:t>
            </a:r>
          </a:p>
        </p:txBody>
      </p:sp>
      <p:sp>
        <p:nvSpPr>
          <p:cNvPr id="4" name="TextBox 3">
            <a:extLst>
              <a:ext uri="{FF2B5EF4-FFF2-40B4-BE49-F238E27FC236}">
                <a16:creationId xmlns:a16="http://schemas.microsoft.com/office/drawing/2014/main" id="{3F66DAE9-4D64-4E42-9467-9BB4DB13545D}"/>
              </a:ext>
            </a:extLst>
          </p:cNvPr>
          <p:cNvSpPr txBox="1"/>
          <p:nvPr/>
        </p:nvSpPr>
        <p:spPr>
          <a:xfrm>
            <a:off x="4770265" y="2364201"/>
            <a:ext cx="2497800" cy="954107"/>
          </a:xfrm>
          <a:prstGeom prst="rect">
            <a:avLst/>
          </a:prstGeom>
          <a:noFill/>
        </p:spPr>
        <p:txBody>
          <a:bodyPr wrap="none" rtlCol="0">
            <a:spAutoFit/>
          </a:bodyPr>
          <a:lstStyle/>
          <a:p>
            <a:pPr algn="ctr"/>
            <a:r>
              <a:rPr lang="en-US" sz="2800" b="1" dirty="0">
                <a:solidFill>
                  <a:srgbClr val="00B0F0"/>
                </a:solidFill>
              </a:rPr>
              <a:t>ETHICAL</a:t>
            </a:r>
          </a:p>
          <a:p>
            <a:pPr algn="ctr"/>
            <a:r>
              <a:rPr lang="en-US" sz="2800" b="1" dirty="0">
                <a:solidFill>
                  <a:srgbClr val="00B0F0"/>
                </a:solidFill>
              </a:rPr>
              <a:t>LEADERSHIP</a:t>
            </a:r>
          </a:p>
        </p:txBody>
      </p:sp>
    </p:spTree>
    <p:extLst>
      <p:ext uri="{BB962C8B-B14F-4D97-AF65-F5344CB8AC3E}">
        <p14:creationId xmlns:p14="http://schemas.microsoft.com/office/powerpoint/2010/main" val="12919419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F7A129-E9F3-D94E-9E5E-EB6679EE2ECD}"/>
              </a:ext>
            </a:extLst>
          </p:cNvPr>
          <p:cNvPicPr>
            <a:picLocks noChangeAspect="1"/>
          </p:cNvPicPr>
          <p:nvPr/>
        </p:nvPicPr>
        <p:blipFill>
          <a:blip r:embed="rId2"/>
          <a:stretch>
            <a:fillRect/>
          </a:stretch>
        </p:blipFill>
        <p:spPr>
          <a:xfrm>
            <a:off x="2292350" y="101755"/>
            <a:ext cx="4559300" cy="5829300"/>
          </a:xfrm>
          <a:prstGeom prst="rect">
            <a:avLst/>
          </a:prstGeom>
        </p:spPr>
      </p:pic>
    </p:spTree>
    <p:extLst>
      <p:ext uri="{BB962C8B-B14F-4D97-AF65-F5344CB8AC3E}">
        <p14:creationId xmlns:p14="http://schemas.microsoft.com/office/powerpoint/2010/main" val="22117577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963E8-6A65-1E43-B1E0-AC75FF5F1C4A}"/>
              </a:ext>
            </a:extLst>
          </p:cNvPr>
          <p:cNvSpPr>
            <a:spLocks noGrp="1"/>
          </p:cNvSpPr>
          <p:nvPr>
            <p:ph type="title"/>
          </p:nvPr>
        </p:nvSpPr>
        <p:spPr>
          <a:xfrm>
            <a:off x="457200" y="100361"/>
            <a:ext cx="8229600" cy="2174488"/>
          </a:xfrm>
        </p:spPr>
        <p:txBody>
          <a:bodyPr>
            <a:noAutofit/>
          </a:bodyPr>
          <a:lstStyle/>
          <a:p>
            <a:pPr algn="ctr"/>
            <a:r>
              <a:rPr lang="en-US" sz="4800" dirty="0">
                <a:solidFill>
                  <a:schemeClr val="bg1"/>
                </a:solidFill>
              </a:rPr>
              <a:t>Bottom Line </a:t>
            </a:r>
            <a:r>
              <a:rPr lang="en-US" sz="4800" dirty="0">
                <a:solidFill>
                  <a:srgbClr val="FF0000"/>
                </a:solidFill>
              </a:rPr>
              <a:t>Contribution</a:t>
            </a:r>
            <a:r>
              <a:rPr lang="en-US" sz="4800" dirty="0">
                <a:solidFill>
                  <a:schemeClr val="bg1"/>
                </a:solidFill>
              </a:rPr>
              <a:t> </a:t>
            </a:r>
            <a:br>
              <a:rPr lang="en-US" sz="4800" dirty="0">
                <a:solidFill>
                  <a:schemeClr val="bg1"/>
                </a:solidFill>
              </a:rPr>
            </a:br>
            <a:r>
              <a:rPr lang="en-US" sz="4800" dirty="0">
                <a:solidFill>
                  <a:schemeClr val="bg1"/>
                </a:solidFill>
              </a:rPr>
              <a:t>Through </a:t>
            </a:r>
            <a:r>
              <a:rPr lang="en-US" sz="4800" dirty="0">
                <a:solidFill>
                  <a:srgbClr val="FFFF00"/>
                </a:solidFill>
              </a:rPr>
              <a:t>Risk Management</a:t>
            </a:r>
          </a:p>
        </p:txBody>
      </p:sp>
      <p:sp>
        <p:nvSpPr>
          <p:cNvPr id="3" name="TextBox 2">
            <a:extLst>
              <a:ext uri="{FF2B5EF4-FFF2-40B4-BE49-F238E27FC236}">
                <a16:creationId xmlns:a16="http://schemas.microsoft.com/office/drawing/2014/main" id="{2A3559F7-C9EE-3A41-821C-DBC375CC9C6F}"/>
              </a:ext>
            </a:extLst>
          </p:cNvPr>
          <p:cNvSpPr txBox="1"/>
          <p:nvPr/>
        </p:nvSpPr>
        <p:spPr>
          <a:xfrm>
            <a:off x="3500232" y="2274849"/>
            <a:ext cx="2143536" cy="3939540"/>
          </a:xfrm>
          <a:prstGeom prst="rect">
            <a:avLst/>
          </a:prstGeom>
          <a:noFill/>
        </p:spPr>
        <p:txBody>
          <a:bodyPr wrap="none" rtlCol="0">
            <a:spAutoFit/>
          </a:bodyPr>
          <a:lstStyle/>
          <a:p>
            <a:r>
              <a:rPr lang="en-US" sz="25000" b="1" dirty="0">
                <a:solidFill>
                  <a:srgbClr val="00B0F0"/>
                </a:solidFill>
              </a:rPr>
              <a:t>?</a:t>
            </a:r>
          </a:p>
        </p:txBody>
      </p:sp>
    </p:spTree>
    <p:extLst>
      <p:ext uri="{BB962C8B-B14F-4D97-AF65-F5344CB8AC3E}">
        <p14:creationId xmlns:p14="http://schemas.microsoft.com/office/powerpoint/2010/main" val="12223925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608" y="0"/>
            <a:ext cx="6130191" cy="1550576"/>
          </a:xfrm>
        </p:spPr>
        <p:txBody>
          <a:bodyPr>
            <a:noAutofit/>
          </a:bodyPr>
          <a:lstStyle/>
          <a:p>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12601494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42601103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170"/>
            <a:ext cx="8229600" cy="1016000"/>
          </a:xfrm>
        </p:spPr>
        <p:txBody>
          <a:bodyPr/>
          <a:lstStyle/>
          <a:p>
            <a:pPr algn="ctr"/>
            <a:r>
              <a:rPr lang="en-US" b="1" dirty="0">
                <a:solidFill>
                  <a:srgbClr val="FFFF00"/>
                </a:solidFill>
              </a:rPr>
              <a:t>Starting Point </a:t>
            </a:r>
            <a:r>
              <a:rPr lang="en-US" b="1" dirty="0">
                <a:solidFill>
                  <a:srgbClr val="FF0000"/>
                </a:solidFill>
              </a:rPr>
              <a:t>3</a:t>
            </a:r>
          </a:p>
        </p:txBody>
      </p:sp>
      <p:pic>
        <p:nvPicPr>
          <p:cNvPr id="4" name="Content Placeholder 3" descr="F1_start_light_sequence_animation.gif"/>
          <p:cNvPicPr>
            <a:picLocks noGrp="1" noChangeAspect="1"/>
          </p:cNvPicPr>
          <p:nvPr>
            <p:ph sz="quarter" idx="10"/>
          </p:nvPr>
        </p:nvPicPr>
        <p:blipFill>
          <a:blip r:embed="rId2">
            <a:extLst>
              <a:ext uri="{28A0092B-C50C-407E-A947-70E740481C1C}">
                <a14:useLocalDpi xmlns:a14="http://schemas.microsoft.com/office/drawing/2010/main" val="0"/>
              </a:ext>
            </a:extLst>
          </a:blip>
          <a:srcRect l="-31953" r="-31953"/>
          <a:stretch>
            <a:fillRect/>
          </a:stretch>
        </p:blipFill>
        <p:spPr/>
      </p:pic>
    </p:spTree>
    <p:extLst>
      <p:ext uri="{BB962C8B-B14F-4D97-AF65-F5344CB8AC3E}">
        <p14:creationId xmlns:p14="http://schemas.microsoft.com/office/powerpoint/2010/main" val="19203387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0FE09-308F-964E-A045-EEABE9EB2B8B}"/>
              </a:ext>
            </a:extLst>
          </p:cNvPr>
          <p:cNvSpPr>
            <a:spLocks noGrp="1"/>
          </p:cNvSpPr>
          <p:nvPr>
            <p:ph type="title"/>
          </p:nvPr>
        </p:nvSpPr>
        <p:spPr>
          <a:xfrm>
            <a:off x="457200" y="89647"/>
            <a:ext cx="8229600" cy="1252946"/>
          </a:xfrm>
        </p:spPr>
        <p:txBody>
          <a:bodyPr>
            <a:normAutofit/>
          </a:bodyPr>
          <a:lstStyle/>
          <a:p>
            <a:pPr algn="ctr"/>
            <a:r>
              <a:rPr lang="en-US" sz="4800" b="1" dirty="0">
                <a:solidFill>
                  <a:srgbClr val="FFFF00"/>
                </a:solidFill>
                <a:cs typeface="Times New Roman"/>
              </a:rPr>
              <a:t>“</a:t>
            </a:r>
            <a:r>
              <a:rPr lang="en-US" sz="4800" b="1" dirty="0">
                <a:solidFill>
                  <a:schemeClr val="tx2">
                    <a:lumMod val="60000"/>
                    <a:lumOff val="40000"/>
                  </a:schemeClr>
                </a:solidFill>
                <a:cs typeface="Times New Roman"/>
              </a:rPr>
              <a:t>With great power</a:t>
            </a:r>
            <a:r>
              <a:rPr lang="en-US" sz="4800" b="1" dirty="0">
                <a:solidFill>
                  <a:srgbClr val="FF0000"/>
                </a:solidFill>
                <a:cs typeface="Times New Roman"/>
              </a:rPr>
              <a:t>…</a:t>
            </a:r>
            <a:r>
              <a:rPr lang="en-US" sz="4800" b="1" dirty="0">
                <a:solidFill>
                  <a:srgbClr val="FFFF00"/>
                </a:solidFill>
                <a:cs typeface="Times New Roman"/>
              </a:rPr>
              <a:t>”</a:t>
            </a:r>
            <a:endParaRPr lang="en-US" sz="4800" dirty="0">
              <a:solidFill>
                <a:srgbClr val="FFFF00"/>
              </a:solidFill>
            </a:endParaRPr>
          </a:p>
        </p:txBody>
      </p:sp>
      <p:pic>
        <p:nvPicPr>
          <p:cNvPr id="5" name="Content Placeholder 4">
            <a:extLst>
              <a:ext uri="{FF2B5EF4-FFF2-40B4-BE49-F238E27FC236}">
                <a16:creationId xmlns:a16="http://schemas.microsoft.com/office/drawing/2014/main" id="{C06B2AB6-5118-E74E-B8F6-0D7820C585B4}"/>
              </a:ext>
            </a:extLst>
          </p:cNvPr>
          <p:cNvPicPr>
            <a:picLocks noGrp="1" noChangeAspect="1"/>
          </p:cNvPicPr>
          <p:nvPr>
            <p:ph sz="quarter" idx="10"/>
          </p:nvPr>
        </p:nvPicPr>
        <p:blipFill>
          <a:blip r:embed="rId2"/>
          <a:stretch>
            <a:fillRect/>
          </a:stretch>
        </p:blipFill>
        <p:spPr>
          <a:xfrm>
            <a:off x="1589137" y="1443972"/>
            <a:ext cx="5965725" cy="4284662"/>
          </a:xfrm>
        </p:spPr>
      </p:pic>
    </p:spTree>
    <p:extLst>
      <p:ext uri="{BB962C8B-B14F-4D97-AF65-F5344CB8AC3E}">
        <p14:creationId xmlns:p14="http://schemas.microsoft.com/office/powerpoint/2010/main" val="25048197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AE13940-0888-E843-A840-CB16FC40F203}"/>
              </a:ext>
            </a:extLst>
          </p:cNvPr>
          <p:cNvPicPr>
            <a:picLocks noGrp="1" noChangeAspect="1"/>
          </p:cNvPicPr>
          <p:nvPr>
            <p:ph sz="quarter" idx="10"/>
          </p:nvPr>
        </p:nvPicPr>
        <p:blipFill>
          <a:blip r:embed="rId2"/>
          <a:stretch>
            <a:fillRect/>
          </a:stretch>
        </p:blipFill>
        <p:spPr>
          <a:xfrm rot="5400000">
            <a:off x="1765300" y="942975"/>
            <a:ext cx="5613400" cy="4210050"/>
          </a:xfrm>
        </p:spPr>
      </p:pic>
    </p:spTree>
    <p:extLst>
      <p:ext uri="{BB962C8B-B14F-4D97-AF65-F5344CB8AC3E}">
        <p14:creationId xmlns:p14="http://schemas.microsoft.com/office/powerpoint/2010/main" val="42196740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2C6ACC1B-E361-B745-9156-5A3126509D41}"/>
              </a:ext>
            </a:extLst>
          </p:cNvPr>
          <p:cNvPicPr>
            <a:picLocks noGrp="1" noChangeAspect="1"/>
          </p:cNvPicPr>
          <p:nvPr>
            <p:ph sz="half" idx="1"/>
          </p:nvPr>
        </p:nvPicPr>
        <p:blipFill>
          <a:blip r:embed="rId2"/>
          <a:stretch>
            <a:fillRect/>
          </a:stretch>
        </p:blipFill>
        <p:spPr>
          <a:xfrm>
            <a:off x="719596" y="493713"/>
            <a:ext cx="3513808" cy="5235575"/>
          </a:xfrm>
        </p:spPr>
      </p:pic>
      <p:pic>
        <p:nvPicPr>
          <p:cNvPr id="12" name="Content Placeholder 11">
            <a:extLst>
              <a:ext uri="{FF2B5EF4-FFF2-40B4-BE49-F238E27FC236}">
                <a16:creationId xmlns:a16="http://schemas.microsoft.com/office/drawing/2014/main" id="{5D26BD9D-07EB-8144-85DA-E51C5B88266C}"/>
              </a:ext>
            </a:extLst>
          </p:cNvPr>
          <p:cNvPicPr>
            <a:picLocks noGrp="1" noChangeAspect="1"/>
          </p:cNvPicPr>
          <p:nvPr>
            <p:ph sz="half" idx="2"/>
          </p:nvPr>
        </p:nvPicPr>
        <p:blipFill>
          <a:blip r:embed="rId3"/>
          <a:stretch>
            <a:fillRect/>
          </a:stretch>
        </p:blipFill>
        <p:spPr>
          <a:xfrm rot="5400000">
            <a:off x="4049713" y="1156239"/>
            <a:ext cx="5235575" cy="3910522"/>
          </a:xfrm>
        </p:spPr>
      </p:pic>
    </p:spTree>
    <p:extLst>
      <p:ext uri="{BB962C8B-B14F-4D97-AF65-F5344CB8AC3E}">
        <p14:creationId xmlns:p14="http://schemas.microsoft.com/office/powerpoint/2010/main" val="9064402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3038CB-44F7-284F-ACEC-CB2E4A7DBED0}"/>
              </a:ext>
            </a:extLst>
          </p:cNvPr>
          <p:cNvPicPr>
            <a:picLocks noChangeAspect="1"/>
          </p:cNvPicPr>
          <p:nvPr/>
        </p:nvPicPr>
        <p:blipFill>
          <a:blip r:embed="rId2"/>
          <a:stretch>
            <a:fillRect/>
          </a:stretch>
        </p:blipFill>
        <p:spPr>
          <a:xfrm>
            <a:off x="1867684" y="149630"/>
            <a:ext cx="5408632" cy="5689774"/>
          </a:xfrm>
          <a:prstGeom prst="rect">
            <a:avLst/>
          </a:prstGeom>
        </p:spPr>
      </p:pic>
    </p:spTree>
    <p:extLst>
      <p:ext uri="{BB962C8B-B14F-4D97-AF65-F5344CB8AC3E}">
        <p14:creationId xmlns:p14="http://schemas.microsoft.com/office/powerpoint/2010/main" val="580797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61176-5C62-9C4A-B825-B753FEC19B04}"/>
              </a:ext>
            </a:extLst>
          </p:cNvPr>
          <p:cNvSpPr>
            <a:spLocks noGrp="1"/>
          </p:cNvSpPr>
          <p:nvPr>
            <p:ph type="title"/>
          </p:nvPr>
        </p:nvSpPr>
        <p:spPr/>
        <p:txBody>
          <a:bodyPr/>
          <a:lstStyle/>
          <a:p>
            <a:r>
              <a:rPr lang="en-US" dirty="0">
                <a:solidFill>
                  <a:srgbClr val="FFFF00"/>
                </a:solidFill>
              </a:rPr>
              <a:t>Latest BC Stats</a:t>
            </a:r>
            <a:r>
              <a:rPr lang="en-US" dirty="0">
                <a:solidFill>
                  <a:srgbClr val="FF0000"/>
                </a:solidFill>
              </a:rPr>
              <a:t>…</a:t>
            </a:r>
          </a:p>
        </p:txBody>
      </p:sp>
      <p:sp>
        <p:nvSpPr>
          <p:cNvPr id="3" name="Content Placeholder 2">
            <a:extLst>
              <a:ext uri="{FF2B5EF4-FFF2-40B4-BE49-F238E27FC236}">
                <a16:creationId xmlns:a16="http://schemas.microsoft.com/office/drawing/2014/main" id="{0D9C751B-8F8A-1A48-81E2-611CAE7B339E}"/>
              </a:ext>
            </a:extLst>
          </p:cNvPr>
          <p:cNvSpPr>
            <a:spLocks noGrp="1"/>
          </p:cNvSpPr>
          <p:nvPr>
            <p:ph sz="quarter" idx="10"/>
          </p:nvPr>
        </p:nvSpPr>
        <p:spPr>
          <a:xfrm>
            <a:off x="457200" y="1692876"/>
            <a:ext cx="8229600" cy="4033258"/>
          </a:xfrm>
        </p:spPr>
        <p:txBody>
          <a:bodyPr>
            <a:noAutofit/>
          </a:bodyPr>
          <a:lstStyle/>
          <a:p>
            <a:pPr marL="0" indent="0">
              <a:buNone/>
            </a:pPr>
            <a:r>
              <a:rPr lang="en-US" sz="6000" dirty="0">
                <a:solidFill>
                  <a:srgbClr val="00B0F0"/>
                </a:solidFill>
              </a:rPr>
              <a:t>3500</a:t>
            </a:r>
            <a:r>
              <a:rPr lang="en-US" sz="6000" dirty="0">
                <a:solidFill>
                  <a:schemeClr val="bg1"/>
                </a:solidFill>
              </a:rPr>
              <a:t> practicing members who are exempt from mandatory insurance</a:t>
            </a:r>
            <a:r>
              <a:rPr lang="en-US" sz="6000" dirty="0">
                <a:solidFill>
                  <a:srgbClr val="00B050"/>
                </a:solidFill>
              </a:rPr>
              <a:t> of 12,736 lawyers </a:t>
            </a:r>
            <a:r>
              <a:rPr lang="en-US" sz="6000" dirty="0">
                <a:solidFill>
                  <a:srgbClr val="FF0000"/>
                </a:solidFill>
              </a:rPr>
              <a:t>= </a:t>
            </a:r>
            <a:r>
              <a:rPr lang="en-US" sz="6000" dirty="0">
                <a:solidFill>
                  <a:srgbClr val="FFFF00"/>
                </a:solidFill>
              </a:rPr>
              <a:t>27.5%</a:t>
            </a:r>
          </a:p>
        </p:txBody>
      </p:sp>
    </p:spTree>
    <p:extLst>
      <p:ext uri="{BB962C8B-B14F-4D97-AF65-F5344CB8AC3E}">
        <p14:creationId xmlns:p14="http://schemas.microsoft.com/office/powerpoint/2010/main" val="7852555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7C7875-B008-E849-9066-B59B5ADDF85C}"/>
              </a:ext>
            </a:extLst>
          </p:cNvPr>
          <p:cNvPicPr>
            <a:picLocks noChangeAspect="1"/>
          </p:cNvPicPr>
          <p:nvPr/>
        </p:nvPicPr>
        <p:blipFill>
          <a:blip r:embed="rId2"/>
          <a:stretch>
            <a:fillRect/>
          </a:stretch>
        </p:blipFill>
        <p:spPr>
          <a:xfrm>
            <a:off x="2558937" y="282633"/>
            <a:ext cx="4026125" cy="5572967"/>
          </a:xfrm>
          <a:prstGeom prst="rect">
            <a:avLst/>
          </a:prstGeom>
        </p:spPr>
      </p:pic>
    </p:spTree>
    <p:extLst>
      <p:ext uri="{BB962C8B-B14F-4D97-AF65-F5344CB8AC3E}">
        <p14:creationId xmlns:p14="http://schemas.microsoft.com/office/powerpoint/2010/main" val="20108783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DDAD4E-E7BA-C841-81DA-D4238123410B}"/>
              </a:ext>
            </a:extLst>
          </p:cNvPr>
          <p:cNvPicPr>
            <a:picLocks noChangeAspect="1"/>
          </p:cNvPicPr>
          <p:nvPr/>
        </p:nvPicPr>
        <p:blipFill>
          <a:blip r:embed="rId2"/>
          <a:stretch>
            <a:fillRect/>
          </a:stretch>
        </p:blipFill>
        <p:spPr>
          <a:xfrm>
            <a:off x="2257570" y="199505"/>
            <a:ext cx="4628860" cy="5646553"/>
          </a:xfrm>
          <a:prstGeom prst="rect">
            <a:avLst/>
          </a:prstGeom>
        </p:spPr>
      </p:pic>
    </p:spTree>
    <p:extLst>
      <p:ext uri="{BB962C8B-B14F-4D97-AF65-F5344CB8AC3E}">
        <p14:creationId xmlns:p14="http://schemas.microsoft.com/office/powerpoint/2010/main" val="37689442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EC1878-B085-D745-90D5-660CB83784DE}"/>
              </a:ext>
            </a:extLst>
          </p:cNvPr>
          <p:cNvPicPr>
            <a:picLocks noChangeAspect="1"/>
          </p:cNvPicPr>
          <p:nvPr/>
        </p:nvPicPr>
        <p:blipFill>
          <a:blip r:embed="rId2"/>
          <a:stretch>
            <a:fillRect/>
          </a:stretch>
        </p:blipFill>
        <p:spPr>
          <a:xfrm>
            <a:off x="2859741" y="246530"/>
            <a:ext cx="3792069" cy="5542255"/>
          </a:xfrm>
          <a:prstGeom prst="rect">
            <a:avLst/>
          </a:prstGeom>
        </p:spPr>
      </p:pic>
    </p:spTree>
    <p:extLst>
      <p:ext uri="{BB962C8B-B14F-4D97-AF65-F5344CB8AC3E}">
        <p14:creationId xmlns:p14="http://schemas.microsoft.com/office/powerpoint/2010/main" val="36450603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02296C-B894-0042-A122-E5A1F3071F94}"/>
              </a:ext>
            </a:extLst>
          </p:cNvPr>
          <p:cNvPicPr>
            <a:picLocks noChangeAspect="1"/>
          </p:cNvPicPr>
          <p:nvPr/>
        </p:nvPicPr>
        <p:blipFill>
          <a:blip r:embed="rId2"/>
          <a:stretch>
            <a:fillRect/>
          </a:stretch>
        </p:blipFill>
        <p:spPr>
          <a:xfrm>
            <a:off x="384478" y="1506071"/>
            <a:ext cx="8375044" cy="3649756"/>
          </a:xfrm>
          <a:prstGeom prst="rect">
            <a:avLst/>
          </a:prstGeom>
        </p:spPr>
      </p:pic>
    </p:spTree>
    <p:extLst>
      <p:ext uri="{BB962C8B-B14F-4D97-AF65-F5344CB8AC3E}">
        <p14:creationId xmlns:p14="http://schemas.microsoft.com/office/powerpoint/2010/main" val="17739752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BE4B0-7F30-7545-8F88-96866B1BFD8F}"/>
              </a:ext>
            </a:extLst>
          </p:cNvPr>
          <p:cNvSpPr>
            <a:spLocks noGrp="1"/>
          </p:cNvSpPr>
          <p:nvPr>
            <p:ph type="title"/>
          </p:nvPr>
        </p:nvSpPr>
        <p:spPr>
          <a:xfrm>
            <a:off x="457200" y="111440"/>
            <a:ext cx="8229600" cy="1016000"/>
          </a:xfrm>
        </p:spPr>
        <p:txBody>
          <a:bodyPr>
            <a:normAutofit/>
          </a:bodyPr>
          <a:lstStyle/>
          <a:p>
            <a:pPr algn="ctr"/>
            <a:r>
              <a:rPr lang="en-US" sz="4800" b="1" dirty="0">
                <a:solidFill>
                  <a:srgbClr val="FFFF00"/>
                </a:solidFill>
              </a:rPr>
              <a:t>Useful metaphor </a:t>
            </a:r>
            <a:r>
              <a:rPr lang="en-US" sz="4800" b="1" dirty="0">
                <a:solidFill>
                  <a:srgbClr val="FF0000"/>
                </a:solidFill>
              </a:rPr>
              <a:t>only</a:t>
            </a:r>
          </a:p>
        </p:txBody>
      </p:sp>
      <p:sp>
        <p:nvSpPr>
          <p:cNvPr id="3" name="Content Placeholder 2">
            <a:extLst>
              <a:ext uri="{FF2B5EF4-FFF2-40B4-BE49-F238E27FC236}">
                <a16:creationId xmlns:a16="http://schemas.microsoft.com/office/drawing/2014/main" id="{6691ED35-9116-264D-A479-536741B83C5D}"/>
              </a:ext>
            </a:extLst>
          </p:cNvPr>
          <p:cNvSpPr>
            <a:spLocks noGrp="1"/>
          </p:cNvSpPr>
          <p:nvPr>
            <p:ph sz="quarter" idx="10"/>
          </p:nvPr>
        </p:nvSpPr>
        <p:spPr/>
        <p:txBody>
          <a:bodyPr>
            <a:normAutofit/>
          </a:bodyPr>
          <a:lstStyle/>
          <a:p>
            <a:pPr marL="457200" indent="-457200">
              <a:buFont typeface="+mj-lt"/>
              <a:buAutoNum type="arabicPeriod"/>
            </a:pPr>
            <a:r>
              <a:rPr lang="en-US" sz="6000" dirty="0">
                <a:solidFill>
                  <a:schemeClr val="bg1"/>
                </a:solidFill>
              </a:rPr>
              <a:t>You are a hero </a:t>
            </a:r>
            <a:r>
              <a:rPr lang="en-US" sz="6000" dirty="0">
                <a:solidFill>
                  <a:schemeClr val="accent5"/>
                </a:solidFill>
              </a:rPr>
              <a:t>(</a:t>
            </a:r>
            <a:r>
              <a:rPr lang="en-US" sz="6000" dirty="0">
                <a:solidFill>
                  <a:schemeClr val="bg1"/>
                </a:solidFill>
              </a:rPr>
              <a:t>because </a:t>
            </a:r>
            <a:r>
              <a:rPr lang="en-US" sz="6000" dirty="0">
                <a:solidFill>
                  <a:srgbClr val="92D050"/>
                </a:solidFill>
              </a:rPr>
              <a:t>everyone is  </a:t>
            </a:r>
            <a:r>
              <a:rPr lang="en-US" sz="6000" dirty="0">
                <a:solidFill>
                  <a:schemeClr val="bg1"/>
                </a:solidFill>
              </a:rPr>
              <a:t>per Campbell &amp; Post-structuralism</a:t>
            </a:r>
            <a:r>
              <a:rPr lang="en-US" sz="6000" dirty="0">
                <a:solidFill>
                  <a:schemeClr val="accent5"/>
                </a:solidFill>
              </a:rPr>
              <a:t>)</a:t>
            </a:r>
          </a:p>
          <a:p>
            <a:pPr marL="457200" indent="-457200">
              <a:buFont typeface="+mj-lt"/>
              <a:buAutoNum type="arabicPeriod"/>
            </a:pPr>
            <a:r>
              <a:rPr lang="en-US" sz="6000" dirty="0">
                <a:solidFill>
                  <a:schemeClr val="bg1"/>
                </a:solidFill>
              </a:rPr>
              <a:t>Don</a:t>
            </a:r>
            <a:r>
              <a:rPr lang="en-US" sz="6000" dirty="0">
                <a:solidFill>
                  <a:srgbClr val="00B0F0"/>
                </a:solidFill>
              </a:rPr>
              <a:t>’</a:t>
            </a:r>
            <a:r>
              <a:rPr lang="en-US" sz="6000" dirty="0">
                <a:solidFill>
                  <a:schemeClr val="bg1"/>
                </a:solidFill>
              </a:rPr>
              <a:t>t be a </a:t>
            </a:r>
            <a:r>
              <a:rPr lang="en-US" sz="6000" dirty="0">
                <a:solidFill>
                  <a:srgbClr val="00B0F0"/>
                </a:solidFill>
              </a:rPr>
              <a:t>“</a:t>
            </a:r>
            <a:r>
              <a:rPr lang="en-US" sz="6000" b="1" dirty="0">
                <a:solidFill>
                  <a:srgbClr val="FF0000"/>
                </a:solidFill>
              </a:rPr>
              <a:t>Hero</a:t>
            </a:r>
            <a:r>
              <a:rPr lang="en-US" sz="6000" dirty="0">
                <a:solidFill>
                  <a:srgbClr val="00B0F0"/>
                </a:solidFill>
              </a:rPr>
              <a:t>”</a:t>
            </a:r>
            <a:r>
              <a:rPr lang="en-US" sz="6000" dirty="0">
                <a:solidFill>
                  <a:srgbClr val="FFFF00"/>
                </a:solidFill>
              </a:rPr>
              <a:t>.</a:t>
            </a:r>
          </a:p>
        </p:txBody>
      </p:sp>
    </p:spTree>
    <p:extLst>
      <p:ext uri="{BB962C8B-B14F-4D97-AF65-F5344CB8AC3E}">
        <p14:creationId xmlns:p14="http://schemas.microsoft.com/office/powerpoint/2010/main" val="672231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608" y="0"/>
            <a:ext cx="6130191" cy="1550576"/>
          </a:xfrm>
        </p:spPr>
        <p:txBody>
          <a:bodyPr>
            <a:noAutofit/>
          </a:bodyPr>
          <a:lstStyle/>
          <a:p>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189261626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17649855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23" y="326593"/>
            <a:ext cx="8990077" cy="1016000"/>
          </a:xfrm>
        </p:spPr>
        <p:txBody>
          <a:bodyPr/>
          <a:lstStyle/>
          <a:p>
            <a:pPr algn="ctr"/>
            <a:r>
              <a:rPr lang="en-US" dirty="0"/>
              <a:t> </a:t>
            </a:r>
            <a:r>
              <a:rPr lang="en-US" b="1" dirty="0">
                <a:solidFill>
                  <a:srgbClr val="FFFF00"/>
                </a:solidFill>
                <a:latin typeface="+mn-lt"/>
              </a:rPr>
              <a:t>A MATTER OF PERSPECTIVE</a:t>
            </a:r>
          </a:p>
        </p:txBody>
      </p:sp>
      <p:pic>
        <p:nvPicPr>
          <p:cNvPr id="4" name="Content Placeholder 3" descr="691px-M&amp;M's_Plain.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841" r="-745" b="3814"/>
          <a:stretch/>
        </p:blipFill>
        <p:spPr>
          <a:xfrm>
            <a:off x="5467077" y="2234088"/>
            <a:ext cx="3676923" cy="3017934"/>
          </a:xfrm>
        </p:spPr>
      </p:pic>
      <p:pic>
        <p:nvPicPr>
          <p:cNvPr id="5" name="Content Placeholder 3" descr="800px-Smarties-UK-Candies.jpg"/>
          <p:cNvPicPr>
            <a:picLocks noChangeAspect="1"/>
          </p:cNvPicPr>
          <p:nvPr/>
        </p:nvPicPr>
        <p:blipFill rotWithShape="1">
          <a:blip r:embed="rId3">
            <a:extLst>
              <a:ext uri="{28A0092B-C50C-407E-A947-70E740481C1C}">
                <a14:useLocalDpi xmlns:a14="http://schemas.microsoft.com/office/drawing/2010/main" val="0"/>
              </a:ext>
            </a:extLst>
          </a:blip>
          <a:srcRect t="314" b="712"/>
          <a:stretch/>
        </p:blipFill>
        <p:spPr>
          <a:xfrm>
            <a:off x="0" y="2925334"/>
            <a:ext cx="5467078" cy="2326688"/>
          </a:xfrm>
          <a:prstGeom prst="rect">
            <a:avLst/>
          </a:prstGeom>
        </p:spPr>
      </p:pic>
    </p:spTree>
    <p:extLst>
      <p:ext uri="{BB962C8B-B14F-4D97-AF65-F5344CB8AC3E}">
        <p14:creationId xmlns:p14="http://schemas.microsoft.com/office/powerpoint/2010/main" val="45282487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468"/>
            <a:ext cx="8229600" cy="1227125"/>
          </a:xfrm>
        </p:spPr>
        <p:txBody>
          <a:bodyPr>
            <a:noAutofit/>
          </a:bodyP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Conclusion</a:t>
            </a:r>
          </a:p>
        </p:txBody>
      </p:sp>
      <p:pic>
        <p:nvPicPr>
          <p:cNvPr id="4" name="Content Placeholder 3" descr="Thank-you-word-cloud.jpg">
            <a:extLst>
              <a:ext uri="{FF2B5EF4-FFF2-40B4-BE49-F238E27FC236}">
                <a16:creationId xmlns:a16="http://schemas.microsoft.com/office/drawing/2014/main" id="{AA4C595C-307A-F344-A4B9-6084255B67A7}"/>
              </a:ext>
            </a:extLst>
          </p:cNvPr>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b="-211"/>
          <a:stretch/>
        </p:blipFill>
        <p:spPr>
          <a:xfrm>
            <a:off x="621259" y="1473200"/>
            <a:ext cx="8220570" cy="4391025"/>
          </a:xfrm>
        </p:spPr>
      </p:pic>
    </p:spTree>
    <p:extLst>
      <p:ext uri="{BB962C8B-B14F-4D97-AF65-F5344CB8AC3E}">
        <p14:creationId xmlns:p14="http://schemas.microsoft.com/office/powerpoint/2010/main" val="228716066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pPr algn="ctr"/>
            <a:r>
              <a:rPr lang="en-US" sz="4800" b="1" dirty="0">
                <a:solidFill>
                  <a:srgbClr val="FFFF00"/>
                </a:solidFill>
                <a:latin typeface="+mn-lt"/>
                <a:cs typeface="Times New Roman"/>
              </a:rPr>
              <a:t>  </a:t>
            </a:r>
            <a:r>
              <a:rPr lang="en-US" b="1" dirty="0">
                <a:solidFill>
                  <a:srgbClr val="FFFF00"/>
                </a:solidFill>
                <a:latin typeface="+mn-lt"/>
                <a:cs typeface="Times New Roman"/>
              </a:rPr>
              <a:t>Always include a cat picture</a:t>
            </a: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a:solidFill>
                  <a:schemeClr val="bg1"/>
                </a:solidFill>
                <a:latin typeface="+mn-lt"/>
                <a:cs typeface="Times New Roman"/>
              </a:rPr>
              <a:t>          </a:t>
            </a:r>
            <a:endParaRPr lang="en-US" sz="3200" dirty="0">
              <a:solidFill>
                <a:schemeClr val="bg1"/>
              </a:solidFill>
              <a:latin typeface="+mn-lt"/>
              <a:cs typeface="Times New Roman"/>
            </a:endParaRPr>
          </a:p>
          <a:p>
            <a:pPr marL="0" indent="0">
              <a:buNone/>
            </a:pPr>
            <a:r>
              <a:rPr lang="en-US" dirty="0"/>
              <a:t> </a:t>
            </a:r>
          </a:p>
        </p:txBody>
      </p:sp>
      <p:pic>
        <p:nvPicPr>
          <p:cNvPr id="6" name="Content Placeholder 3" descr="cat-1382015906Wuw.jpg"/>
          <p:cNvPicPr>
            <a:picLocks noChangeAspect="1"/>
          </p:cNvPicPr>
          <p:nvPr/>
        </p:nvPicPr>
        <p:blipFill rotWithShape="1">
          <a:blip r:embed="rId2">
            <a:extLst>
              <a:ext uri="{28A0092B-C50C-407E-A947-70E740481C1C}">
                <a14:useLocalDpi xmlns:a14="http://schemas.microsoft.com/office/drawing/2010/main" val="0"/>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173866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E4749-5FB7-504D-AB46-DFE9C1DB0CB6}"/>
              </a:ext>
            </a:extLst>
          </p:cNvPr>
          <p:cNvSpPr>
            <a:spLocks noGrp="1"/>
          </p:cNvSpPr>
          <p:nvPr>
            <p:ph type="title"/>
          </p:nvPr>
        </p:nvSpPr>
        <p:spPr>
          <a:xfrm>
            <a:off x="493713" y="115866"/>
            <a:ext cx="8229600" cy="1016000"/>
          </a:xfrm>
        </p:spPr>
        <p:txBody>
          <a:bodyPr/>
          <a:lstStyle/>
          <a:p>
            <a:pPr algn="ctr"/>
            <a:r>
              <a:rPr lang="en-US" b="1" dirty="0">
                <a:solidFill>
                  <a:srgbClr val="00B050"/>
                </a:solidFill>
              </a:rPr>
              <a:t>Follow</a:t>
            </a:r>
            <a:r>
              <a:rPr lang="en-US" b="1" dirty="0">
                <a:solidFill>
                  <a:srgbClr val="FF0000"/>
                </a:solidFill>
              </a:rPr>
              <a:t>-</a:t>
            </a:r>
            <a:r>
              <a:rPr lang="en-US" b="1" dirty="0">
                <a:solidFill>
                  <a:srgbClr val="00B050"/>
                </a:solidFill>
              </a:rPr>
              <a:t>up to Cannabis </a:t>
            </a:r>
            <a:r>
              <a:rPr lang="en-US" b="1" dirty="0">
                <a:solidFill>
                  <a:srgbClr val="FF0000"/>
                </a:solidFill>
                <a:sym typeface="Wingdings" pitchFamily="2" charset="2"/>
              </a:rPr>
              <a:t> </a:t>
            </a:r>
            <a:r>
              <a:rPr lang="en-US" b="1" dirty="0">
                <a:solidFill>
                  <a:srgbClr val="FFFF00"/>
                </a:solidFill>
                <a:sym typeface="Wingdings" pitchFamily="2" charset="2"/>
              </a:rPr>
              <a:t>Vaping</a:t>
            </a:r>
            <a:endParaRPr lang="en-US" b="1" dirty="0">
              <a:solidFill>
                <a:srgbClr val="FFFF00"/>
              </a:solidFill>
            </a:endParaRPr>
          </a:p>
        </p:txBody>
      </p:sp>
      <p:pic>
        <p:nvPicPr>
          <p:cNvPr id="5" name="Content Placeholder 4" descr="A screenshot of a cell phone&#10;&#10;Description automatically generated">
            <a:extLst>
              <a:ext uri="{FF2B5EF4-FFF2-40B4-BE49-F238E27FC236}">
                <a16:creationId xmlns:a16="http://schemas.microsoft.com/office/drawing/2014/main" id="{6E2E28BD-34DD-DC41-9797-1345B8B4A777}"/>
              </a:ext>
            </a:extLst>
          </p:cNvPr>
          <p:cNvPicPr>
            <a:picLocks noGrp="1" noChangeAspect="1"/>
          </p:cNvPicPr>
          <p:nvPr>
            <p:ph sz="quarter" idx="10"/>
          </p:nvPr>
        </p:nvPicPr>
        <p:blipFill>
          <a:blip r:embed="rId2"/>
          <a:stretch>
            <a:fillRect/>
          </a:stretch>
        </p:blipFill>
        <p:spPr>
          <a:xfrm>
            <a:off x="2694194" y="1408113"/>
            <a:ext cx="3755611" cy="4318000"/>
          </a:xfrm>
        </p:spPr>
      </p:pic>
    </p:spTree>
    <p:extLst>
      <p:ext uri="{BB962C8B-B14F-4D97-AF65-F5344CB8AC3E}">
        <p14:creationId xmlns:p14="http://schemas.microsoft.com/office/powerpoint/2010/main" val="10441963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CD4E67-81EB-DA46-A659-3E51151D4C79}"/>
              </a:ext>
            </a:extLst>
          </p:cNvPr>
          <p:cNvSpPr>
            <a:spLocks noGrp="1"/>
          </p:cNvSpPr>
          <p:nvPr>
            <p:ph sz="quarter" idx="10"/>
          </p:nvPr>
        </p:nvSpPr>
        <p:spPr>
          <a:xfrm>
            <a:off x="457200" y="2201332"/>
            <a:ext cx="8229600" cy="3524801"/>
          </a:xfrm>
        </p:spPr>
        <p:txBody>
          <a:bodyPr/>
          <a:lstStyle/>
          <a:p>
            <a:pPr marL="0" indent="0" algn="ctr" fontAlgn="base">
              <a:buNone/>
            </a:pPr>
            <a:r>
              <a:rPr lang="en-CA" i="1" dirty="0">
                <a:solidFill>
                  <a:schemeClr val="bg1"/>
                </a:solidFill>
              </a:rPr>
              <a:t>In learning you will teach</a:t>
            </a:r>
          </a:p>
          <a:p>
            <a:pPr marL="0" indent="0" algn="ctr" fontAlgn="base">
              <a:buNone/>
            </a:pPr>
            <a:r>
              <a:rPr lang="en-CA" i="1" dirty="0">
                <a:solidFill>
                  <a:schemeClr val="bg1"/>
                </a:solidFill>
              </a:rPr>
              <a:t>And in teaching you will learn</a:t>
            </a:r>
          </a:p>
          <a:p>
            <a:pPr marL="0" indent="0" algn="ctr">
              <a:buNone/>
            </a:pPr>
            <a:endParaRPr lang="en-US" dirty="0"/>
          </a:p>
          <a:p>
            <a:pPr marL="0" indent="0" algn="ctr">
              <a:buNone/>
            </a:pPr>
            <a:r>
              <a:rPr lang="en-CA" dirty="0">
                <a:solidFill>
                  <a:schemeClr val="bg1">
                    <a:lumMod val="65000"/>
                  </a:schemeClr>
                </a:solidFill>
              </a:rPr>
              <a:t>Phil Collins' </a:t>
            </a:r>
            <a:r>
              <a:rPr lang="en-CA" i="1" dirty="0">
                <a:solidFill>
                  <a:schemeClr val="bg1">
                    <a:lumMod val="65000"/>
                  </a:schemeClr>
                </a:solidFill>
              </a:rPr>
              <a:t>Son of Man  </a:t>
            </a:r>
            <a:r>
              <a:rPr lang="en-CA" dirty="0">
                <a:solidFill>
                  <a:schemeClr val="bg1">
                    <a:lumMod val="65000"/>
                  </a:schemeClr>
                </a:solidFill>
              </a:rPr>
              <a:t>(1999)</a:t>
            </a:r>
            <a:endParaRPr lang="en-US" dirty="0">
              <a:solidFill>
                <a:schemeClr val="bg1">
                  <a:lumMod val="65000"/>
                </a:schemeClr>
              </a:solidFill>
            </a:endParaRPr>
          </a:p>
        </p:txBody>
      </p:sp>
    </p:spTree>
    <p:extLst>
      <p:ext uri="{BB962C8B-B14F-4D97-AF65-F5344CB8AC3E}">
        <p14:creationId xmlns:p14="http://schemas.microsoft.com/office/powerpoint/2010/main" val="189973530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6078"/>
            <a:ext cx="8229600" cy="1016000"/>
          </a:xfrm>
        </p:spPr>
        <p:txBody>
          <a:bodyPr>
            <a:normAutofit/>
          </a:bodyPr>
          <a:lstStyle/>
          <a:p>
            <a:pPr algn="ctr"/>
            <a:r>
              <a:rPr lang="en-US" sz="5400" b="1" dirty="0">
                <a:solidFill>
                  <a:srgbClr val="FFFFFF"/>
                </a:solidFill>
                <a:latin typeface="Arial"/>
                <a:cs typeface="Arial"/>
              </a:rPr>
              <a:t> </a:t>
            </a:r>
            <a:r>
              <a:rPr lang="en-US" b="1" dirty="0">
                <a:solidFill>
                  <a:srgbClr val="FFFF00"/>
                </a:solidFill>
                <a:latin typeface="+mn-lt"/>
                <a:cs typeface="Arial"/>
              </a:rPr>
              <a:t>Our Academic Partners</a:t>
            </a:r>
            <a:r>
              <a:rPr lang="en-US" b="1" dirty="0">
                <a:solidFill>
                  <a:srgbClr val="FFFF00"/>
                </a:solidFill>
                <a:latin typeface="Arial"/>
                <a:cs typeface="Arial"/>
              </a:rPr>
              <a:t> </a:t>
            </a:r>
          </a:p>
        </p:txBody>
      </p:sp>
      <p:pic>
        <p:nvPicPr>
          <p:cNvPr id="10" name="Picture 9"/>
          <p:cNvPicPr>
            <a:picLocks noChangeAspect="1"/>
          </p:cNvPicPr>
          <p:nvPr/>
        </p:nvPicPr>
        <p:blipFill>
          <a:blip r:embed="rId2"/>
          <a:stretch>
            <a:fillRect/>
          </a:stretch>
        </p:blipFill>
        <p:spPr>
          <a:xfrm>
            <a:off x="446536" y="2526632"/>
            <a:ext cx="8210484" cy="1225445"/>
          </a:xfrm>
          <a:prstGeom prst="rect">
            <a:avLst/>
          </a:prstGeom>
        </p:spPr>
      </p:pic>
    </p:spTree>
    <p:extLst>
      <p:ext uri="{BB962C8B-B14F-4D97-AF65-F5344CB8AC3E}">
        <p14:creationId xmlns:p14="http://schemas.microsoft.com/office/powerpoint/2010/main" val="108287178"/>
      </p:ext>
    </p:extLst>
  </p:cSld>
  <p:clrMapOvr>
    <a:masterClrMapping/>
  </p:clrMapOvr>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5899</TotalTime>
  <Words>768</Words>
  <Application>Microsoft Macintosh PowerPoint</Application>
  <PresentationFormat>On-screen Show (4:3)</PresentationFormat>
  <Paragraphs>141</Paragraphs>
  <Slides>91</Slides>
  <Notes>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91</vt:i4>
      </vt:variant>
    </vt:vector>
  </HeadingPairs>
  <TitlesOfParts>
    <vt:vector size="98" baseType="lpstr">
      <vt:lpstr>American Typewriter</vt:lpstr>
      <vt:lpstr>Arial</vt:lpstr>
      <vt:lpstr>Calibri</vt:lpstr>
      <vt:lpstr>Klavika</vt:lpstr>
      <vt:lpstr>P22 Typewriter</vt:lpstr>
      <vt:lpstr>CDM_PPT_Template </vt:lpstr>
      <vt:lpstr>2_CDM_PPT_Template </vt:lpstr>
      <vt:lpstr>“With great power…”</vt:lpstr>
      <vt:lpstr>PowerPoint Presentation</vt:lpstr>
      <vt:lpstr>PowerPoint Presentation</vt:lpstr>
      <vt:lpstr>PowerPoint Presentation</vt:lpstr>
      <vt:lpstr>PowerPoint Presentation</vt:lpstr>
      <vt:lpstr>Pause</vt:lpstr>
      <vt:lpstr>PowerPoint Presentation</vt:lpstr>
      <vt:lpstr>Latest BC Stats…</vt:lpstr>
      <vt:lpstr>Follow-up to Cannabis  Vaping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Because Elon…</vt:lpstr>
      <vt:lpstr>Pause</vt:lpstr>
      <vt:lpstr>PowerPoint Presentation</vt:lpstr>
      <vt:lpstr>PowerPoint Presentation</vt:lpstr>
      <vt:lpstr>What would you do?</vt:lpstr>
      <vt:lpstr>PowerPoint Presentation</vt:lpstr>
      <vt:lpstr>Two Questions…</vt:lpstr>
      <vt:lpstr>PowerPoint Presentation</vt:lpstr>
      <vt:lpstr>What would you do?</vt:lpstr>
      <vt:lpstr>PowerPoint Presentation</vt:lpstr>
      <vt:lpstr>Two Questions…</vt:lpstr>
      <vt:lpstr>PowerPoint Presentation</vt:lpstr>
      <vt:lpstr>PowerPoint Presentation</vt:lpstr>
      <vt:lpstr>PowerPoint Presentation</vt:lpstr>
      <vt:lpstr>PowerPoint Presentation</vt:lpstr>
      <vt:lpstr>PowerPoint Presentation</vt:lpstr>
      <vt:lpstr>Pause</vt:lpstr>
      <vt:lpstr>PowerPoint Presentation</vt:lpstr>
      <vt:lpstr>PowerPoint Presentation</vt:lpstr>
      <vt:lpstr>Starting Point 1</vt:lpstr>
      <vt:lpstr>Two Questions…</vt:lpstr>
      <vt:lpstr>The course in one cartoon</vt:lpstr>
      <vt:lpstr>PowerPoint Presentation</vt:lpstr>
      <vt:lpstr>Complications</vt:lpstr>
      <vt:lpstr>PowerPoint Presentation</vt:lpstr>
      <vt:lpstr>PowerPoint Presentation</vt:lpstr>
      <vt:lpstr>Case Study Method?</vt:lpstr>
      <vt:lpstr>PowerPoint Presentation</vt:lpstr>
      <vt:lpstr>PowerPoint Presentation</vt:lpstr>
      <vt:lpstr>PowerPoint Presentation</vt:lpstr>
      <vt:lpstr>Basic Problem?</vt:lpstr>
      <vt:lpstr>PowerPoint Presentation</vt:lpstr>
      <vt:lpstr>Basic Problem? Huge?</vt:lpstr>
      <vt:lpstr>Don’t forget about this either…</vt:lpstr>
      <vt:lpstr>Basic Conundrum?</vt:lpstr>
      <vt:lpstr>…invisible.</vt:lpstr>
      <vt:lpstr>Poor Governance is SUPER VISIBLE</vt:lpstr>
      <vt:lpstr>PowerPoint Presentation</vt:lpstr>
      <vt:lpstr>PowerPoint Presentation</vt:lpstr>
      <vt:lpstr>PowerPoint Presentation</vt:lpstr>
      <vt:lpstr>PowerPoint Presentation</vt:lpstr>
      <vt:lpstr>Poor Governance is SUPER VISIBLE</vt:lpstr>
      <vt:lpstr>Pause</vt:lpstr>
      <vt:lpstr>PowerPoint Presentation</vt:lpstr>
      <vt:lpstr>Starting Point 2</vt:lpstr>
      <vt:lpstr>PowerPoint Presentation</vt:lpstr>
      <vt:lpstr>PowerPoint Presentation</vt:lpstr>
      <vt:lpstr>PowerPoint Presentation</vt:lpstr>
      <vt:lpstr>Plus shaped lawyer?</vt:lpstr>
      <vt:lpstr>PowerPoint Presentation</vt:lpstr>
      <vt:lpstr>Bottom Line Contribution  Through Risk Management</vt:lpstr>
      <vt:lpstr>Pause</vt:lpstr>
      <vt:lpstr>PowerPoint Presentation</vt:lpstr>
      <vt:lpstr>Starting Point 3</vt:lpstr>
      <vt:lpstr>“With great power…”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Useful metaphor only</vt:lpstr>
      <vt:lpstr>Pause</vt:lpstr>
      <vt:lpstr>PowerPoint Presentation</vt:lpstr>
      <vt:lpstr> A MATTER OF PERSPECTIVE</vt:lpstr>
      <vt:lpstr>Conclusion</vt:lpstr>
      <vt:lpstr>  Always include a cat picture</vt:lpstr>
      <vt:lpstr>PowerPoint Presentation</vt:lpstr>
      <vt:lpstr> Our Academic Partners </vt:lpstr>
    </vt:vector>
  </TitlesOfParts>
  <Company>Festinger Bahniwal Law &amp; Strategy LLP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Controlling the Controllers</dc:title>
  <dc:creator>Jon Festinger</dc:creator>
  <cp:lastModifiedBy>Jon Festinger</cp:lastModifiedBy>
  <cp:revision>602</cp:revision>
  <cp:lastPrinted>2013-11-20T04:46:48Z</cp:lastPrinted>
  <dcterms:created xsi:type="dcterms:W3CDTF">2013-03-18T21:23:38Z</dcterms:created>
  <dcterms:modified xsi:type="dcterms:W3CDTF">2019-11-15T01:26:04Z</dcterms:modified>
</cp:coreProperties>
</file>