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66" r:id="rId2"/>
    <p:sldId id="267" r:id="rId3"/>
    <p:sldId id="269" r:id="rId4"/>
    <p:sldId id="294" r:id="rId5"/>
    <p:sldId id="256" r:id="rId6"/>
    <p:sldId id="257" r:id="rId7"/>
    <p:sldId id="258" r:id="rId8"/>
    <p:sldId id="259" r:id="rId9"/>
    <p:sldId id="260" r:id="rId10"/>
    <p:sldId id="261" r:id="rId11"/>
    <p:sldId id="262" r:id="rId12"/>
    <p:sldId id="263" r:id="rId13"/>
    <p:sldId id="264" r:id="rId14"/>
    <p:sldId id="265"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68" r:id="rId38"/>
    <p:sldId id="292" r:id="rId39"/>
    <p:sldId id="293" r:id="rId40"/>
    <p:sldId id="295" r:id="rId41"/>
    <p:sldId id="296" r:id="rId42"/>
    <p:sldId id="297" r:id="rId43"/>
    <p:sldId id="298" r:id="rId44"/>
    <p:sldId id="299" r:id="rId45"/>
    <p:sldId id="300" r:id="rId46"/>
    <p:sldId id="301" r:id="rId47"/>
    <p:sldId id="30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126"/>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35CA8-1B89-F744-9CCF-C6D6C850D6AC}" type="datetimeFigureOut">
              <a:rPr lang="en-US" smtClean="0"/>
              <a:t>11/26/19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26555E-EF9A-EC40-AC17-38663453E37E}" type="slidenum">
              <a:rPr lang="en-US" smtClean="0"/>
              <a:t>‹#›</a:t>
            </a:fld>
            <a:endParaRPr lang="en-US"/>
          </a:p>
        </p:txBody>
      </p:sp>
    </p:spTree>
    <p:extLst>
      <p:ext uri="{BB962C8B-B14F-4D97-AF65-F5344CB8AC3E}">
        <p14:creationId xmlns:p14="http://schemas.microsoft.com/office/powerpoint/2010/main" val="358500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dw.com/en/as-dieselgate-scandal-widens-will-germany-finally-tackle-transport-emissions/a-48377139"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dw.com/en/vw-scandal-drags-down-germanys-brand/a-18773984"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w.com/en/daimler-ordered-to-recall-thousands-of-mercedes-in-germany-over-emissions-cheating-report/a-49307129"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15</a:t>
            </a:fld>
            <a:endParaRPr lang="en-US"/>
          </a:p>
        </p:txBody>
      </p:sp>
    </p:spTree>
    <p:extLst>
      <p:ext uri="{BB962C8B-B14F-4D97-AF65-F5344CB8AC3E}">
        <p14:creationId xmlns:p14="http://schemas.microsoft.com/office/powerpoint/2010/main" val="746308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www.balduin-partner.de</a:t>
            </a:r>
            <a:r>
              <a:rPr lang="en-US" dirty="0"/>
              <a:t>/</a:t>
            </a:r>
            <a:r>
              <a:rPr lang="en-US" dirty="0" err="1"/>
              <a:t>en</a:t>
            </a:r>
            <a:r>
              <a:rPr lang="en-US" dirty="0"/>
              <a:t>/news/lawyer-</a:t>
            </a:r>
            <a:r>
              <a:rPr lang="en-US" dirty="0" err="1"/>
              <a:t>mercedes</a:t>
            </a:r>
            <a:r>
              <a:rPr lang="en-US" dirty="0"/>
              <a:t>-emissions-scandal-what-rights-do-owners-have/ Lawyer &amp; Attorneys in Germany </a:t>
            </a:r>
            <a:r>
              <a:rPr lang="en-US" dirty="0" err="1"/>
              <a:t>Balduin</a:t>
            </a:r>
            <a:r>
              <a:rPr lang="en-US" dirty="0"/>
              <a:t> &amp; </a:t>
            </a:r>
            <a:r>
              <a:rPr lang="en-US" dirty="0" err="1"/>
              <a:t>Pfnür</a:t>
            </a:r>
            <a:r>
              <a:rPr lang="en-US" dirty="0"/>
              <a:t> </a:t>
            </a:r>
          </a:p>
          <a:p>
            <a:endParaRPr lang="en-CA" sz="1200" b="0" i="0" u="sng" strike="noStrike" kern="1200" dirty="0">
              <a:solidFill>
                <a:schemeClr val="tx1"/>
              </a:solidFill>
              <a:effectLst/>
              <a:latin typeface="+mn-lt"/>
              <a:ea typeface="+mn-ea"/>
              <a:cs typeface="+mn-cs"/>
            </a:endParaRPr>
          </a:p>
          <a:p>
            <a:r>
              <a:rPr lang="en-CA" sz="1200" b="0" i="0" u="sng" strike="noStrike" kern="1200" dirty="0">
                <a:solidFill>
                  <a:schemeClr val="tx1"/>
                </a:solidFill>
                <a:effectLst/>
                <a:latin typeface="+mn-lt"/>
                <a:ea typeface="+mn-ea"/>
                <a:cs typeface="+mn-cs"/>
              </a:rPr>
              <a:t>Example:</a:t>
            </a:r>
            <a:endParaRPr lang="en-CA" sz="1200" b="0" i="0" u="none" strike="noStrike" kern="1200" dirty="0">
              <a:solidFill>
                <a:schemeClr val="tx1"/>
              </a:solidFill>
              <a:effectLst/>
              <a:latin typeface="+mn-lt"/>
              <a:ea typeface="+mn-ea"/>
              <a:cs typeface="+mn-cs"/>
            </a:endParaRPr>
          </a:p>
          <a:p>
            <a:r>
              <a:rPr lang="en-CA" sz="1200" b="0" i="1" u="none" strike="noStrike" kern="1200" dirty="0">
                <a:solidFill>
                  <a:schemeClr val="tx1"/>
                </a:solidFill>
                <a:effectLst/>
                <a:latin typeface="+mn-lt"/>
                <a:ea typeface="+mn-ea"/>
                <a:cs typeface="+mn-cs"/>
              </a:rPr>
              <a:t>You bought a new Mercedes C Class in 2014 for EUR 35,000 and have covered 50,000 kilometres so far. If you want to sell this cheating diesel with threatening driving bans now on the free market, you may still get approx. 10,000.00 EUR. If you enforce the return of the vehicle against the manufacturer, Mercedes will refund you the purchase price of EUR 35,000.00 and deduct only EUR 5,000.00 for the kilometres.</a:t>
            </a:r>
            <a:endParaRPr lang="en-CA" sz="1200" b="0" i="0" u="none" strike="noStrike" kern="1200" dirty="0">
              <a:solidFill>
                <a:schemeClr val="tx1"/>
              </a:solidFill>
              <a:effectLst/>
              <a:latin typeface="+mn-lt"/>
              <a:ea typeface="+mn-ea"/>
              <a:cs typeface="+mn-cs"/>
            </a:endParaRPr>
          </a:p>
          <a:p>
            <a:r>
              <a:rPr lang="en-CA" sz="1200" b="1" i="1" u="none" strike="noStrike" kern="1200" dirty="0">
                <a:solidFill>
                  <a:schemeClr val="tx1"/>
                </a:solidFill>
                <a:effectLst/>
                <a:latin typeface="+mn-lt"/>
                <a:ea typeface="+mn-ea"/>
                <a:cs typeface="+mn-cs"/>
              </a:rPr>
              <a:t>Instead of 10.000,00 EUR you get 30.000 EUR.</a:t>
            </a:r>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In the VW exhaust scandal there are thousands of court rulings for this example, which were announced exactly the same in favour of the vehicle owners. The fact is, however, that you can only achieve such a goal if you take legal action against Daimler with the help of a lawyer. There are already several verdicts against Daimler from Stuttgart, Hanau, Karlsruhe and Münster.</a:t>
            </a:r>
          </a:p>
          <a:p>
            <a:r>
              <a:rPr lang="en-CA" sz="1200" b="0" i="0" u="none" strike="noStrike" kern="1200" dirty="0">
                <a:solidFill>
                  <a:schemeClr val="tx1"/>
                </a:solidFill>
                <a:effectLst/>
                <a:latin typeface="+mn-lt"/>
                <a:ea typeface="+mn-ea"/>
                <a:cs typeface="+mn-cs"/>
              </a:rPr>
              <a:t>Rely on the many years of experience of the law firm </a:t>
            </a:r>
            <a:r>
              <a:rPr lang="en-CA" sz="1200" b="0" i="0" u="none" strike="noStrike" kern="1200" dirty="0" err="1">
                <a:solidFill>
                  <a:schemeClr val="tx1"/>
                </a:solidFill>
                <a:effectLst/>
                <a:latin typeface="+mn-lt"/>
                <a:ea typeface="+mn-ea"/>
                <a:cs typeface="+mn-cs"/>
              </a:rPr>
              <a:t>Balduin</a:t>
            </a:r>
            <a:r>
              <a:rPr lang="en-CA" sz="1200" b="0" i="0" u="none" strike="noStrike" kern="1200" dirty="0">
                <a:solidFill>
                  <a:schemeClr val="tx1"/>
                </a:solidFill>
                <a:effectLst/>
                <a:latin typeface="+mn-lt"/>
                <a:ea typeface="+mn-ea"/>
                <a:cs typeface="+mn-cs"/>
              </a:rPr>
              <a:t> &amp; Partner, which has already helped thousands of car owners. In the Ruhr area we are one of the leading law firms in the diesel affair.</a:t>
            </a:r>
          </a:p>
          <a:p>
            <a:r>
              <a:rPr lang="en-CA" sz="1200" b="0" i="0" u="none" strike="noStrike" kern="1200" dirty="0">
                <a:solidFill>
                  <a:schemeClr val="tx1"/>
                </a:solidFill>
                <a:effectLst/>
                <a:latin typeface="+mn-lt"/>
                <a:ea typeface="+mn-ea"/>
                <a:cs typeface="+mn-cs"/>
              </a:rPr>
              <a:t>Since the exhaust affair against Mercedes was only published in 2018, car owners have the opportunity to take action against dealers and manufacturers.</a:t>
            </a:r>
          </a:p>
          <a:p>
            <a:r>
              <a:rPr lang="en-CA" sz="1200" b="0" i="0" u="none" strike="noStrike" kern="1200" dirty="0">
                <a:solidFill>
                  <a:schemeClr val="tx1"/>
                </a:solidFill>
                <a:effectLst/>
                <a:latin typeface="+mn-lt"/>
                <a:ea typeface="+mn-ea"/>
                <a:cs typeface="+mn-cs"/>
              </a:rPr>
              <a:t>This will prevent you from being affected by driving bans in the future. You also avoid a useless software update, which can even cause consequential damage to the vehicle.</a:t>
            </a:r>
          </a:p>
          <a:p>
            <a:r>
              <a:rPr lang="en-CA" sz="1200" b="0" i="0" u="none" strike="noStrike" kern="1200" dirty="0">
                <a:solidFill>
                  <a:schemeClr val="tx1"/>
                </a:solidFill>
                <a:effectLst/>
                <a:latin typeface="+mn-lt"/>
                <a:ea typeface="+mn-ea"/>
                <a:cs typeface="+mn-cs"/>
              </a:rPr>
              <a:t>At this point we advise against installing the software update. As soon as you receive an invitation to do so, you have already received proof of the exhaust gas manipulation and can immediately commission a lawyer to do so.</a:t>
            </a:r>
          </a:p>
          <a:p>
            <a:r>
              <a:rPr lang="en-CA" sz="1200" b="0" i="0" u="none" strike="noStrike" kern="1200" dirty="0">
                <a:solidFill>
                  <a:schemeClr val="tx1"/>
                </a:solidFill>
                <a:effectLst/>
                <a:latin typeface="+mn-lt"/>
                <a:ea typeface="+mn-ea"/>
                <a:cs typeface="+mn-cs"/>
              </a:rPr>
              <a:t>If Mercedes has installed the update without your knowledge, have a certificate issued and then contact a specialist lawyer for traffic law.</a:t>
            </a:r>
          </a:p>
          <a:p>
            <a:r>
              <a:rPr lang="en-CA" sz="1200" b="0" i="0" u="none" strike="noStrike" kern="1200" dirty="0">
                <a:solidFill>
                  <a:schemeClr val="tx1"/>
                </a:solidFill>
                <a:effectLst/>
                <a:latin typeface="+mn-lt"/>
                <a:ea typeface="+mn-ea"/>
                <a:cs typeface="+mn-cs"/>
              </a:rPr>
              <a:t>However, the update is harmless for your claims. Even if it has already been installed, you can continue to successfully sue Mercedes.</a:t>
            </a:r>
          </a:p>
          <a:p>
            <a:r>
              <a:rPr lang="en-CA" sz="1200" b="0" i="0" u="none" strike="noStrike" kern="1200" dirty="0">
                <a:solidFill>
                  <a:schemeClr val="tx1"/>
                </a:solidFill>
                <a:effectLst/>
                <a:latin typeface="+mn-lt"/>
                <a:ea typeface="+mn-ea"/>
                <a:cs typeface="+mn-cs"/>
              </a:rPr>
              <a:t>II.</a:t>
            </a:r>
          </a:p>
          <a:p>
            <a:r>
              <a:rPr lang="en-CA" sz="1200" b="1" i="0" u="none" strike="noStrike" kern="1200" dirty="0">
                <a:solidFill>
                  <a:schemeClr val="tx1"/>
                </a:solidFill>
                <a:effectLst/>
                <a:latin typeface="+mn-lt"/>
                <a:ea typeface="+mn-ea"/>
                <a:cs typeface="+mn-cs"/>
              </a:rPr>
              <a:t>New delivery of a new Mercedes model, if you bought a new car at that time.</a:t>
            </a:r>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This option is only possible against the dealer if the warranty period of one to 2 years since purchase has not expired. This option is particularly attractive as no kilometre compensation has to be paid to the dealer after a successful procedure.</a:t>
            </a:r>
          </a:p>
          <a:p>
            <a:r>
              <a:rPr lang="en-CA" sz="1200" b="0" i="0" u="none" strike="noStrike" kern="1200" dirty="0">
                <a:solidFill>
                  <a:schemeClr val="tx1"/>
                </a:solidFill>
                <a:effectLst/>
                <a:latin typeface="+mn-lt"/>
                <a:ea typeface="+mn-ea"/>
                <a:cs typeface="+mn-cs"/>
              </a:rPr>
              <a:t>III.</a:t>
            </a:r>
          </a:p>
          <a:p>
            <a:r>
              <a:rPr lang="en-CA" sz="1200" b="0" i="0" u="none" strike="noStrike" kern="1200" dirty="0">
                <a:solidFill>
                  <a:schemeClr val="tx1"/>
                </a:solidFill>
                <a:effectLst/>
                <a:latin typeface="+mn-lt"/>
                <a:ea typeface="+mn-ea"/>
                <a:cs typeface="+mn-cs"/>
              </a:rPr>
              <a:t>Compensation in money to compensate for the loss in value</a:t>
            </a:r>
          </a:p>
          <a:p>
            <a:r>
              <a:rPr lang="en-CA" sz="1200" b="0" i="0" u="none" strike="noStrike" kern="1200" dirty="0">
                <a:solidFill>
                  <a:schemeClr val="tx1"/>
                </a:solidFill>
                <a:effectLst/>
                <a:latin typeface="+mn-lt"/>
                <a:ea typeface="+mn-ea"/>
                <a:cs typeface="+mn-cs"/>
              </a:rPr>
              <a:t>This possibility also exists if the car buyer wants to keep his Mercedes. Compensation payments of up to 30 percent based on the purchase price are enforceable.</a:t>
            </a:r>
          </a:p>
          <a:p>
            <a:r>
              <a:rPr lang="en-CA" sz="1200" b="0" i="0" u="none" strike="noStrike" kern="1200" dirty="0">
                <a:solidFill>
                  <a:schemeClr val="tx1"/>
                </a:solidFill>
                <a:effectLst/>
                <a:latin typeface="+mn-lt"/>
                <a:ea typeface="+mn-ea"/>
                <a:cs typeface="+mn-cs"/>
              </a:rPr>
              <a:t>However, there is a risk that the vehicle may be subject to official driving bans and immobilisation at a later date.</a:t>
            </a:r>
          </a:p>
          <a:p>
            <a:r>
              <a:rPr lang="en-CA" sz="1200" b="0" i="0" u="none" strike="noStrike" kern="1200" dirty="0">
                <a:solidFill>
                  <a:schemeClr val="tx1"/>
                </a:solidFill>
                <a:effectLst/>
                <a:latin typeface="+mn-lt"/>
                <a:ea typeface="+mn-ea"/>
                <a:cs typeface="+mn-cs"/>
              </a:rPr>
              <a:t>IV.</a:t>
            </a:r>
          </a:p>
          <a:p>
            <a:r>
              <a:rPr lang="en-CA" sz="1200" b="0" i="0" u="none" strike="noStrike" kern="1200" dirty="0">
                <a:solidFill>
                  <a:schemeClr val="tx1"/>
                </a:solidFill>
                <a:effectLst/>
                <a:latin typeface="+mn-lt"/>
                <a:ea typeface="+mn-ea"/>
                <a:cs typeface="+mn-cs"/>
              </a:rPr>
              <a:t>A class action suit against Mercedes or Daimler is not possible. Each injured party must bring his rights individually before a German court. The sample determination procedure, which came in November 2018, is not a class action suit. In this case, only the guilt of the injuring party is established. The proceedings will last for years, where an individual action by you is usually concluded in one year.</a:t>
            </a:r>
          </a:p>
          <a:p>
            <a:r>
              <a:rPr lang="en-CA" sz="1200" b="0" i="0" u="none" strike="noStrike" kern="1200" dirty="0">
                <a:solidFill>
                  <a:schemeClr val="tx1"/>
                </a:solidFill>
                <a:effectLst/>
                <a:latin typeface="+mn-lt"/>
                <a:ea typeface="+mn-ea"/>
                <a:cs typeface="+mn-cs"/>
              </a:rPr>
              <a:t>You will only be awarded damages if you bring an action against Daimler. You can still do this in 2019.</a:t>
            </a:r>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24</a:t>
            </a:fld>
            <a:endParaRPr lang="en-US"/>
          </a:p>
        </p:txBody>
      </p:sp>
    </p:spTree>
    <p:extLst>
      <p:ext uri="{BB962C8B-B14F-4D97-AF65-F5344CB8AC3E}">
        <p14:creationId xmlns:p14="http://schemas.microsoft.com/office/powerpoint/2010/main" val="186626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err="1"/>
              <a:t>Dieselgate</a:t>
            </a:r>
            <a:r>
              <a:rPr lang="en-CA" sz="1200" b="1" dirty="0"/>
              <a:t> scandals </a:t>
            </a:r>
            <a:r>
              <a:rPr lang="en-CA" sz="1200" dirty="0"/>
              <a:t>erupted in September 2015 when Europe's biggest carmaker Volkswagen admitted to installing so-called "defeat devices" </a:t>
            </a:r>
            <a:r>
              <a:rPr lang="en-CA" sz="1200" b="1" dirty="0"/>
              <a:t>in 11 million vehicles </a:t>
            </a:r>
            <a:r>
              <a:rPr lang="en-CA" sz="1200" dirty="0"/>
              <a:t>worldwide that allowed them to cheat emissions testing.</a:t>
            </a:r>
          </a:p>
          <a:p>
            <a:endParaRPr lang="en-CA" sz="1200" dirty="0"/>
          </a:p>
          <a:p>
            <a:r>
              <a:rPr lang="en-CA" sz="1200" b="1" dirty="0"/>
              <a:t>Daimler</a:t>
            </a:r>
            <a:r>
              <a:rPr lang="en-CA" sz="1200" dirty="0"/>
              <a:t>, is the parent company of Mercedes which is potentially facing a big fine. In </a:t>
            </a:r>
            <a:r>
              <a:rPr lang="en-CA" sz="1200" b="1" dirty="0"/>
              <a:t>February 2019</a:t>
            </a:r>
            <a:r>
              <a:rPr lang="en-CA" sz="1200" dirty="0"/>
              <a:t>, German prosecutors said they had opened legal proceedings against the firm.</a:t>
            </a:r>
          </a:p>
          <a:p>
            <a:endParaRPr lang="en-CA" sz="1200" dirty="0"/>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16</a:t>
            </a:fld>
            <a:endParaRPr lang="en-US"/>
          </a:p>
        </p:txBody>
      </p:sp>
    </p:spTree>
    <p:extLst>
      <p:ext uri="{BB962C8B-B14F-4D97-AF65-F5344CB8AC3E}">
        <p14:creationId xmlns:p14="http://schemas.microsoft.com/office/powerpoint/2010/main" val="370146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a:t>
            </a:r>
            <a:r>
              <a:rPr lang="en-CA" dirty="0">
                <a:hlinkClick r:id="rId3">
                  <a:extLst>
                    <a:ext uri="{A12FA001-AC4F-418D-AE19-62706E023703}">
                      <ahyp:hlinkClr xmlns:ahyp="http://schemas.microsoft.com/office/drawing/2018/hyperlinkcolor" val="tx"/>
                    </a:ext>
                  </a:extLst>
                </a:hlinkClick>
              </a:rPr>
              <a:t>German Federal Motor Transport Authority </a:t>
            </a:r>
            <a:r>
              <a:rPr lang="en-CA" dirty="0"/>
              <a:t>has requested the return of Daimler vehicles on a number of occasions in recent years after discovering excessive emissions. However, Daimler has steadfastly pleaded its innocence in the so-called </a:t>
            </a:r>
            <a:r>
              <a:rPr lang="en-CA" dirty="0">
                <a:hlinkClick r:id="rId4">
                  <a:extLst>
                    <a:ext uri="{A12FA001-AC4F-418D-AE19-62706E023703}">
                      <ahyp:hlinkClr xmlns:ahyp="http://schemas.microsoft.com/office/drawing/2018/hyperlinkcolor" val="tx"/>
                    </a:ext>
                  </a:extLst>
                </a:hlinkClick>
              </a:rPr>
              <a:t>dieselgate</a:t>
            </a:r>
            <a:r>
              <a:rPr lang="en-CA" dirty="0"/>
              <a:t> scandal that arose in 2015, when Volkswagen admitted having installed illegal "defeat devices" in 11 million diesel vehicles across the globe.</a:t>
            </a:r>
          </a:p>
          <a:p>
            <a:endParaRPr lang="en-CA" dirty="0"/>
          </a:p>
          <a:p>
            <a:r>
              <a:rPr lang="en-CA" dirty="0"/>
              <a:t>Daimler later added it would </a:t>
            </a:r>
            <a:r>
              <a:rPr lang="en-CA" b="1" dirty="0"/>
              <a:t>"cooperate with the authorities.”</a:t>
            </a:r>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17</a:t>
            </a:fld>
            <a:endParaRPr lang="en-US"/>
          </a:p>
        </p:txBody>
      </p:sp>
    </p:spTree>
    <p:extLst>
      <p:ext uri="{BB962C8B-B14F-4D97-AF65-F5344CB8AC3E}">
        <p14:creationId xmlns:p14="http://schemas.microsoft.com/office/powerpoint/2010/main" val="3786203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rgbClr val="FF0000"/>
                </a:solidFill>
              </a:rPr>
              <a:t>Daimler has already been told to recall 700,000 diesel vehicles worldwide, including 280,000 in Germany, models built in 2012-2015 in connection with the </a:t>
            </a:r>
            <a:r>
              <a:rPr lang="en-CA" sz="1200" b="1" dirty="0" err="1">
                <a:solidFill>
                  <a:srgbClr val="FF0000"/>
                </a:solidFill>
              </a:rPr>
              <a:t>Dieselgate</a:t>
            </a:r>
            <a:r>
              <a:rPr lang="en-CA" sz="1200" b="1" dirty="0">
                <a:solidFill>
                  <a:srgbClr val="FF0000"/>
                </a:solidFill>
              </a:rPr>
              <a:t> scandal.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18</a:t>
            </a:fld>
            <a:endParaRPr lang="en-US"/>
          </a:p>
        </p:txBody>
      </p:sp>
    </p:spTree>
    <p:extLst>
      <p:ext uri="{BB962C8B-B14F-4D97-AF65-F5344CB8AC3E}">
        <p14:creationId xmlns:p14="http://schemas.microsoft.com/office/powerpoint/2010/main" val="2434632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give you a better understanding: currently motor vehicles are accounting for 40% of the emissions in the world. That’s a pretty significant %</a:t>
            </a:r>
          </a:p>
          <a:p>
            <a:endParaRPr lang="en-US" dirty="0"/>
          </a:p>
          <a:p>
            <a:r>
              <a:rPr lang="en-US" dirty="0"/>
              <a:t>In Canada, since we have signed the UN Paris Agreement, the federal govt has initiated a climate action plan. This plan is a framework to develop legislation with the support of provincial governments to enforce standards for emissions with potential penalties.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Goal of the Paris Agreement GOAL is to decrease long-term temperature goal is to keep the increase in global average temperature to well below 2 °C above pre-industrial levels; and to pursue efforts to limit the increase to 1.5 °C, recognizing that this would substantially reduce the risks and impacts of climate change.</a:t>
            </a:r>
            <a:endParaRPr lang="en-US" dirty="0"/>
          </a:p>
          <a:p>
            <a:endParaRPr lang="en-US" dirty="0"/>
          </a:p>
          <a:p>
            <a:endParaRPr lang="en-US" dirty="0"/>
          </a:p>
          <a:p>
            <a:r>
              <a:rPr lang="en-US" sz="1200" kern="1200" dirty="0">
                <a:solidFill>
                  <a:schemeClr val="tx1"/>
                </a:solidFill>
                <a:effectLst/>
                <a:latin typeface="+mn-lt"/>
                <a:ea typeface="+mn-ea"/>
                <a:cs typeface="+mn-cs"/>
              </a:rPr>
              <a:t>In BC</a:t>
            </a:r>
            <a:r>
              <a:rPr lang="en-CA" sz="1200" kern="1200" dirty="0">
                <a:solidFill>
                  <a:schemeClr val="tx1"/>
                </a:solidFill>
                <a:effectLst/>
                <a:latin typeface="+mn-lt"/>
                <a:ea typeface="+mn-ea"/>
                <a:cs typeface="+mn-cs"/>
              </a:rPr>
              <a:t>, the </a:t>
            </a:r>
            <a:r>
              <a:rPr lang="en-CA" sz="1200" i="1" kern="1200" dirty="0">
                <a:solidFill>
                  <a:schemeClr val="tx1"/>
                </a:solidFill>
                <a:effectLst/>
                <a:latin typeface="+mn-lt"/>
                <a:ea typeface="+mn-ea"/>
                <a:cs typeface="+mn-cs"/>
              </a:rPr>
              <a:t>Greenhouse Gas Reduction (Vehicle Emission Standards) Act</a:t>
            </a:r>
            <a:r>
              <a:rPr lang="en-CA" sz="1200" kern="1200" dirty="0">
                <a:solidFill>
                  <a:schemeClr val="tx1"/>
                </a:solidFill>
                <a:effectLst/>
                <a:latin typeface="+mn-lt"/>
                <a:ea typeface="+mn-ea"/>
                <a:cs typeface="+mn-cs"/>
              </a:rPr>
              <a:t> passed in May 2008 has set out the implementation of government commitment to vehicle emission standards cut GHG emissions by 30%. This would ultimately mean that there will be better fuel efficiency and cost savings for BC residents.</a:t>
            </a:r>
            <a:r>
              <a:rPr lang="en-CA" dirty="0">
                <a:effectLst/>
              </a:rPr>
              <a:t> These standards will be enforced against vehicle manufacturer’s in the hopes of regulating to reduce green house gas emissions </a:t>
            </a:r>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19</a:t>
            </a:fld>
            <a:endParaRPr lang="en-US"/>
          </a:p>
        </p:txBody>
      </p:sp>
    </p:spTree>
    <p:extLst>
      <p:ext uri="{BB962C8B-B14F-4D97-AF65-F5344CB8AC3E}">
        <p14:creationId xmlns:p14="http://schemas.microsoft.com/office/powerpoint/2010/main" val="1102313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hlinkClick r:id="rId3">
                  <a:extLst>
                    <a:ext uri="{A12FA001-AC4F-418D-AE19-62706E023703}">
                      <ahyp:hlinkClr xmlns:ahyp="http://schemas.microsoft.com/office/drawing/2018/hyperlinkcolor" val="tx"/>
                    </a:ext>
                  </a:extLst>
                </a:hlinkClick>
              </a:rPr>
              <a:t>https://www.dw.com/en/daimler-ordered-to-recall-thousands-of-mercedes-in-germany-over-emissions-cheating-report/a-49307129</a:t>
            </a:r>
            <a:r>
              <a:rPr lang="en-US" dirty="0">
                <a:solidFill>
                  <a:schemeClr val="bg1"/>
                </a:solidFill>
              </a:rPr>
              <a:t> </a:t>
            </a:r>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20</a:t>
            </a:fld>
            <a:endParaRPr lang="en-US"/>
          </a:p>
        </p:txBody>
      </p:sp>
    </p:spTree>
    <p:extLst>
      <p:ext uri="{BB962C8B-B14F-4D97-AF65-F5344CB8AC3E}">
        <p14:creationId xmlns:p14="http://schemas.microsoft.com/office/powerpoint/2010/main" val="3850817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rgbClr val="000000"/>
                </a:solidFill>
                <a:latin typeface="+mn-lt"/>
                <a:ea typeface="+mn-ea"/>
                <a:cs typeface="+mn-cs"/>
              </a:rPr>
              <a:t>Ola </a:t>
            </a:r>
            <a:r>
              <a:rPr lang="en-CA" sz="1200" kern="1200" dirty="0" err="1">
                <a:solidFill>
                  <a:srgbClr val="000000"/>
                </a:solidFill>
                <a:latin typeface="+mn-lt"/>
                <a:ea typeface="+mn-ea"/>
                <a:cs typeface="+mn-cs"/>
              </a:rPr>
              <a:t>Källenius</a:t>
            </a:r>
            <a:r>
              <a:rPr lang="en-CA" sz="1200" kern="1200" dirty="0">
                <a:solidFill>
                  <a:srgbClr val="000000"/>
                </a:solidFill>
                <a:latin typeface="+mn-lt"/>
                <a:ea typeface="+mn-ea"/>
                <a:cs typeface="+mn-cs"/>
              </a:rPr>
              <a:t> has been a member of the Board of Management of Daimler AG since January 1, 2015, and Chairman of the Board of Management of Daimler AG since end of Annual Meeting of Daimler AG on May 22, 2019. He is also Head of Mercedes-Benz Cars Division.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rgbClr val="0000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Ironic: On Sept 20/2019, </a:t>
            </a:r>
            <a:r>
              <a:rPr lang="en-US" dirty="0" err="1"/>
              <a:t>Mr</a:t>
            </a:r>
            <a:r>
              <a:rPr lang="en-US" dirty="0"/>
              <a:t> </a:t>
            </a:r>
            <a:r>
              <a:rPr lang="en-US" dirty="0" err="1"/>
              <a:t>Kallenius</a:t>
            </a:r>
            <a:r>
              <a:rPr lang="en-US" dirty="0"/>
              <a:t> posted on his </a:t>
            </a:r>
            <a:r>
              <a:rPr lang="en-US" dirty="0" err="1"/>
              <a:t>Linkedin</a:t>
            </a:r>
            <a:r>
              <a:rPr lang="en-US" dirty="0"/>
              <a:t>: </a:t>
            </a:r>
          </a:p>
          <a:p>
            <a:endParaRPr lang="en-US" dirty="0"/>
          </a:p>
          <a:p>
            <a:r>
              <a:rPr lang="en-US" dirty="0"/>
              <a:t>“The fight against climate change calls for specific measures. That’s why we support the decision of the German govt to put a price tag on CO2. This creates additional incentives for innovation. We particularly welcome the fact that govt invests in change- just as industry does. At Daimler we’re investing a double digit billion euro </a:t>
            </a:r>
            <a:r>
              <a:rPr lang="en-US" dirty="0" err="1"/>
              <a:t>amt</a:t>
            </a:r>
            <a:r>
              <a:rPr lang="en-US" dirty="0"/>
              <a:t> across all divisions into the expansion of our electric fleet. We aim to deliver sustainable technologies and products that customers don’t have to buy, but want to buy. This is our path to improving both climate protection and individual mobility.”</a:t>
            </a:r>
          </a:p>
          <a:p>
            <a:endParaRPr lang="en-US" dirty="0"/>
          </a:p>
          <a:p>
            <a:r>
              <a:rPr lang="en-US" dirty="0"/>
              <a:t>This statement demonstrates the company trying to cover up the “mess” by introducing a new head that is currently supporting carbon tax and lowered CO2 emissions in order rebuild Daimler’s image.</a:t>
            </a:r>
          </a:p>
        </p:txBody>
      </p:sp>
      <p:sp>
        <p:nvSpPr>
          <p:cNvPr id="4" name="Slide Number Placeholder 3"/>
          <p:cNvSpPr>
            <a:spLocks noGrp="1"/>
          </p:cNvSpPr>
          <p:nvPr>
            <p:ph type="sldNum" sz="quarter" idx="5"/>
          </p:nvPr>
        </p:nvSpPr>
        <p:spPr/>
        <p:txBody>
          <a:bodyPr/>
          <a:lstStyle/>
          <a:p>
            <a:fld id="{70996A5C-A9EA-4D45-B509-0FDBBD2A4DEA}" type="slidenum">
              <a:rPr lang="en-US" smtClean="0"/>
              <a:t>21</a:t>
            </a:fld>
            <a:endParaRPr lang="en-US"/>
          </a:p>
        </p:txBody>
      </p:sp>
    </p:spTree>
    <p:extLst>
      <p:ext uri="{BB962C8B-B14F-4D97-AF65-F5344CB8AC3E}">
        <p14:creationId xmlns:p14="http://schemas.microsoft.com/office/powerpoint/2010/main" val="2224601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FFFF00"/>
                </a:solidFill>
              </a:rPr>
              <a:t>She has led the carmaker’s legal division since 2011. The position became free after Daimler’s board member for legal and compliance switched to Volkswagen, which is in the middle of a major scandal involving cheating on emissions tests.</a:t>
            </a:r>
          </a:p>
          <a:p>
            <a:r>
              <a:rPr lang="en-CA" b="1" dirty="0">
                <a:solidFill>
                  <a:srgbClr val="FFFF00"/>
                </a:solidFill>
              </a:rPr>
              <a:t>Renata </a:t>
            </a:r>
            <a:r>
              <a:rPr lang="en-CA" b="1" dirty="0" err="1">
                <a:solidFill>
                  <a:srgbClr val="FFFF00"/>
                </a:solidFill>
              </a:rPr>
              <a:t>Jungo</a:t>
            </a:r>
            <a:r>
              <a:rPr lang="en-CA" b="1" dirty="0">
                <a:solidFill>
                  <a:srgbClr val="FFFF00"/>
                </a:solidFill>
              </a:rPr>
              <a:t> </a:t>
            </a:r>
            <a:r>
              <a:rPr lang="en-CA" b="1" dirty="0" err="1">
                <a:solidFill>
                  <a:srgbClr val="FFFF00"/>
                </a:solidFill>
              </a:rPr>
              <a:t>Brüngger</a:t>
            </a:r>
            <a:r>
              <a:rPr lang="en-CA" b="1" dirty="0">
                <a:solidFill>
                  <a:srgbClr val="FFFF00"/>
                </a:solidFill>
              </a:rPr>
              <a:t> was a member of the Board of Management of Daimler AG since January 1, 2016, with responsibility for Integrity and Legal Affairs. She was also a member of the Board of Management of Mercedes-Benz AG at the time of her employment.</a:t>
            </a:r>
            <a:endParaRPr lang="en-US" b="1" dirty="0">
              <a:solidFill>
                <a:srgbClr val="FFFF00"/>
              </a:solidFill>
            </a:endParaRP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Appointed until: December 2023. First appointed: 2016. Nationality: Swiss.</a:t>
            </a:r>
          </a:p>
          <a:p>
            <a:r>
              <a:rPr lang="en-CA" sz="1200" b="0" i="0" u="none" strike="noStrike" kern="1200" dirty="0">
                <a:solidFill>
                  <a:schemeClr val="tx1"/>
                </a:solidFill>
                <a:effectLst/>
                <a:latin typeface="+mn-lt"/>
                <a:ea typeface="+mn-ea"/>
                <a:cs typeface="+mn-cs"/>
              </a:rPr>
              <a:t>This Board of Management position protects Daimler and its brands and steers the group-wide Legal and Compliance Organization. She is responsible for the sustained anchoring of a corporate culture of integrity at Daimler. Further work areas include Sustainability, Corporate Social Responsibility and Data Protection as well as Corporate Audit.</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Renata </a:t>
            </a:r>
            <a:r>
              <a:rPr lang="en-CA" sz="1200" b="0" i="0" u="none" strike="noStrike" kern="1200" dirty="0" err="1">
                <a:solidFill>
                  <a:schemeClr val="tx1"/>
                </a:solidFill>
                <a:effectLst/>
                <a:latin typeface="+mn-lt"/>
                <a:ea typeface="+mn-ea"/>
                <a:cs typeface="+mn-cs"/>
              </a:rPr>
              <a:t>Jungo</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Brüngger</a:t>
            </a:r>
            <a:r>
              <a:rPr lang="en-CA" sz="1200" b="0" i="0" u="none" strike="noStrike" kern="1200" dirty="0">
                <a:solidFill>
                  <a:schemeClr val="tx1"/>
                </a:solidFill>
                <a:effectLst/>
                <a:latin typeface="+mn-lt"/>
                <a:ea typeface="+mn-ea"/>
                <a:cs typeface="+mn-cs"/>
              </a:rPr>
              <a:t> was born on August 7, 1961, in Fribourg, Switzerland. After completing her bilingual studies of jurisprudence at the University of Fribourg in Switzerland in 1985, she became a licensed attorney-at-law in 1989. While working as a lawyer, she attended an additional course of studies at the University of Zurich and gained a Master of Laws (LL.M.) in international commercial law, specializing in intellectual property rights and technology and information rights, in 1998. She joined the Daimler AG as Head of Legal in 2011.</a:t>
            </a:r>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22</a:t>
            </a:fld>
            <a:endParaRPr lang="en-US"/>
          </a:p>
        </p:txBody>
      </p:sp>
    </p:spTree>
    <p:extLst>
      <p:ext uri="{BB962C8B-B14F-4D97-AF65-F5344CB8AC3E}">
        <p14:creationId xmlns:p14="http://schemas.microsoft.com/office/powerpoint/2010/main" val="2553558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solidFill>
                  <a:schemeClr val="bg1"/>
                </a:solidFill>
              </a:rPr>
              <a:t>Dr. Thomas </a:t>
            </a:r>
            <a:r>
              <a:rPr lang="en-CA" b="1" dirty="0" err="1">
                <a:solidFill>
                  <a:schemeClr val="bg1"/>
                </a:solidFill>
              </a:rPr>
              <a:t>Laubert</a:t>
            </a:r>
            <a:r>
              <a:rPr lang="en-CA" b="1" dirty="0">
                <a:solidFill>
                  <a:schemeClr val="bg1"/>
                </a:solidFill>
              </a:rPr>
              <a:t> job specific: globally responsible for criminal law, public law and antitrust law.</a:t>
            </a:r>
            <a:endParaRPr lang="en-US" b="1" dirty="0">
              <a:solidFill>
                <a:schemeClr val="bg1"/>
              </a:solidFill>
            </a:endParaRPr>
          </a:p>
          <a:p>
            <a:endParaRPr lang="en-US" dirty="0"/>
          </a:p>
          <a:p>
            <a:r>
              <a:rPr lang="en-US" dirty="0"/>
              <a:t>Interview: Q&amp;A Thomas </a:t>
            </a:r>
            <a:r>
              <a:rPr lang="en-US" dirty="0" err="1"/>
              <a:t>Laubert</a:t>
            </a:r>
            <a:r>
              <a:rPr lang="en-US" dirty="0"/>
              <a:t>, Daimler </a:t>
            </a:r>
            <a:r>
              <a:rPr lang="en-US" b="1" dirty="0"/>
              <a:t>June 26, 2017 </a:t>
            </a:r>
          </a:p>
          <a:p>
            <a:r>
              <a:rPr lang="en-US" dirty="0"/>
              <a:t>Interviewed by: Yola </a:t>
            </a:r>
            <a:r>
              <a:rPr lang="en-US" dirty="0" err="1"/>
              <a:t>Verbruggen</a:t>
            </a:r>
            <a:r>
              <a:rPr lang="en-US" dirty="0"/>
              <a:t> a multimedia </a:t>
            </a:r>
            <a:r>
              <a:rPr lang="en-US" b="1" dirty="0"/>
              <a:t>journalist at the international Bar Association</a:t>
            </a:r>
          </a:p>
          <a:p>
            <a:r>
              <a:rPr lang="en-US" dirty="0"/>
              <a:t>https://</a:t>
            </a:r>
            <a:r>
              <a:rPr lang="en-US" dirty="0" err="1"/>
              <a:t>www.ibanet.org</a:t>
            </a:r>
            <a:r>
              <a:rPr lang="en-US" dirty="0"/>
              <a:t>/Article/</a:t>
            </a:r>
            <a:r>
              <a:rPr lang="en-US" dirty="0" err="1"/>
              <a:t>NewDetail.aspx?ArticleUid</a:t>
            </a:r>
            <a:r>
              <a:rPr lang="en-US" dirty="0"/>
              <a:t>=F2E6F218-93D8-4FE7-9AC8-0C0CCDA250A5 </a:t>
            </a:r>
          </a:p>
          <a:p>
            <a:endParaRPr lang="en-US" dirty="0"/>
          </a:p>
          <a:p>
            <a:r>
              <a:rPr lang="en-CA" sz="1200" b="1" i="0" u="none" strike="noStrike" kern="1200" dirty="0">
                <a:solidFill>
                  <a:schemeClr val="tx1"/>
                </a:solidFill>
                <a:effectLst/>
                <a:latin typeface="+mn-lt"/>
                <a:ea typeface="+mn-ea"/>
                <a:cs typeface="+mn-cs"/>
              </a:rPr>
              <a:t>YV:</a:t>
            </a:r>
            <a:r>
              <a:rPr lang="en-CA" sz="1200" b="0" i="0" u="none" strike="noStrike" kern="1200" dirty="0">
                <a:solidFill>
                  <a:schemeClr val="tx1"/>
                </a:solidFill>
                <a:effectLst/>
                <a:latin typeface="+mn-lt"/>
                <a:ea typeface="+mn-ea"/>
                <a:cs typeface="+mn-cs"/>
              </a:rPr>
              <a:t> How is Daimler working to meet the European Union (EU) carbon dioxide (CO</a:t>
            </a:r>
            <a:r>
              <a:rPr lang="en-CA" sz="1200" b="0" i="0" u="none" strike="noStrike" kern="1200" baseline="-25000" dirty="0">
                <a:solidFill>
                  <a:schemeClr val="tx1"/>
                </a:solidFill>
                <a:effectLst/>
                <a:latin typeface="+mn-lt"/>
                <a:ea typeface="+mn-ea"/>
                <a:cs typeface="+mn-cs"/>
              </a:rPr>
              <a:t>2</a:t>
            </a:r>
            <a:r>
              <a:rPr lang="en-CA" sz="1200" b="0" i="0" u="none" strike="noStrike" kern="1200" dirty="0">
                <a:solidFill>
                  <a:schemeClr val="tx1"/>
                </a:solidFill>
                <a:effectLst/>
                <a:latin typeface="+mn-lt"/>
                <a:ea typeface="+mn-ea"/>
                <a:cs typeface="+mn-cs"/>
              </a:rPr>
              <a:t>) emissions targets that come into force in 2021?</a:t>
            </a:r>
          </a:p>
          <a:p>
            <a:endParaRPr lang="en-CA" sz="1200" b="1" i="0" u="none" strike="noStrike" kern="1200" dirty="0">
              <a:solidFill>
                <a:schemeClr val="tx1"/>
              </a:solidFill>
              <a:effectLst/>
              <a:latin typeface="+mn-lt"/>
              <a:ea typeface="+mn-ea"/>
              <a:cs typeface="+mn-cs"/>
            </a:endParaRPr>
          </a:p>
          <a:p>
            <a:r>
              <a:rPr lang="en-CA" sz="1200" b="1" i="0" u="none" strike="noStrike" kern="1200" dirty="0">
                <a:solidFill>
                  <a:schemeClr val="tx1"/>
                </a:solidFill>
                <a:effectLst/>
                <a:latin typeface="+mn-lt"/>
                <a:ea typeface="+mn-ea"/>
                <a:cs typeface="+mn-cs"/>
              </a:rPr>
              <a:t>TL:</a:t>
            </a:r>
            <a:r>
              <a:rPr lang="en-CA" sz="1200" b="0" i="0" u="none" strike="noStrike" kern="1200" dirty="0">
                <a:solidFill>
                  <a:schemeClr val="tx1"/>
                </a:solidFill>
                <a:effectLst/>
                <a:latin typeface="+mn-lt"/>
                <a:ea typeface="+mn-ea"/>
                <a:cs typeface="+mn-cs"/>
              </a:rPr>
              <a:t> It is our clear goal to meet all legal CO</a:t>
            </a:r>
            <a:r>
              <a:rPr lang="en-CA" sz="1200" b="0" i="0" u="none" strike="noStrike" kern="1200" baseline="-25000" dirty="0">
                <a:solidFill>
                  <a:schemeClr val="tx1"/>
                </a:solidFill>
                <a:effectLst/>
                <a:latin typeface="+mn-lt"/>
                <a:ea typeface="+mn-ea"/>
                <a:cs typeface="+mn-cs"/>
              </a:rPr>
              <a:t>2 </a:t>
            </a:r>
            <a:r>
              <a:rPr lang="en-CA" sz="1200" b="0" i="0" u="none" strike="noStrike" kern="1200" dirty="0">
                <a:solidFill>
                  <a:schemeClr val="tx1"/>
                </a:solidFill>
                <a:effectLst/>
                <a:latin typeface="+mn-lt"/>
                <a:ea typeface="+mn-ea"/>
                <a:cs typeface="+mn-cs"/>
              </a:rPr>
              <a:t>emissions requirements. This also applies to the EU limits for the years 2020/2021. Therefore, the market success of electrified vehicles is of decisive importance for these demanding fleet targets. To meet those requirements, we will intensify our e-mobility range in the coming years. The smart electric drive has just been launched. In addition, we will present our next-generation, fuel-cell vehicle, based on the Mercedes-Benz GLC-Class, with plug-in hybrid by the end of this year. In 2019, we will launch the first model of the purely electric EQ model family. No later than 2022, we plan to have more than ten electric vehicles in our portfolio. We are also pushing forward with our plug-in hybrid offensive.</a:t>
            </a:r>
          </a:p>
          <a:p>
            <a:endParaRPr lang="en-CA" sz="1200" b="1" i="0" u="none" strike="noStrike" kern="1200" dirty="0">
              <a:solidFill>
                <a:schemeClr val="tx1"/>
              </a:solidFill>
              <a:effectLst/>
              <a:latin typeface="+mn-lt"/>
              <a:ea typeface="+mn-ea"/>
              <a:cs typeface="+mn-cs"/>
            </a:endParaRPr>
          </a:p>
          <a:p>
            <a:r>
              <a:rPr lang="en-CA" sz="1200" b="1" i="0" u="none" strike="noStrike" kern="1200" dirty="0">
                <a:solidFill>
                  <a:schemeClr val="tx1"/>
                </a:solidFill>
                <a:effectLst/>
                <a:latin typeface="+mn-lt"/>
                <a:ea typeface="+mn-ea"/>
                <a:cs typeface="+mn-cs"/>
              </a:rPr>
              <a:t>YV:</a:t>
            </a:r>
            <a:r>
              <a:rPr lang="en-CA" sz="1200" b="0" i="0" u="none" strike="noStrike" kern="1200" dirty="0">
                <a:solidFill>
                  <a:schemeClr val="tx1"/>
                </a:solidFill>
                <a:effectLst/>
                <a:latin typeface="+mn-lt"/>
                <a:ea typeface="+mn-ea"/>
                <a:cs typeface="+mn-cs"/>
              </a:rPr>
              <a:t> </a:t>
            </a:r>
            <a:r>
              <a:rPr lang="en-CA" sz="1200" b="1" i="0" u="none" strike="noStrike" kern="1200" dirty="0">
                <a:solidFill>
                  <a:schemeClr val="tx1"/>
                </a:solidFill>
                <a:effectLst/>
                <a:latin typeface="+mn-lt"/>
                <a:ea typeface="+mn-ea"/>
                <a:cs typeface="+mn-cs"/>
              </a:rPr>
              <a:t>In April 2016, Daimler announced that it had begun an internal investigation into its diesel emissions testing. The investigation was launched on the request of the US Department of Justice (</a:t>
            </a:r>
            <a:r>
              <a:rPr lang="en-CA" sz="1200" b="1" i="0" u="none" strike="noStrike" kern="1200" dirty="0" err="1">
                <a:solidFill>
                  <a:schemeClr val="tx1"/>
                </a:solidFill>
                <a:effectLst/>
                <a:latin typeface="+mn-lt"/>
                <a:ea typeface="+mn-ea"/>
                <a:cs typeface="+mn-cs"/>
              </a:rPr>
              <a:t>DoJ</a:t>
            </a:r>
            <a:r>
              <a:rPr lang="en-CA" sz="1200" b="1" i="0" u="none" strike="noStrike" kern="1200" dirty="0">
                <a:solidFill>
                  <a:schemeClr val="tx1"/>
                </a:solidFill>
                <a:effectLst/>
                <a:latin typeface="+mn-lt"/>
                <a:ea typeface="+mn-ea"/>
                <a:cs typeface="+mn-cs"/>
              </a:rPr>
              <a:t>). Can you say anything about the ongoing investigation?</a:t>
            </a:r>
          </a:p>
          <a:p>
            <a:r>
              <a:rPr lang="en-CA" sz="1200" b="1" i="0" u="none" strike="noStrike" kern="1200" dirty="0">
                <a:solidFill>
                  <a:schemeClr val="tx1"/>
                </a:solidFill>
                <a:effectLst/>
                <a:latin typeface="+mn-lt"/>
                <a:ea typeface="+mn-ea"/>
                <a:cs typeface="+mn-cs"/>
              </a:rPr>
              <a:t>  </a:t>
            </a:r>
          </a:p>
          <a:p>
            <a:r>
              <a:rPr lang="en-CA" sz="1200" b="1" i="0" u="none" strike="noStrike" kern="1200" dirty="0">
                <a:solidFill>
                  <a:schemeClr val="tx1"/>
                </a:solidFill>
                <a:effectLst/>
                <a:latin typeface="+mn-lt"/>
                <a:ea typeface="+mn-ea"/>
                <a:cs typeface="+mn-cs"/>
              </a:rPr>
              <a:t>TL: At present, we are conducting an internal investigation regarding the certification process related to exhaust emissions in the US upon the request of the </a:t>
            </a:r>
            <a:r>
              <a:rPr lang="en-CA" sz="1200" b="1" i="0" u="none" strike="noStrike" kern="1200" dirty="0" err="1">
                <a:solidFill>
                  <a:schemeClr val="tx1"/>
                </a:solidFill>
                <a:effectLst/>
                <a:latin typeface="+mn-lt"/>
                <a:ea typeface="+mn-ea"/>
                <a:cs typeface="+mn-cs"/>
              </a:rPr>
              <a:t>DoJ</a:t>
            </a:r>
            <a:r>
              <a:rPr lang="en-CA" sz="1200" b="1" i="0" u="none" strike="noStrike" kern="1200" dirty="0">
                <a:solidFill>
                  <a:schemeClr val="tx1"/>
                </a:solidFill>
                <a:effectLst/>
                <a:latin typeface="+mn-lt"/>
                <a:ea typeface="+mn-ea"/>
                <a:cs typeface="+mn-cs"/>
              </a:rPr>
              <a:t>. We are cooperating fully with the authorities and will consequently investigate possible indications of irregularities, of course taking all necessary action. Our experience with the US authorities has clearly shown that our conservative communication supports a constructive dialogue with the authorities. We don't comment on pending proceedings and therefore cannot provide further details.</a:t>
            </a:r>
          </a:p>
          <a:p>
            <a:endParaRPr lang="en-CA" sz="1200" b="1" i="0" u="none" strike="noStrike" kern="1200" dirty="0">
              <a:solidFill>
                <a:schemeClr val="tx1"/>
              </a:solidFill>
              <a:effectLst/>
              <a:latin typeface="+mn-lt"/>
              <a:ea typeface="+mn-ea"/>
              <a:cs typeface="+mn-cs"/>
            </a:endParaRPr>
          </a:p>
          <a:p>
            <a:r>
              <a:rPr lang="en-CA" sz="1200" b="1" i="0" u="none" strike="noStrike" kern="1200" dirty="0">
                <a:solidFill>
                  <a:schemeClr val="tx1"/>
                </a:solidFill>
                <a:effectLst/>
                <a:latin typeface="+mn-lt"/>
                <a:ea typeface="+mn-ea"/>
                <a:cs typeface="+mn-cs"/>
              </a:rPr>
              <a:t>YV:</a:t>
            </a:r>
            <a:r>
              <a:rPr lang="en-CA" sz="1200" b="0" i="0" u="none" strike="noStrike" kern="1200" dirty="0">
                <a:solidFill>
                  <a:schemeClr val="tx1"/>
                </a:solidFill>
                <a:effectLst/>
                <a:latin typeface="+mn-lt"/>
                <a:ea typeface="+mn-ea"/>
                <a:cs typeface="+mn-cs"/>
              </a:rPr>
              <a:t> How has the emissions case affected the company’s approach to risk management and the General Counsel’s role in that process?</a:t>
            </a:r>
          </a:p>
          <a:p>
            <a:endParaRPr lang="en-CA" sz="1200" b="1" i="0" u="none" strike="noStrike" kern="1200" dirty="0">
              <a:solidFill>
                <a:schemeClr val="tx1"/>
              </a:solidFill>
              <a:effectLst/>
              <a:latin typeface="+mn-lt"/>
              <a:ea typeface="+mn-ea"/>
              <a:cs typeface="+mn-cs"/>
            </a:endParaRPr>
          </a:p>
          <a:p>
            <a:r>
              <a:rPr lang="en-CA" sz="1200" b="1" i="0" u="none" strike="noStrike" kern="1200" dirty="0">
                <a:solidFill>
                  <a:schemeClr val="tx1"/>
                </a:solidFill>
                <a:effectLst/>
                <a:latin typeface="+mn-lt"/>
                <a:ea typeface="+mn-ea"/>
                <a:cs typeface="+mn-cs"/>
              </a:rPr>
              <a:t>TL:</a:t>
            </a:r>
            <a:r>
              <a:rPr lang="en-CA" sz="1200" b="0" i="0" u="none" strike="noStrike" kern="1200" dirty="0">
                <a:solidFill>
                  <a:schemeClr val="tx1"/>
                </a:solidFill>
                <a:effectLst/>
                <a:latin typeface="+mn-lt"/>
                <a:ea typeface="+mn-ea"/>
                <a:cs typeface="+mn-cs"/>
              </a:rPr>
              <a:t> From my point of view, legal teams and General Counsel always have to deal with risk management: it’s the core of their business. Of course, the subjects differ and the impact varies. However, I consider it part of our daily work to quickly take up an issue and act as professional legal managers and advisers.</a:t>
            </a:r>
          </a:p>
          <a:p>
            <a:endParaRPr lang="en-US" dirty="0"/>
          </a:p>
          <a:p>
            <a:r>
              <a:rPr lang="en-CA" sz="1200" b="1" i="0" u="none" strike="noStrike" kern="1200" dirty="0">
                <a:solidFill>
                  <a:schemeClr val="tx1"/>
                </a:solidFill>
                <a:effectLst/>
                <a:latin typeface="+mn-lt"/>
                <a:ea typeface="+mn-ea"/>
                <a:cs typeface="+mn-cs"/>
              </a:rPr>
              <a:t>YV:</a:t>
            </a:r>
            <a:r>
              <a:rPr lang="en-CA" sz="1200" b="0" i="0" u="none" strike="noStrike" kern="1200" dirty="0">
                <a:solidFill>
                  <a:schemeClr val="tx1"/>
                </a:solidFill>
                <a:effectLst/>
                <a:latin typeface="+mn-lt"/>
                <a:ea typeface="+mn-ea"/>
                <a:cs typeface="+mn-cs"/>
              </a:rPr>
              <a:t> What are your goals for the future as General Counsel of Daimler?</a:t>
            </a:r>
          </a:p>
          <a:p>
            <a:endParaRPr lang="en-CA" sz="1200" b="1" i="0" u="none" strike="noStrike" kern="1200" dirty="0">
              <a:solidFill>
                <a:schemeClr val="tx1"/>
              </a:solidFill>
              <a:effectLst/>
              <a:latin typeface="+mn-lt"/>
              <a:ea typeface="+mn-ea"/>
              <a:cs typeface="+mn-cs"/>
            </a:endParaRPr>
          </a:p>
          <a:p>
            <a:r>
              <a:rPr lang="en-CA" sz="1200" b="1" i="0" u="none" strike="noStrike" kern="1200" dirty="0">
                <a:solidFill>
                  <a:schemeClr val="tx1"/>
                </a:solidFill>
                <a:effectLst/>
                <a:latin typeface="+mn-lt"/>
                <a:ea typeface="+mn-ea"/>
                <a:cs typeface="+mn-cs"/>
              </a:rPr>
              <a:t>TL:</a:t>
            </a:r>
            <a:r>
              <a:rPr lang="en-CA" sz="1200" b="0" i="0" u="none" strike="noStrike" kern="1200" dirty="0">
                <a:solidFill>
                  <a:schemeClr val="tx1"/>
                </a:solidFill>
                <a:effectLst/>
                <a:latin typeface="+mn-lt"/>
                <a:ea typeface="+mn-ea"/>
                <a:cs typeface="+mn-cs"/>
              </a:rPr>
              <a:t> I consider it a great privilege to be part of a transformation of the automotive industry and to be leading Daimler’s Legal Department into this future. Early involvement in business matters and new developments brings a new flavour to the daily business of in-house lawyers. At Daimler, we have initiated a ‘swarm organisation’ (a management technique that emphasises working across departments or functions), where we are working together with colleagues from other areas of the business in a new way. All in all, we are working in a dynamic and fast-moving environment that requires flexibility and direct actions. I very much enjoy shaping this future together with my legal team.</a:t>
            </a:r>
          </a:p>
          <a:p>
            <a:br>
              <a:rPr lang="en-CA" sz="1200" b="0" i="0" u="none" strike="noStrike" kern="1200" dirty="0">
                <a:solidFill>
                  <a:schemeClr val="tx1"/>
                </a:solidFill>
                <a:effectLst/>
                <a:latin typeface="+mn-lt"/>
                <a:ea typeface="+mn-ea"/>
                <a:cs typeface="+mn-cs"/>
              </a:rPr>
            </a:br>
            <a:endParaRPr lang="en-CA"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0996A5C-A9EA-4D45-B509-0FDBBD2A4DEA}" type="slidenum">
              <a:rPr lang="en-US" smtClean="0"/>
              <a:t>23</a:t>
            </a:fld>
            <a:endParaRPr lang="en-US"/>
          </a:p>
        </p:txBody>
      </p:sp>
    </p:spTree>
    <p:extLst>
      <p:ext uri="{BB962C8B-B14F-4D97-AF65-F5344CB8AC3E}">
        <p14:creationId xmlns:p14="http://schemas.microsoft.com/office/powerpoint/2010/main" val="302142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26AA0-847E-4449-BA59-2E9FE0B949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5A1570-5592-C649-9EBA-7770E72BD8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086015-D7D3-8746-99AC-7FB9155F5D0E}"/>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5" name="Footer Placeholder 4">
            <a:extLst>
              <a:ext uri="{FF2B5EF4-FFF2-40B4-BE49-F238E27FC236}">
                <a16:creationId xmlns:a16="http://schemas.microsoft.com/office/drawing/2014/main" id="{A70848D8-C4A6-5D43-B3F3-4616B201D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4E8E60-0FB0-364B-A216-ABA6D4D63590}"/>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243366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D4FE-F2D0-EA40-BD0C-EE2BE80DDC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0DF61-456A-3B49-B998-2B48449C67F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74C8C1-6E5B-114B-8B57-4F0A26CC8706}"/>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5" name="Footer Placeholder 4">
            <a:extLst>
              <a:ext uri="{FF2B5EF4-FFF2-40B4-BE49-F238E27FC236}">
                <a16:creationId xmlns:a16="http://schemas.microsoft.com/office/drawing/2014/main" id="{5560C05F-5129-9A41-B1C2-80B6C7E25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A38925-BB4D-9047-8DFA-EB86912421A2}"/>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2117952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6FD9ED-9791-1E4F-AF46-2647BC3439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F252B9-A815-3A4D-9C28-9FFFDC7A8D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E60F76-30C2-D04D-97A0-37F434862B8C}"/>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5" name="Footer Placeholder 4">
            <a:extLst>
              <a:ext uri="{FF2B5EF4-FFF2-40B4-BE49-F238E27FC236}">
                <a16:creationId xmlns:a16="http://schemas.microsoft.com/office/drawing/2014/main" id="{5F98018D-AF2A-054E-BB21-A74131BE71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ECD19-F847-AB41-AEAE-1545ADE6712E}"/>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303341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0A9D-2C3D-754B-8456-2977575A5C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2EF0D5-43CA-A94A-9B81-B4B48FB580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EFBEA-EEB5-3C43-9504-283AD8033852}"/>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5" name="Footer Placeholder 4">
            <a:extLst>
              <a:ext uri="{FF2B5EF4-FFF2-40B4-BE49-F238E27FC236}">
                <a16:creationId xmlns:a16="http://schemas.microsoft.com/office/drawing/2014/main" id="{E3B98F9B-347D-1647-A09B-11FA253EF3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3F6206-1D4E-DF43-85A3-6B385A0E634B}"/>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4028759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5870A-F925-994E-BC30-5AB8BFB54E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792700-55BE-D245-BE9D-7813ADC123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2502193-31F5-1F46-9B36-92B6104ED50B}"/>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5" name="Footer Placeholder 4">
            <a:extLst>
              <a:ext uri="{FF2B5EF4-FFF2-40B4-BE49-F238E27FC236}">
                <a16:creationId xmlns:a16="http://schemas.microsoft.com/office/drawing/2014/main" id="{A42D8819-E752-3C4A-90CB-E8B3EA940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BAB9A-B1F3-394C-87ED-63F5AD33881E}"/>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2493178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A1B14-3B93-334E-A4D5-9D32AE0087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274CF-019D-534D-A748-77F96602EF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906180-CFEC-4245-A121-0777C51872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24F3F3-E25D-464D-BB35-A36104EE88D6}"/>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6" name="Footer Placeholder 5">
            <a:extLst>
              <a:ext uri="{FF2B5EF4-FFF2-40B4-BE49-F238E27FC236}">
                <a16:creationId xmlns:a16="http://schemas.microsoft.com/office/drawing/2014/main" id="{09E4C545-CFDB-D748-89D8-3AEAD2550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98944-51A1-1E4E-ACB9-17152A6F6BB7}"/>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3222960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8C036-F727-A444-A0AD-9EE391EED0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C27DA8-E34A-9041-9C6C-DA29B5BEBC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6800B0-EABC-1646-BF58-DD22D94CEF0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96C980-4274-F64E-A6FB-405A60066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6E2ACB-91B1-8546-BF5C-451A611CAA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7BDCDA-C52F-A34C-AB6C-EB78610F2C66}"/>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8" name="Footer Placeholder 7">
            <a:extLst>
              <a:ext uri="{FF2B5EF4-FFF2-40B4-BE49-F238E27FC236}">
                <a16:creationId xmlns:a16="http://schemas.microsoft.com/office/drawing/2014/main" id="{3CAD4CE2-3C32-5843-B561-989F0DEE24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5640A6-6340-2D44-969B-50A8DC48D1B2}"/>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240785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34D23-C7C3-6B42-909B-A004A616D2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6F9E5F-1E96-494E-97AE-36DF7BD3166A}"/>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4" name="Footer Placeholder 3">
            <a:extLst>
              <a:ext uri="{FF2B5EF4-FFF2-40B4-BE49-F238E27FC236}">
                <a16:creationId xmlns:a16="http://schemas.microsoft.com/office/drawing/2014/main" id="{848D29A8-2CF1-D94A-A810-A546D7BB5D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5EC63C-2481-C84F-B85A-02CE8E927818}"/>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2524573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65CB6-A7FA-B647-991B-C8647A58B367}"/>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3" name="Footer Placeholder 2">
            <a:extLst>
              <a:ext uri="{FF2B5EF4-FFF2-40B4-BE49-F238E27FC236}">
                <a16:creationId xmlns:a16="http://schemas.microsoft.com/office/drawing/2014/main" id="{5B6F3DC3-C731-4043-9DC5-4A78DBBD27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0C734D-4B7E-E549-A19A-AB5483AE60B8}"/>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1045352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403A4-B9F3-1045-BF26-DD2B8CEC5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85A09C-2AEC-FC4D-9492-A714E30E2D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F2D431-D6AD-E447-84D5-63DEB1B4C4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94F06B-3533-F64F-8DAF-20425F37C910}"/>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6" name="Footer Placeholder 5">
            <a:extLst>
              <a:ext uri="{FF2B5EF4-FFF2-40B4-BE49-F238E27FC236}">
                <a16:creationId xmlns:a16="http://schemas.microsoft.com/office/drawing/2014/main" id="{A5660896-E3BB-3745-84AD-6974AFB149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0DBD67-18E2-6F49-9140-622C378825AA}"/>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52073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66C0D-F43B-4F42-AA41-26F480D5A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58E04C-2B67-834B-A09C-0712B45EFB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E784BE-1B73-3F47-8AA3-2F3F795D07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705516-0FC8-524C-B2C2-47C144F8EAE6}"/>
              </a:ext>
            </a:extLst>
          </p:cNvPr>
          <p:cNvSpPr>
            <a:spLocks noGrp="1"/>
          </p:cNvSpPr>
          <p:nvPr>
            <p:ph type="dt" sz="half" idx="10"/>
          </p:nvPr>
        </p:nvSpPr>
        <p:spPr/>
        <p:txBody>
          <a:bodyPr/>
          <a:lstStyle/>
          <a:p>
            <a:fld id="{4557412A-6F2A-2043-AC17-A68BC8A81045}" type="datetimeFigureOut">
              <a:rPr lang="en-US" smtClean="0"/>
              <a:t>11/26/19</a:t>
            </a:fld>
            <a:endParaRPr lang="en-US"/>
          </a:p>
        </p:txBody>
      </p:sp>
      <p:sp>
        <p:nvSpPr>
          <p:cNvPr id="6" name="Footer Placeholder 5">
            <a:extLst>
              <a:ext uri="{FF2B5EF4-FFF2-40B4-BE49-F238E27FC236}">
                <a16:creationId xmlns:a16="http://schemas.microsoft.com/office/drawing/2014/main" id="{3A548A21-81B8-9A4B-A8E7-5AD6627B76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2EC0B-4378-DB4F-8FF4-FC1A5CDE57B7}"/>
              </a:ext>
            </a:extLst>
          </p:cNvPr>
          <p:cNvSpPr>
            <a:spLocks noGrp="1"/>
          </p:cNvSpPr>
          <p:nvPr>
            <p:ph type="sldNum" sz="quarter" idx="12"/>
          </p:nvPr>
        </p:nvSpPr>
        <p:spPr/>
        <p:txBody>
          <a:bodyPr/>
          <a:lstStyle/>
          <a:p>
            <a:fld id="{82D070C1-DD01-434A-8303-3388697657BD}" type="slidenum">
              <a:rPr lang="en-US" smtClean="0"/>
              <a:t>‹#›</a:t>
            </a:fld>
            <a:endParaRPr lang="en-US"/>
          </a:p>
        </p:txBody>
      </p:sp>
    </p:spTree>
    <p:extLst>
      <p:ext uri="{BB962C8B-B14F-4D97-AF65-F5344CB8AC3E}">
        <p14:creationId xmlns:p14="http://schemas.microsoft.com/office/powerpoint/2010/main" val="4035781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DDBF0-4206-AE47-BEB7-3377303D2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2D9586-E7DB-0C41-952E-53C14287F0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89B52-5872-5343-B446-20572BD6B2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7412A-6F2A-2043-AC17-A68BC8A81045}" type="datetimeFigureOut">
              <a:rPr lang="en-US" smtClean="0"/>
              <a:t>11/26/19</a:t>
            </a:fld>
            <a:endParaRPr lang="en-US"/>
          </a:p>
        </p:txBody>
      </p:sp>
      <p:sp>
        <p:nvSpPr>
          <p:cNvPr id="5" name="Footer Placeholder 4">
            <a:extLst>
              <a:ext uri="{FF2B5EF4-FFF2-40B4-BE49-F238E27FC236}">
                <a16:creationId xmlns:a16="http://schemas.microsoft.com/office/drawing/2014/main" id="{E6559540-9254-8649-9DC0-6A05594850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E03A43-F62B-1B4E-9841-B7E14B3E28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070C1-DD01-434A-8303-3388697657BD}" type="slidenum">
              <a:rPr lang="en-US" smtClean="0"/>
              <a:t>‹#›</a:t>
            </a:fld>
            <a:endParaRPr lang="en-US"/>
          </a:p>
        </p:txBody>
      </p:sp>
    </p:spTree>
    <p:extLst>
      <p:ext uri="{BB962C8B-B14F-4D97-AF65-F5344CB8AC3E}">
        <p14:creationId xmlns:p14="http://schemas.microsoft.com/office/powerpoint/2010/main" val="327727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dw.com/en/daimler-ordered-to-recall-thousands-of-mercedes-in-germany-over-emissions-cheating-report/a-49307129"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balduin-partner.de/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www.youtube.com/watch?v=NDYou3B8-hs"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1C01-5A0F-EC4E-ADB1-CA1E4E895668}"/>
              </a:ext>
            </a:extLst>
          </p:cNvPr>
          <p:cNvSpPr>
            <a:spLocks noGrp="1"/>
          </p:cNvSpPr>
          <p:nvPr>
            <p:ph type="title"/>
          </p:nvPr>
        </p:nvSpPr>
        <p:spPr>
          <a:xfrm>
            <a:off x="409903" y="365125"/>
            <a:ext cx="11403725" cy="2451647"/>
          </a:xfrm>
        </p:spPr>
        <p:txBody>
          <a:bodyPr>
            <a:normAutofit/>
          </a:bodyPr>
          <a:lstStyle/>
          <a:p>
            <a:pPr algn="ctr"/>
            <a:r>
              <a:rPr lang="en-US" sz="6600" b="1" spc="600" dirty="0">
                <a:latin typeface="Avenir Next" panose="020B0503020202020204" pitchFamily="34" charset="0"/>
              </a:rPr>
              <a:t>SCANDALS IN THE AUTO INDUSTRY</a:t>
            </a:r>
            <a:endParaRPr lang="en-US" sz="6600" dirty="0"/>
          </a:p>
        </p:txBody>
      </p:sp>
      <p:pic>
        <p:nvPicPr>
          <p:cNvPr id="4" name="Picture 3">
            <a:extLst>
              <a:ext uri="{FF2B5EF4-FFF2-40B4-BE49-F238E27FC236}">
                <a16:creationId xmlns:a16="http://schemas.microsoft.com/office/drawing/2014/main" id="{D818A50C-3C70-AF45-8CED-ADC070E527B4}"/>
              </a:ext>
            </a:extLst>
          </p:cNvPr>
          <p:cNvPicPr>
            <a:picLocks noChangeAspect="1"/>
          </p:cNvPicPr>
          <p:nvPr/>
        </p:nvPicPr>
        <p:blipFill rotWithShape="1">
          <a:blip r:embed="rId2"/>
          <a:srcRect t="20334" b="6691"/>
          <a:stretch/>
        </p:blipFill>
        <p:spPr>
          <a:xfrm>
            <a:off x="2" y="2816772"/>
            <a:ext cx="12191999" cy="4041228"/>
          </a:xfrm>
          <a:prstGeom prst="rect">
            <a:avLst/>
          </a:prstGeom>
        </p:spPr>
      </p:pic>
    </p:spTree>
    <p:extLst>
      <p:ext uri="{BB962C8B-B14F-4D97-AF65-F5344CB8AC3E}">
        <p14:creationId xmlns:p14="http://schemas.microsoft.com/office/powerpoint/2010/main" val="4037517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3EA4-8DB1-6748-BDE0-832DB33344FA}"/>
              </a:ext>
            </a:extLst>
          </p:cNvPr>
          <p:cNvSpPr>
            <a:spLocks noGrp="1"/>
          </p:cNvSpPr>
          <p:nvPr>
            <p:ph type="title"/>
          </p:nvPr>
        </p:nvSpPr>
        <p:spPr>
          <a:xfrm>
            <a:off x="848711" y="5241925"/>
            <a:ext cx="10515600" cy="1505716"/>
          </a:xfrm>
        </p:spPr>
        <p:txBody>
          <a:bodyPr>
            <a:normAutofit/>
          </a:bodyPr>
          <a:lstStyle/>
          <a:p>
            <a:pPr algn="r"/>
            <a:r>
              <a:rPr lang="en-US" sz="4800" b="1" spc="600" dirty="0">
                <a:solidFill>
                  <a:schemeClr val="bg1"/>
                </a:solidFill>
                <a:latin typeface="Avenir Next" panose="020B0503020202020204" pitchFamily="34" charset="0"/>
              </a:rPr>
              <a:t>AN INNOVATIVE INVESTMENT STRATEGY</a:t>
            </a:r>
            <a:endParaRPr lang="en-US" sz="6600" dirty="0"/>
          </a:p>
        </p:txBody>
      </p:sp>
    </p:spTree>
    <p:extLst>
      <p:ext uri="{BB962C8B-B14F-4D97-AF65-F5344CB8AC3E}">
        <p14:creationId xmlns:p14="http://schemas.microsoft.com/office/powerpoint/2010/main" val="53964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a14:imgEffect>
                      <a14:colorTemperature colorTemp="4700"/>
                    </a14:imgEffect>
                    <a14:imgEffect>
                      <a14:saturation sat="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3EA4-8DB1-6748-BDE0-832DB33344FA}"/>
              </a:ext>
            </a:extLst>
          </p:cNvPr>
          <p:cNvSpPr>
            <a:spLocks noGrp="1"/>
          </p:cNvSpPr>
          <p:nvPr>
            <p:ph type="title"/>
          </p:nvPr>
        </p:nvSpPr>
        <p:spPr>
          <a:xfrm>
            <a:off x="806669" y="5352284"/>
            <a:ext cx="10515600" cy="1505716"/>
          </a:xfrm>
        </p:spPr>
        <p:txBody>
          <a:bodyPr>
            <a:normAutofit/>
          </a:bodyPr>
          <a:lstStyle/>
          <a:p>
            <a:r>
              <a:rPr lang="en-US" sz="5400" b="1" spc="600" dirty="0">
                <a:solidFill>
                  <a:schemeClr val="bg1"/>
                </a:solidFill>
                <a:latin typeface="Avenir Next" panose="020B0503020202020204" pitchFamily="34" charset="0"/>
              </a:rPr>
              <a:t>SEC INVESTIGATION</a:t>
            </a:r>
            <a:endParaRPr lang="en-US" sz="7200" dirty="0"/>
          </a:p>
        </p:txBody>
      </p:sp>
    </p:spTree>
    <p:extLst>
      <p:ext uri="{BB962C8B-B14F-4D97-AF65-F5344CB8AC3E}">
        <p14:creationId xmlns:p14="http://schemas.microsoft.com/office/powerpoint/2010/main" val="2360854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08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43D34D-A5C1-DF45-9820-500A4209FB46}"/>
              </a:ext>
            </a:extLst>
          </p:cNvPr>
          <p:cNvPicPr>
            <a:picLocks noChangeAspect="1"/>
          </p:cNvPicPr>
          <p:nvPr/>
        </p:nvPicPr>
        <p:blipFill>
          <a:blip r:embed="rId2"/>
          <a:stretch>
            <a:fillRect/>
          </a:stretch>
        </p:blipFill>
        <p:spPr>
          <a:xfrm>
            <a:off x="6979919" y="1"/>
            <a:ext cx="5212081" cy="6858000"/>
          </a:xfrm>
          <a:prstGeom prst="rect">
            <a:avLst/>
          </a:prstGeom>
        </p:spPr>
      </p:pic>
      <p:sp>
        <p:nvSpPr>
          <p:cNvPr id="5" name="Title 1">
            <a:extLst>
              <a:ext uri="{FF2B5EF4-FFF2-40B4-BE49-F238E27FC236}">
                <a16:creationId xmlns:a16="http://schemas.microsoft.com/office/drawing/2014/main" id="{CFCAC02F-C109-3944-9A70-AD599F06E01C}"/>
              </a:ext>
            </a:extLst>
          </p:cNvPr>
          <p:cNvSpPr txBox="1">
            <a:spLocks/>
          </p:cNvSpPr>
          <p:nvPr/>
        </p:nvSpPr>
        <p:spPr>
          <a:xfrm>
            <a:off x="806669" y="447949"/>
            <a:ext cx="6173250" cy="59738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4800" b="1" spc="600" dirty="0">
                <a:latin typeface="Avenir Next" panose="020B0503020202020204" pitchFamily="34" charset="0"/>
              </a:rPr>
              <a:t>OTTO KERNER, </a:t>
            </a:r>
            <a:r>
              <a:rPr lang="en-US" sz="3600" b="1" spc="600" dirty="0">
                <a:latin typeface="Avenir Next" panose="020B0503020202020204" pitchFamily="34" charset="0"/>
              </a:rPr>
              <a:t>US ATTORNEY WHO PROSECUTED TUCKER CORPORATION</a:t>
            </a:r>
            <a:endParaRPr lang="en-US" sz="6600" dirty="0"/>
          </a:p>
        </p:txBody>
      </p:sp>
    </p:spTree>
    <p:extLst>
      <p:ext uri="{BB962C8B-B14F-4D97-AF65-F5344CB8AC3E}">
        <p14:creationId xmlns:p14="http://schemas.microsoft.com/office/powerpoint/2010/main" val="2060073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3EA4-8DB1-6748-BDE0-832DB33344FA}"/>
              </a:ext>
            </a:extLst>
          </p:cNvPr>
          <p:cNvSpPr>
            <a:spLocks noGrp="1"/>
          </p:cNvSpPr>
          <p:nvPr>
            <p:ph type="title"/>
          </p:nvPr>
        </p:nvSpPr>
        <p:spPr>
          <a:xfrm>
            <a:off x="838200" y="365125"/>
            <a:ext cx="10515600" cy="1325563"/>
          </a:xfrm>
        </p:spPr>
        <p:txBody>
          <a:bodyPr>
            <a:normAutofit/>
          </a:bodyPr>
          <a:lstStyle/>
          <a:p>
            <a:r>
              <a:rPr lang="en-US" sz="6000" b="1" spc="600" dirty="0">
                <a:solidFill>
                  <a:schemeClr val="bg1"/>
                </a:solidFill>
                <a:latin typeface="Avenir Next" panose="020B0503020202020204" pitchFamily="34" charset="0"/>
              </a:rPr>
              <a:t>LESSONS</a:t>
            </a:r>
            <a:endParaRPr lang="en-US" sz="8000" dirty="0"/>
          </a:p>
        </p:txBody>
      </p:sp>
    </p:spTree>
    <p:extLst>
      <p:ext uri="{BB962C8B-B14F-4D97-AF65-F5344CB8AC3E}">
        <p14:creationId xmlns:p14="http://schemas.microsoft.com/office/powerpoint/2010/main" val="3971005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E9F6-DBF1-7245-8551-128FB409866F}"/>
              </a:ext>
            </a:extLst>
          </p:cNvPr>
          <p:cNvSpPr>
            <a:spLocks noGrp="1"/>
          </p:cNvSpPr>
          <p:nvPr>
            <p:ph type="ctrTitle"/>
          </p:nvPr>
        </p:nvSpPr>
        <p:spPr>
          <a:xfrm>
            <a:off x="1179095" y="2716403"/>
            <a:ext cx="12192000" cy="3903700"/>
          </a:xfrm>
        </p:spPr>
        <p:txBody>
          <a:bodyPr>
            <a:normAutofit/>
          </a:bodyPr>
          <a:lstStyle/>
          <a:p>
            <a:r>
              <a:rPr lang="en-US" b="1" dirty="0">
                <a:solidFill>
                  <a:schemeClr val="bg1"/>
                </a:solidFill>
                <a:latin typeface="Arial Rounded MT Bold" panose="020F0704030504030204" pitchFamily="34" charset="77"/>
              </a:rPr>
              <a:t>Daimler/Mercedes Diesel Emissions Scandal</a:t>
            </a:r>
          </a:p>
        </p:txBody>
      </p:sp>
    </p:spTree>
    <p:extLst>
      <p:ext uri="{BB962C8B-B14F-4D97-AF65-F5344CB8AC3E}">
        <p14:creationId xmlns:p14="http://schemas.microsoft.com/office/powerpoint/2010/main" val="3174899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5022F-2FB2-B04D-AF0B-3B07BCD0A839}"/>
              </a:ext>
            </a:extLst>
          </p:cNvPr>
          <p:cNvSpPr>
            <a:spLocks noGrp="1"/>
          </p:cNvSpPr>
          <p:nvPr>
            <p:ph type="title"/>
          </p:nvPr>
        </p:nvSpPr>
        <p:spPr>
          <a:xfrm>
            <a:off x="340166" y="1229187"/>
            <a:ext cx="10515600" cy="1325563"/>
          </a:xfrm>
        </p:spPr>
        <p:txBody>
          <a:bodyPr/>
          <a:lstStyle/>
          <a:p>
            <a:r>
              <a:rPr lang="en-US" b="1" dirty="0">
                <a:solidFill>
                  <a:srgbClr val="002060"/>
                </a:solidFill>
                <a:latin typeface="Arial Rounded MT Bold" panose="020F0704030504030204" pitchFamily="34" charset="77"/>
              </a:rPr>
              <a:t>What’s the Connection</a:t>
            </a:r>
          </a:p>
        </p:txBody>
      </p:sp>
      <p:sp>
        <p:nvSpPr>
          <p:cNvPr id="3" name="Content Placeholder 2">
            <a:extLst>
              <a:ext uri="{FF2B5EF4-FFF2-40B4-BE49-F238E27FC236}">
                <a16:creationId xmlns:a16="http://schemas.microsoft.com/office/drawing/2014/main" id="{FF36A28F-EDCE-DA45-9A2E-E8AB9118EC24}"/>
              </a:ext>
            </a:extLst>
          </p:cNvPr>
          <p:cNvSpPr>
            <a:spLocks noGrp="1"/>
          </p:cNvSpPr>
          <p:nvPr>
            <p:ph idx="1"/>
          </p:nvPr>
        </p:nvSpPr>
        <p:spPr>
          <a:xfrm>
            <a:off x="340166" y="2020207"/>
            <a:ext cx="7308213" cy="3854116"/>
          </a:xfrm>
        </p:spPr>
        <p:txBody>
          <a:bodyPr>
            <a:normAutofit/>
          </a:bodyPr>
          <a:lstStyle/>
          <a:p>
            <a:endParaRPr lang="en-CA" sz="2000" dirty="0">
              <a:solidFill>
                <a:srgbClr val="FF0000"/>
              </a:solidFill>
            </a:endParaRPr>
          </a:p>
          <a:p>
            <a:endParaRPr lang="en-CA" sz="2000" dirty="0">
              <a:solidFill>
                <a:srgbClr val="FF0000"/>
              </a:solidFill>
            </a:endParaRPr>
          </a:p>
          <a:p>
            <a:endParaRPr lang="en-US" dirty="0"/>
          </a:p>
        </p:txBody>
      </p:sp>
      <p:sp>
        <p:nvSpPr>
          <p:cNvPr id="5" name="TextBox 4">
            <a:extLst>
              <a:ext uri="{FF2B5EF4-FFF2-40B4-BE49-F238E27FC236}">
                <a16:creationId xmlns:a16="http://schemas.microsoft.com/office/drawing/2014/main" id="{D6CDE4E7-4996-EC45-B78E-17AFECC3FF33}"/>
              </a:ext>
            </a:extLst>
          </p:cNvPr>
          <p:cNvSpPr txBox="1"/>
          <p:nvPr/>
        </p:nvSpPr>
        <p:spPr>
          <a:xfrm>
            <a:off x="10996863" y="3537284"/>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7F83F4BF-97F0-A245-8A71-E8D866CEAE58}"/>
              </a:ext>
            </a:extLst>
          </p:cNvPr>
          <p:cNvPicPr>
            <a:picLocks noChangeAspect="1"/>
          </p:cNvPicPr>
          <p:nvPr/>
        </p:nvPicPr>
        <p:blipFill>
          <a:blip r:embed="rId4"/>
          <a:stretch>
            <a:fillRect/>
          </a:stretch>
        </p:blipFill>
        <p:spPr>
          <a:xfrm>
            <a:off x="8357538" y="204578"/>
            <a:ext cx="3450698" cy="1908167"/>
          </a:xfrm>
          <a:prstGeom prst="rect">
            <a:avLst/>
          </a:prstGeom>
        </p:spPr>
      </p:pic>
      <p:sp>
        <p:nvSpPr>
          <p:cNvPr id="7" name="TextBox 6">
            <a:extLst>
              <a:ext uri="{FF2B5EF4-FFF2-40B4-BE49-F238E27FC236}">
                <a16:creationId xmlns:a16="http://schemas.microsoft.com/office/drawing/2014/main" id="{AFB9024E-900B-4A4D-B07B-DA973AD1F176}"/>
              </a:ext>
            </a:extLst>
          </p:cNvPr>
          <p:cNvSpPr txBox="1"/>
          <p:nvPr/>
        </p:nvSpPr>
        <p:spPr>
          <a:xfrm>
            <a:off x="137652" y="6027003"/>
            <a:ext cx="12191939" cy="830997"/>
          </a:xfrm>
          <a:prstGeom prst="rect">
            <a:avLst/>
          </a:prstGeom>
          <a:noFill/>
        </p:spPr>
        <p:txBody>
          <a:bodyPr wrap="square" rtlCol="0">
            <a:spAutoFit/>
          </a:bodyPr>
          <a:lstStyle/>
          <a:p>
            <a:r>
              <a:rPr lang="en-CA" sz="2400" b="1" dirty="0">
                <a:solidFill>
                  <a:schemeClr val="accent2"/>
                </a:solidFill>
                <a:latin typeface="Arial Rounded MT Bold" panose="020F0704030504030204" pitchFamily="34" charset="77"/>
              </a:rPr>
              <a:t>The cars are believed to have been equipped with emissions-cheating software just like VW</a:t>
            </a:r>
            <a:endParaRPr lang="en-CA" b="1" dirty="0">
              <a:solidFill>
                <a:schemeClr val="accent2"/>
              </a:solidFill>
              <a:latin typeface="Arial Rounded MT Bold" panose="020F0704030504030204" pitchFamily="34" charset="77"/>
            </a:endParaRPr>
          </a:p>
        </p:txBody>
      </p:sp>
    </p:spTree>
    <p:extLst>
      <p:ext uri="{BB962C8B-B14F-4D97-AF65-F5344CB8AC3E}">
        <p14:creationId xmlns:p14="http://schemas.microsoft.com/office/powerpoint/2010/main" val="1859828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030C-EF1D-224F-9950-BD26ED7A08C3}"/>
              </a:ext>
            </a:extLst>
          </p:cNvPr>
          <p:cNvSpPr>
            <a:spLocks noGrp="1"/>
          </p:cNvSpPr>
          <p:nvPr>
            <p:ph type="title"/>
          </p:nvPr>
        </p:nvSpPr>
        <p:spPr>
          <a:xfrm>
            <a:off x="0" y="0"/>
            <a:ext cx="10398060" cy="1325563"/>
          </a:xfrm>
        </p:spPr>
        <p:txBody>
          <a:bodyPr/>
          <a:lstStyle/>
          <a:p>
            <a:r>
              <a:rPr lang="en-US" b="1" dirty="0">
                <a:solidFill>
                  <a:srgbClr val="002060"/>
                </a:solidFill>
                <a:latin typeface="Arial Rounded MT Bold" panose="020F0704030504030204" pitchFamily="34" charset="77"/>
              </a:rPr>
              <a:t>Another “</a:t>
            </a:r>
            <a:r>
              <a:rPr lang="en-US" b="1" dirty="0" err="1">
                <a:solidFill>
                  <a:srgbClr val="002060"/>
                </a:solidFill>
                <a:latin typeface="Arial Rounded MT Bold" panose="020F0704030504030204" pitchFamily="34" charset="77"/>
              </a:rPr>
              <a:t>Dieselgate</a:t>
            </a:r>
            <a:r>
              <a:rPr lang="en-US" b="1" dirty="0">
                <a:solidFill>
                  <a:srgbClr val="002060"/>
                </a:solidFill>
                <a:latin typeface="Arial Rounded MT Bold" panose="020F0704030504030204" pitchFamily="34" charset="77"/>
              </a:rPr>
              <a:t>” Scandal</a:t>
            </a:r>
          </a:p>
        </p:txBody>
      </p:sp>
      <p:sp>
        <p:nvSpPr>
          <p:cNvPr id="5" name="TextBox 4">
            <a:extLst>
              <a:ext uri="{FF2B5EF4-FFF2-40B4-BE49-F238E27FC236}">
                <a16:creationId xmlns:a16="http://schemas.microsoft.com/office/drawing/2014/main" id="{8C108E59-3A9C-2648-998D-54B3D1CFA415}"/>
              </a:ext>
            </a:extLst>
          </p:cNvPr>
          <p:cNvSpPr txBox="1"/>
          <p:nvPr/>
        </p:nvSpPr>
        <p:spPr>
          <a:xfrm>
            <a:off x="270934" y="979825"/>
            <a:ext cx="6770979" cy="6463308"/>
          </a:xfrm>
          <a:prstGeom prst="rect">
            <a:avLst/>
          </a:prstGeom>
          <a:noFill/>
        </p:spPr>
        <p:txBody>
          <a:bodyPr wrap="square" rtlCol="0">
            <a:spAutoFit/>
          </a:bodyPr>
          <a:lstStyle/>
          <a:p>
            <a:endParaRPr lang="en-CA" dirty="0">
              <a:solidFill>
                <a:srgbClr val="002060"/>
              </a:solidFill>
              <a:latin typeface="Arial Rounded MT Bold" panose="020F0704030504030204" pitchFamily="34" charset="77"/>
            </a:endParaRPr>
          </a:p>
          <a:p>
            <a:r>
              <a:rPr lang="en-CA" dirty="0">
                <a:solidFill>
                  <a:srgbClr val="002060"/>
                </a:solidFill>
                <a:latin typeface="Arial Rounded MT Bold" panose="020F0704030504030204" pitchFamily="34" charset="77"/>
              </a:rPr>
              <a:t>German media, suspected Daimler </a:t>
            </a:r>
          </a:p>
          <a:p>
            <a:r>
              <a:rPr lang="en-CA" dirty="0">
                <a:solidFill>
                  <a:srgbClr val="002060"/>
                </a:solidFill>
                <a:latin typeface="Arial Rounded MT Bold" panose="020F0704030504030204" pitchFamily="34" charset="77"/>
              </a:rPr>
              <a:t>of installing </a:t>
            </a:r>
            <a:r>
              <a:rPr lang="en-CA" b="1" dirty="0">
                <a:solidFill>
                  <a:srgbClr val="002060"/>
                </a:solidFill>
                <a:latin typeface="Arial Rounded MT Bold" panose="020F0704030504030204" pitchFamily="34" charset="77"/>
              </a:rPr>
              <a:t>"illegal software" </a:t>
            </a:r>
            <a:r>
              <a:rPr lang="en-CA" dirty="0">
                <a:solidFill>
                  <a:srgbClr val="002060"/>
                </a:solidFill>
                <a:latin typeface="Arial Rounded MT Bold" panose="020F0704030504030204" pitchFamily="34" charset="77"/>
              </a:rPr>
              <a:t>aimed </a:t>
            </a:r>
          </a:p>
          <a:p>
            <a:r>
              <a:rPr lang="en-CA" dirty="0">
                <a:solidFill>
                  <a:srgbClr val="002060"/>
                </a:solidFill>
                <a:latin typeface="Arial Rounded MT Bold" panose="020F0704030504030204" pitchFamily="34" charset="77"/>
              </a:rPr>
              <a:t>at making the </a:t>
            </a:r>
            <a:r>
              <a:rPr lang="en-CA" b="1" dirty="0">
                <a:solidFill>
                  <a:srgbClr val="002060"/>
                </a:solidFill>
                <a:latin typeface="Arial Rounded MT Bold" panose="020F0704030504030204" pitchFamily="34" charset="77"/>
              </a:rPr>
              <a:t>cars appear greener than </a:t>
            </a:r>
          </a:p>
          <a:p>
            <a:r>
              <a:rPr lang="en-CA" b="1" dirty="0">
                <a:solidFill>
                  <a:srgbClr val="002060"/>
                </a:solidFill>
                <a:latin typeface="Arial Rounded MT Bold" panose="020F0704030504030204" pitchFamily="34" charset="77"/>
              </a:rPr>
              <a:t>they really were.</a:t>
            </a: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endParaRPr lang="en-CA" b="1" dirty="0">
              <a:solidFill>
                <a:srgbClr val="002060"/>
              </a:solidFill>
              <a:latin typeface="Arial Rounded MT Bold" panose="020F0704030504030204" pitchFamily="34" charset="77"/>
            </a:endParaRPr>
          </a:p>
          <a:p>
            <a:r>
              <a:rPr lang="en-CA" b="1" dirty="0">
                <a:solidFill>
                  <a:srgbClr val="002060"/>
                </a:solidFill>
                <a:latin typeface="Arial Rounded MT Bold" panose="020F0704030504030204" pitchFamily="34" charset="77"/>
              </a:rPr>
              <a:t>Tests found </a:t>
            </a:r>
            <a:r>
              <a:rPr lang="en-CA" dirty="0">
                <a:solidFill>
                  <a:srgbClr val="002060"/>
                </a:solidFill>
                <a:latin typeface="Arial Rounded MT Bold" panose="020F0704030504030204" pitchFamily="34" charset="77"/>
              </a:rPr>
              <a:t>that the European Union's emissions limit of </a:t>
            </a:r>
            <a:r>
              <a:rPr lang="en-CA" b="1" dirty="0">
                <a:solidFill>
                  <a:srgbClr val="002060"/>
                </a:solidFill>
                <a:latin typeface="Arial Rounded MT Bold" panose="020F0704030504030204" pitchFamily="34" charset="77"/>
              </a:rPr>
              <a:t>180 milligrams of nitrogen oxide per kilometer was exceeded </a:t>
            </a:r>
            <a:r>
              <a:rPr lang="en-CA" dirty="0">
                <a:solidFill>
                  <a:srgbClr val="002060"/>
                </a:solidFill>
                <a:latin typeface="Arial Rounded MT Bold" panose="020F0704030504030204" pitchFamily="34" charset="77"/>
              </a:rPr>
              <a:t>once the software was deactivated during the tests of select Mercedes diesel models.</a:t>
            </a:r>
          </a:p>
          <a:p>
            <a:endParaRPr lang="en-CA" b="1" dirty="0">
              <a:solidFill>
                <a:srgbClr val="FF0000"/>
              </a:solidFill>
              <a:latin typeface="Arial Rounded MT Bold" panose="020F0704030504030204" pitchFamily="34" charset="77"/>
            </a:endParaRPr>
          </a:p>
          <a:p>
            <a:endParaRPr lang="en-CA" dirty="0">
              <a:solidFill>
                <a:srgbClr val="FF0000"/>
              </a:solidFill>
              <a:latin typeface="Arial Rounded MT Bold" panose="020F0704030504030204" pitchFamily="34" charset="77"/>
            </a:endParaRPr>
          </a:p>
          <a:p>
            <a:endParaRPr lang="en-US" dirty="0"/>
          </a:p>
        </p:txBody>
      </p:sp>
    </p:spTree>
    <p:extLst>
      <p:ext uri="{BB962C8B-B14F-4D97-AF65-F5344CB8AC3E}">
        <p14:creationId xmlns:p14="http://schemas.microsoft.com/office/powerpoint/2010/main" val="2408973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383BF-12EA-754B-9C8C-293EFF9D3CCD}"/>
              </a:ext>
            </a:extLst>
          </p:cNvPr>
          <p:cNvSpPr>
            <a:spLocks noGrp="1"/>
          </p:cNvSpPr>
          <p:nvPr>
            <p:ph type="title"/>
          </p:nvPr>
        </p:nvSpPr>
        <p:spPr>
          <a:xfrm>
            <a:off x="391633" y="-357888"/>
            <a:ext cx="10515600" cy="1325563"/>
          </a:xfrm>
        </p:spPr>
        <p:txBody>
          <a:bodyPr/>
          <a:lstStyle/>
          <a:p>
            <a:br>
              <a:rPr lang="en-US" b="1" dirty="0">
                <a:solidFill>
                  <a:srgbClr val="FF0000"/>
                </a:solidFill>
                <a:latin typeface="Arial Rounded MT Bold" panose="020F0704030504030204" pitchFamily="34" charset="77"/>
              </a:rPr>
            </a:br>
            <a:r>
              <a:rPr lang="en-US" b="1" dirty="0">
                <a:solidFill>
                  <a:srgbClr val="FF0000"/>
                </a:solidFill>
                <a:latin typeface="Arial Rounded MT Bold" panose="020F0704030504030204" pitchFamily="34" charset="77"/>
              </a:rPr>
              <a:t>Recall</a:t>
            </a:r>
          </a:p>
        </p:txBody>
      </p:sp>
      <p:sp>
        <p:nvSpPr>
          <p:cNvPr id="3" name="Content Placeholder 2">
            <a:extLst>
              <a:ext uri="{FF2B5EF4-FFF2-40B4-BE49-F238E27FC236}">
                <a16:creationId xmlns:a16="http://schemas.microsoft.com/office/drawing/2014/main" id="{4C89847A-75B8-FE4C-9A78-5D3B5545146C}"/>
              </a:ext>
            </a:extLst>
          </p:cNvPr>
          <p:cNvSpPr>
            <a:spLocks noGrp="1"/>
          </p:cNvSpPr>
          <p:nvPr>
            <p:ph idx="1"/>
          </p:nvPr>
        </p:nvSpPr>
        <p:spPr>
          <a:xfrm>
            <a:off x="838200" y="7022455"/>
            <a:ext cx="8825659" cy="3416300"/>
          </a:xfrm>
        </p:spPr>
        <p:txBody>
          <a:bodyPr/>
          <a:lstStyle/>
          <a:p>
            <a:pPr marL="0" indent="0">
              <a:buNone/>
            </a:pPr>
            <a:r>
              <a:rPr lang="en-CA" dirty="0"/>
              <a:t> </a:t>
            </a:r>
            <a:endParaRPr lang="en-US" dirty="0"/>
          </a:p>
        </p:txBody>
      </p:sp>
      <p:sp>
        <p:nvSpPr>
          <p:cNvPr id="6" name="TextBox 5">
            <a:extLst>
              <a:ext uri="{FF2B5EF4-FFF2-40B4-BE49-F238E27FC236}">
                <a16:creationId xmlns:a16="http://schemas.microsoft.com/office/drawing/2014/main" id="{BCEF808B-D0A9-7A47-9423-EBF93F9B6AD2}"/>
              </a:ext>
            </a:extLst>
          </p:cNvPr>
          <p:cNvSpPr txBox="1"/>
          <p:nvPr/>
        </p:nvSpPr>
        <p:spPr>
          <a:xfrm>
            <a:off x="3284120" y="1296845"/>
            <a:ext cx="5581232" cy="646331"/>
          </a:xfrm>
          <a:prstGeom prst="rect">
            <a:avLst/>
          </a:prstGeom>
          <a:noFill/>
        </p:spPr>
        <p:txBody>
          <a:bodyPr wrap="square" rtlCol="0">
            <a:spAutoFit/>
          </a:bodyPr>
          <a:lstStyle/>
          <a:p>
            <a:endParaRPr lang="en-CA" dirty="0"/>
          </a:p>
          <a:p>
            <a:endParaRPr lang="en-US" dirty="0"/>
          </a:p>
        </p:txBody>
      </p:sp>
    </p:spTree>
    <p:extLst>
      <p:ext uri="{BB962C8B-B14F-4D97-AF65-F5344CB8AC3E}">
        <p14:creationId xmlns:p14="http://schemas.microsoft.com/office/powerpoint/2010/main" val="146181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5772B-0EC8-4B43-98F8-3E3F306A457B}"/>
              </a:ext>
            </a:extLst>
          </p:cNvPr>
          <p:cNvSpPr>
            <a:spLocks noGrp="1"/>
          </p:cNvSpPr>
          <p:nvPr>
            <p:ph type="title"/>
          </p:nvPr>
        </p:nvSpPr>
        <p:spPr>
          <a:xfrm>
            <a:off x="0" y="619223"/>
            <a:ext cx="8825659" cy="706964"/>
          </a:xfrm>
        </p:spPr>
        <p:txBody>
          <a:bodyPr>
            <a:normAutofit fontScale="90000"/>
          </a:bodyPr>
          <a:lstStyle/>
          <a:p>
            <a:r>
              <a:rPr lang="en-US" b="1" dirty="0">
                <a:solidFill>
                  <a:schemeClr val="accent2">
                    <a:lumMod val="60000"/>
                    <a:lumOff val="40000"/>
                  </a:schemeClr>
                </a:solidFill>
                <a:latin typeface="Arial Rounded MT Bold" panose="020F0704030504030204" pitchFamily="34" charset="77"/>
              </a:rPr>
              <a:t>Emissions Effects: </a:t>
            </a:r>
            <a:r>
              <a:rPr lang="en-US" b="1" dirty="0">
                <a:latin typeface="Arial Rounded MT Bold" panose="020F0704030504030204" pitchFamily="34" charset="77"/>
              </a:rPr>
              <a:t>Climate Change </a:t>
            </a:r>
          </a:p>
        </p:txBody>
      </p:sp>
      <p:sp>
        <p:nvSpPr>
          <p:cNvPr id="3" name="Content Placeholder 2">
            <a:extLst>
              <a:ext uri="{FF2B5EF4-FFF2-40B4-BE49-F238E27FC236}">
                <a16:creationId xmlns:a16="http://schemas.microsoft.com/office/drawing/2014/main" id="{A4337A7F-A80B-D742-A7CA-9F74D5F878EA}"/>
              </a:ext>
            </a:extLst>
          </p:cNvPr>
          <p:cNvSpPr>
            <a:spLocks noGrp="1"/>
          </p:cNvSpPr>
          <p:nvPr>
            <p:ph idx="1"/>
          </p:nvPr>
        </p:nvSpPr>
        <p:spPr>
          <a:xfrm>
            <a:off x="1154954" y="2338805"/>
            <a:ext cx="8825659" cy="3416300"/>
          </a:xfrm>
        </p:spPr>
        <p:txBody>
          <a:bodyPr/>
          <a:lstStyle/>
          <a:p>
            <a:pPr marL="0" indent="0">
              <a:buNone/>
            </a:pPr>
            <a:endParaRPr lang="en-CA" dirty="0"/>
          </a:p>
          <a:p>
            <a:endParaRPr lang="en-US" dirty="0"/>
          </a:p>
        </p:txBody>
      </p:sp>
      <p:pic>
        <p:nvPicPr>
          <p:cNvPr id="5" name="Picture 4">
            <a:extLst>
              <a:ext uri="{FF2B5EF4-FFF2-40B4-BE49-F238E27FC236}">
                <a16:creationId xmlns:a16="http://schemas.microsoft.com/office/drawing/2014/main" id="{1D738ACD-46F8-064E-9223-FEB5F444AA8F}"/>
              </a:ext>
            </a:extLst>
          </p:cNvPr>
          <p:cNvPicPr>
            <a:picLocks noChangeAspect="1"/>
          </p:cNvPicPr>
          <p:nvPr/>
        </p:nvPicPr>
        <p:blipFill>
          <a:blip r:embed="rId4"/>
          <a:stretch>
            <a:fillRect/>
          </a:stretch>
        </p:blipFill>
        <p:spPr>
          <a:xfrm>
            <a:off x="7944304" y="3842470"/>
            <a:ext cx="4086095" cy="2772426"/>
          </a:xfrm>
          <a:prstGeom prst="rect">
            <a:avLst/>
          </a:prstGeom>
        </p:spPr>
      </p:pic>
      <p:sp>
        <p:nvSpPr>
          <p:cNvPr id="7" name="TextBox 6">
            <a:extLst>
              <a:ext uri="{FF2B5EF4-FFF2-40B4-BE49-F238E27FC236}">
                <a16:creationId xmlns:a16="http://schemas.microsoft.com/office/drawing/2014/main" id="{FD0A0B96-16D5-FB42-8781-009B1F587D79}"/>
              </a:ext>
            </a:extLst>
          </p:cNvPr>
          <p:cNvSpPr txBox="1"/>
          <p:nvPr/>
        </p:nvSpPr>
        <p:spPr>
          <a:xfrm>
            <a:off x="745958" y="3224463"/>
            <a:ext cx="184731" cy="369332"/>
          </a:xfrm>
          <a:prstGeom prst="rect">
            <a:avLst/>
          </a:prstGeom>
          <a:noFill/>
        </p:spPr>
        <p:txBody>
          <a:bodyPr wrap="none" rtlCol="0">
            <a:spAutoFit/>
          </a:bodyPr>
          <a:lstStyle/>
          <a:p>
            <a:endParaRPr lang="en-US" dirty="0"/>
          </a:p>
        </p:txBody>
      </p:sp>
      <p:pic>
        <p:nvPicPr>
          <p:cNvPr id="8" name="Picture 7">
            <a:extLst>
              <a:ext uri="{FF2B5EF4-FFF2-40B4-BE49-F238E27FC236}">
                <a16:creationId xmlns:a16="http://schemas.microsoft.com/office/drawing/2014/main" id="{202149F8-425D-5549-B1D6-0E0D471E5EFC}"/>
              </a:ext>
            </a:extLst>
          </p:cNvPr>
          <p:cNvPicPr>
            <a:picLocks noChangeAspect="1"/>
          </p:cNvPicPr>
          <p:nvPr/>
        </p:nvPicPr>
        <p:blipFill>
          <a:blip r:embed="rId5"/>
          <a:stretch>
            <a:fillRect/>
          </a:stretch>
        </p:blipFill>
        <p:spPr>
          <a:xfrm>
            <a:off x="-236028" y="1989767"/>
            <a:ext cx="8832398" cy="5484920"/>
          </a:xfrm>
          <a:prstGeom prst="rect">
            <a:avLst/>
          </a:prstGeom>
        </p:spPr>
      </p:pic>
      <p:sp>
        <p:nvSpPr>
          <p:cNvPr id="4" name="TextBox 3">
            <a:extLst>
              <a:ext uri="{FF2B5EF4-FFF2-40B4-BE49-F238E27FC236}">
                <a16:creationId xmlns:a16="http://schemas.microsoft.com/office/drawing/2014/main" id="{C3B19BB9-143D-7B40-B581-5D567ED2A44D}"/>
              </a:ext>
            </a:extLst>
          </p:cNvPr>
          <p:cNvSpPr txBox="1"/>
          <p:nvPr/>
        </p:nvSpPr>
        <p:spPr>
          <a:xfrm>
            <a:off x="45123" y="2941243"/>
            <a:ext cx="3781997" cy="369332"/>
          </a:xfrm>
          <a:prstGeom prst="rect">
            <a:avLst/>
          </a:prstGeom>
          <a:noFill/>
        </p:spPr>
        <p:txBody>
          <a:bodyPr wrap="none" rtlCol="0">
            <a:spAutoFit/>
          </a:bodyPr>
          <a:lstStyle/>
          <a:p>
            <a:r>
              <a:rPr lang="en-US" b="1" dirty="0">
                <a:latin typeface="Arial Rounded MT Bold" panose="020F0704030504030204" pitchFamily="34" charset="77"/>
              </a:rPr>
              <a:t>U</a:t>
            </a:r>
            <a:r>
              <a:rPr lang="en-US" b="1" dirty="0">
                <a:solidFill>
                  <a:schemeClr val="accent2">
                    <a:lumMod val="60000"/>
                    <a:lumOff val="40000"/>
                  </a:schemeClr>
                </a:solidFill>
                <a:latin typeface="Arial Rounded MT Bold" panose="020F0704030504030204" pitchFamily="34" charset="77"/>
              </a:rPr>
              <a:t>UN PARIS AGREEMENT: GOAL</a:t>
            </a:r>
            <a:endParaRPr lang="en-US" b="1" dirty="0">
              <a:latin typeface="Arial Rounded MT Bold" panose="020F0704030504030204" pitchFamily="34" charset="77"/>
            </a:endParaRPr>
          </a:p>
        </p:txBody>
      </p:sp>
    </p:spTree>
    <p:extLst>
      <p:ext uri="{BB962C8B-B14F-4D97-AF65-F5344CB8AC3E}">
        <p14:creationId xmlns:p14="http://schemas.microsoft.com/office/powerpoint/2010/main" val="294063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D16E-0BCC-2848-8E70-FA682D72264A}"/>
              </a:ext>
            </a:extLst>
          </p:cNvPr>
          <p:cNvSpPr>
            <a:spLocks noGrp="1"/>
          </p:cNvSpPr>
          <p:nvPr>
            <p:ph type="title"/>
          </p:nvPr>
        </p:nvSpPr>
        <p:spPr>
          <a:xfrm>
            <a:off x="333704" y="302063"/>
            <a:ext cx="4374930" cy="6245882"/>
          </a:xfrm>
        </p:spPr>
        <p:txBody>
          <a:bodyPr>
            <a:normAutofit/>
          </a:bodyPr>
          <a:lstStyle/>
          <a:p>
            <a:pPr>
              <a:lnSpc>
                <a:spcPct val="150000"/>
              </a:lnSpc>
            </a:pPr>
            <a:r>
              <a:rPr lang="en-US" sz="5400" b="1" spc="600" dirty="0">
                <a:latin typeface="Avenir Next" panose="020B0503020202020204" pitchFamily="34" charset="0"/>
              </a:rPr>
              <a:t>IN HOUSE COUNSEL IN THE AUTO SECTOR</a:t>
            </a:r>
            <a:endParaRPr lang="en-US" sz="7200" dirty="0"/>
          </a:p>
        </p:txBody>
      </p:sp>
      <p:pic>
        <p:nvPicPr>
          <p:cNvPr id="4" name="Picture 3">
            <a:extLst>
              <a:ext uri="{FF2B5EF4-FFF2-40B4-BE49-F238E27FC236}">
                <a16:creationId xmlns:a16="http://schemas.microsoft.com/office/drawing/2014/main" id="{D4FBCF34-DB5D-EC4E-9CE1-F57606F6A227}"/>
              </a:ext>
            </a:extLst>
          </p:cNvPr>
          <p:cNvPicPr>
            <a:picLocks noChangeAspect="1"/>
          </p:cNvPicPr>
          <p:nvPr/>
        </p:nvPicPr>
        <p:blipFill rotWithShape="1">
          <a:blip r:embed="rId2"/>
          <a:srcRect l="20057"/>
          <a:stretch/>
        </p:blipFill>
        <p:spPr>
          <a:xfrm>
            <a:off x="4845268" y="0"/>
            <a:ext cx="7346731" cy="6858000"/>
          </a:xfrm>
          <a:prstGeom prst="rect">
            <a:avLst/>
          </a:prstGeom>
        </p:spPr>
      </p:pic>
    </p:spTree>
    <p:extLst>
      <p:ext uri="{BB962C8B-B14F-4D97-AF65-F5344CB8AC3E}">
        <p14:creationId xmlns:p14="http://schemas.microsoft.com/office/powerpoint/2010/main" val="3122784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FB181-D3A2-FF46-8D36-89B2DA24074D}"/>
              </a:ext>
            </a:extLst>
          </p:cNvPr>
          <p:cNvSpPr>
            <a:spLocks noGrp="1"/>
          </p:cNvSpPr>
          <p:nvPr>
            <p:ph type="title"/>
          </p:nvPr>
        </p:nvSpPr>
        <p:spPr>
          <a:xfrm>
            <a:off x="412376" y="198437"/>
            <a:ext cx="10515600" cy="1325563"/>
          </a:xfrm>
        </p:spPr>
        <p:txBody>
          <a:bodyPr/>
          <a:lstStyle/>
          <a:p>
            <a:r>
              <a:rPr lang="en-US" b="1" dirty="0">
                <a:solidFill>
                  <a:schemeClr val="bg1"/>
                </a:solidFill>
                <a:latin typeface="Arial Rounded MT Bold" panose="020F0704030504030204" pitchFamily="34" charset="77"/>
              </a:rPr>
              <a:t>Daimler’s Defiance </a:t>
            </a:r>
          </a:p>
        </p:txBody>
      </p:sp>
      <p:sp>
        <p:nvSpPr>
          <p:cNvPr id="3" name="Content Placeholder 2">
            <a:extLst>
              <a:ext uri="{FF2B5EF4-FFF2-40B4-BE49-F238E27FC236}">
                <a16:creationId xmlns:a16="http://schemas.microsoft.com/office/drawing/2014/main" id="{AED19FC7-6AF4-7F40-A955-84405CA69C8E}"/>
              </a:ext>
            </a:extLst>
          </p:cNvPr>
          <p:cNvSpPr>
            <a:spLocks noGrp="1"/>
          </p:cNvSpPr>
          <p:nvPr>
            <p:ph idx="1"/>
          </p:nvPr>
        </p:nvSpPr>
        <p:spPr>
          <a:xfrm>
            <a:off x="412376" y="3832324"/>
            <a:ext cx="8825659" cy="2362200"/>
          </a:xfrm>
        </p:spPr>
        <p:txBody>
          <a:bodyPr>
            <a:normAutofit fontScale="92500" lnSpcReduction="20000"/>
          </a:bodyPr>
          <a:lstStyle/>
          <a:p>
            <a:pPr marL="0" indent="0">
              <a:buNone/>
            </a:pPr>
            <a:r>
              <a:rPr lang="en-US" dirty="0">
                <a:solidFill>
                  <a:schemeClr val="bg1"/>
                </a:solidFill>
                <a:hlinkClick r:id="rId4">
                  <a:extLst>
                    <a:ext uri="{A12FA001-AC4F-418D-AE19-62706E023703}">
                      <ahyp:hlinkClr xmlns:ahyp="http://schemas.microsoft.com/office/drawing/2018/hyperlinkcolor" val="tx"/>
                    </a:ext>
                  </a:extLst>
                </a:hlinkClick>
              </a:rPr>
              <a:t>Daimler’s Zetsche Steps Down</a:t>
            </a:r>
          </a:p>
          <a:p>
            <a:pPr marL="0" indent="0">
              <a:buNone/>
            </a:pPr>
            <a:endParaRPr lang="en-US" dirty="0">
              <a:solidFill>
                <a:srgbClr val="FF0000"/>
              </a:solidFill>
              <a:hlinkClick r:id="" action="ppaction://noaction">
                <a:extLst>
                  <a:ext uri="{A12FA001-AC4F-418D-AE19-62706E023703}">
                    <ahyp:hlinkClr xmlns:ahyp="http://schemas.microsoft.com/office/drawing/2018/hyperlinkcolor" val="tx"/>
                  </a:ext>
                </a:extLst>
              </a:hlinkClick>
            </a:endParaRPr>
          </a:p>
          <a:p>
            <a:pPr marL="0" indent="0">
              <a:buNone/>
            </a:pPr>
            <a:endParaRPr lang="en-US" dirty="0">
              <a:solidFill>
                <a:srgbClr val="FF0000"/>
              </a:solidFill>
              <a:hlinkClick r:id="" action="ppaction://noaction">
                <a:extLst>
                  <a:ext uri="{A12FA001-AC4F-418D-AE19-62706E023703}">
                    <ahyp:hlinkClr xmlns:ahyp="http://schemas.microsoft.com/office/drawing/2018/hyperlinkcolor" val="tx"/>
                  </a:ext>
                </a:extLst>
              </a:hlinkClick>
            </a:endParaRPr>
          </a:p>
          <a:p>
            <a:pPr marL="0" indent="0">
              <a:buNone/>
            </a:pPr>
            <a:r>
              <a:rPr lang="en-US" dirty="0">
                <a:solidFill>
                  <a:srgbClr val="FF0000"/>
                </a:solidFill>
                <a:hlinkClick r:id="" action="ppaction://noaction">
                  <a:extLst>
                    <a:ext uri="{A12FA001-AC4F-418D-AE19-62706E023703}">
                      <ahyp:hlinkClr xmlns:ahyp="http://schemas.microsoft.com/office/drawing/2018/hyperlinkcolor" val="tx"/>
                    </a:ext>
                  </a:extLst>
                </a:hlinkClick>
              </a:rPr>
              <a:t>https://www.dw.com/en/daimler-ordered-to-recall-thousands-of-mercedes-in-germany-over-emissions-cheating-report/a-49307129</a:t>
            </a:r>
            <a:r>
              <a:rPr lang="en-US" dirty="0">
                <a:solidFill>
                  <a:srgbClr val="FF0000"/>
                </a:solidFill>
              </a:rPr>
              <a:t> </a:t>
            </a:r>
          </a:p>
          <a:p>
            <a:pPr marL="0" indent="0">
              <a:buNone/>
            </a:pPr>
            <a:endParaRPr lang="en-US" dirty="0">
              <a:solidFill>
                <a:schemeClr val="bg1"/>
              </a:solidFill>
              <a:hlinkClick r:id="rId4">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F433B94D-06ED-FA45-9846-8DBE64E98093}"/>
              </a:ext>
            </a:extLst>
          </p:cNvPr>
          <p:cNvSpPr txBox="1"/>
          <p:nvPr/>
        </p:nvSpPr>
        <p:spPr>
          <a:xfrm>
            <a:off x="412376" y="1524000"/>
            <a:ext cx="7586020" cy="2308324"/>
          </a:xfrm>
          <a:prstGeom prst="rect">
            <a:avLst/>
          </a:prstGeom>
          <a:noFill/>
        </p:spPr>
        <p:txBody>
          <a:bodyPr wrap="square" rtlCol="0">
            <a:spAutoFit/>
          </a:bodyPr>
          <a:lstStyle/>
          <a:p>
            <a:r>
              <a:rPr lang="en-CA" dirty="0">
                <a:solidFill>
                  <a:schemeClr val="bg1"/>
                </a:solidFill>
              </a:rPr>
              <a:t>Daimler denies charges that it installed illegal software to manipulate exhaust tests. The company spokesperson said it looks forward to the chance to defend itself legally against the allegations.</a:t>
            </a:r>
          </a:p>
          <a:p>
            <a:endParaRPr lang="en-CA" dirty="0">
              <a:solidFill>
                <a:schemeClr val="bg1"/>
              </a:solidFill>
            </a:endParaRPr>
          </a:p>
          <a:p>
            <a:r>
              <a:rPr lang="en-CA" dirty="0">
                <a:solidFill>
                  <a:schemeClr val="bg1"/>
                </a:solidFill>
              </a:rPr>
              <a:t>KBA continues to investigate the widespread use, by multiple German manufacturers, of software that reduced the number of dangerous particles emitted by vehicles during testing.</a:t>
            </a:r>
          </a:p>
          <a:p>
            <a:endParaRPr lang="en-US" dirty="0"/>
          </a:p>
        </p:txBody>
      </p:sp>
    </p:spTree>
    <p:extLst>
      <p:ext uri="{BB962C8B-B14F-4D97-AF65-F5344CB8AC3E}">
        <p14:creationId xmlns:p14="http://schemas.microsoft.com/office/powerpoint/2010/main" val="4024625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C6C5D-6487-AC40-905E-2FD9D5467604}"/>
              </a:ext>
            </a:extLst>
          </p:cNvPr>
          <p:cNvSpPr>
            <a:spLocks noGrp="1"/>
          </p:cNvSpPr>
          <p:nvPr>
            <p:ph type="title"/>
          </p:nvPr>
        </p:nvSpPr>
        <p:spPr>
          <a:xfrm>
            <a:off x="0" y="5900584"/>
            <a:ext cx="8825659" cy="957416"/>
          </a:xfrm>
        </p:spPr>
        <p:txBody>
          <a:bodyPr>
            <a:normAutofit fontScale="90000"/>
          </a:bodyPr>
          <a:lstStyle/>
          <a:p>
            <a:r>
              <a:rPr lang="en-US" b="1" dirty="0">
                <a:latin typeface="Arial Rounded MT Bold" panose="020F0704030504030204" pitchFamily="34" charset="77"/>
              </a:rPr>
              <a:t>A New Face: Rebuilding Reputation</a:t>
            </a:r>
          </a:p>
        </p:txBody>
      </p:sp>
      <p:sp>
        <p:nvSpPr>
          <p:cNvPr id="6" name="Rectangle 5">
            <a:extLst>
              <a:ext uri="{FF2B5EF4-FFF2-40B4-BE49-F238E27FC236}">
                <a16:creationId xmlns:a16="http://schemas.microsoft.com/office/drawing/2014/main" id="{88FF2788-B8A8-C048-9AB8-CE1FB3F2CDA6}"/>
              </a:ext>
            </a:extLst>
          </p:cNvPr>
          <p:cNvSpPr/>
          <p:nvPr/>
        </p:nvSpPr>
        <p:spPr>
          <a:xfrm>
            <a:off x="6096000" y="4884921"/>
            <a:ext cx="6096000" cy="1015663"/>
          </a:xfrm>
          <a:prstGeom prst="rect">
            <a:avLst/>
          </a:prstGeom>
        </p:spPr>
        <p:txBody>
          <a:bodyPr>
            <a:spAutoFit/>
          </a:bodyPr>
          <a:lstStyle/>
          <a:p>
            <a:r>
              <a:rPr lang="en-CA" sz="2000" b="1" dirty="0">
                <a:solidFill>
                  <a:srgbClr val="000000"/>
                </a:solidFill>
                <a:latin typeface="+mj-lt"/>
              </a:rPr>
              <a:t>Chairman of the Board of Management of Daimler AG. Head of Mercedes-Benz Cars </a:t>
            </a:r>
          </a:p>
          <a:p>
            <a:endParaRPr lang="en-CA" sz="2000" dirty="0">
              <a:solidFill>
                <a:srgbClr val="000000"/>
              </a:solidFill>
              <a:latin typeface="+mj-lt"/>
            </a:endParaRPr>
          </a:p>
        </p:txBody>
      </p:sp>
    </p:spTree>
    <p:extLst>
      <p:ext uri="{BB962C8B-B14F-4D97-AF65-F5344CB8AC3E}">
        <p14:creationId xmlns:p14="http://schemas.microsoft.com/office/powerpoint/2010/main" val="222180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C8239-C252-834B-A43A-F94C56E836AD}"/>
              </a:ext>
            </a:extLst>
          </p:cNvPr>
          <p:cNvSpPr>
            <a:spLocks noGrp="1"/>
          </p:cNvSpPr>
          <p:nvPr>
            <p:ph type="title"/>
          </p:nvPr>
        </p:nvSpPr>
        <p:spPr>
          <a:xfrm>
            <a:off x="533400" y="500591"/>
            <a:ext cx="10515600" cy="1325563"/>
          </a:xfrm>
        </p:spPr>
        <p:txBody>
          <a:bodyPr/>
          <a:lstStyle/>
          <a:p>
            <a:r>
              <a:rPr lang="en-US" b="1" dirty="0">
                <a:solidFill>
                  <a:schemeClr val="bg1"/>
                </a:solidFill>
                <a:latin typeface="Arial Rounded MT Bold" panose="020F0704030504030204" pitchFamily="34" charset="77"/>
              </a:rPr>
              <a:t>Daimler’s New Head of Legal Affairs: </a:t>
            </a:r>
            <a:br>
              <a:rPr lang="en-US" b="1" dirty="0">
                <a:solidFill>
                  <a:schemeClr val="bg1"/>
                </a:solidFill>
                <a:latin typeface="Arial Rounded MT Bold" panose="020F0704030504030204" pitchFamily="34" charset="77"/>
              </a:rPr>
            </a:br>
            <a:r>
              <a:rPr lang="en-CA" sz="3200" b="1" dirty="0">
                <a:solidFill>
                  <a:schemeClr val="bg1"/>
                </a:solidFill>
                <a:latin typeface="Arial Rounded MT Bold" panose="020F0704030504030204" pitchFamily="34" charset="77"/>
              </a:rPr>
              <a:t>Renata </a:t>
            </a:r>
            <a:r>
              <a:rPr lang="en-CA" sz="3200" b="1" dirty="0" err="1">
                <a:solidFill>
                  <a:schemeClr val="bg1"/>
                </a:solidFill>
                <a:latin typeface="Arial Rounded MT Bold" panose="020F0704030504030204" pitchFamily="34" charset="77"/>
              </a:rPr>
              <a:t>Jungo</a:t>
            </a:r>
            <a:r>
              <a:rPr lang="en-CA" sz="3200" b="1" dirty="0">
                <a:solidFill>
                  <a:schemeClr val="bg1"/>
                </a:solidFill>
                <a:latin typeface="Arial Rounded MT Bold" panose="020F0704030504030204" pitchFamily="34" charset="77"/>
              </a:rPr>
              <a:t> </a:t>
            </a:r>
            <a:r>
              <a:rPr lang="en-CA" sz="3200" b="1" dirty="0" err="1">
                <a:solidFill>
                  <a:schemeClr val="bg1"/>
                </a:solidFill>
                <a:latin typeface="Arial Rounded MT Bold" panose="020F0704030504030204" pitchFamily="34" charset="77"/>
              </a:rPr>
              <a:t>Brüngger</a:t>
            </a:r>
            <a:endParaRPr lang="en-US" sz="3200" b="1" dirty="0">
              <a:solidFill>
                <a:schemeClr val="bg1"/>
              </a:solidFill>
              <a:latin typeface="Arial Rounded MT Bold" panose="020F0704030504030204" pitchFamily="34" charset="77"/>
            </a:endParaRPr>
          </a:p>
        </p:txBody>
      </p:sp>
      <p:sp>
        <p:nvSpPr>
          <p:cNvPr id="3" name="Content Placeholder 2">
            <a:extLst>
              <a:ext uri="{FF2B5EF4-FFF2-40B4-BE49-F238E27FC236}">
                <a16:creationId xmlns:a16="http://schemas.microsoft.com/office/drawing/2014/main" id="{9D869CD9-A937-244E-A99F-BB5E56265347}"/>
              </a:ext>
            </a:extLst>
          </p:cNvPr>
          <p:cNvSpPr>
            <a:spLocks noGrp="1"/>
          </p:cNvSpPr>
          <p:nvPr>
            <p:ph idx="1"/>
          </p:nvPr>
        </p:nvSpPr>
        <p:spPr>
          <a:xfrm>
            <a:off x="412786" y="5287510"/>
            <a:ext cx="8825659" cy="3416300"/>
          </a:xfrm>
        </p:spPr>
        <p:txBody>
          <a:bodyPr>
            <a:normAutofit/>
          </a:bodyPr>
          <a:lstStyle/>
          <a:p>
            <a:pPr marL="0" indent="0">
              <a:buNone/>
            </a:pPr>
            <a:r>
              <a:rPr lang="en-CA" b="1" dirty="0">
                <a:solidFill>
                  <a:schemeClr val="bg1"/>
                </a:solidFill>
              </a:rPr>
              <a:t>In January 2016, German carmaker Daimler agreed to appoint a new management board member for legal and compliance issues, Renata </a:t>
            </a:r>
            <a:r>
              <a:rPr lang="en-CA" b="1" dirty="0" err="1">
                <a:solidFill>
                  <a:schemeClr val="bg1"/>
                </a:solidFill>
              </a:rPr>
              <a:t>Jungo</a:t>
            </a:r>
            <a:r>
              <a:rPr lang="en-CA" b="1" dirty="0">
                <a:solidFill>
                  <a:schemeClr val="bg1"/>
                </a:solidFill>
              </a:rPr>
              <a:t> </a:t>
            </a:r>
            <a:r>
              <a:rPr lang="en-CA" b="1" dirty="0" err="1">
                <a:solidFill>
                  <a:schemeClr val="bg1"/>
                </a:solidFill>
              </a:rPr>
              <a:t>Brüngger</a:t>
            </a:r>
            <a:r>
              <a:rPr lang="en-CA" b="1" dirty="0">
                <a:solidFill>
                  <a:schemeClr val="bg1"/>
                </a:solidFill>
              </a:rPr>
              <a:t>.  </a:t>
            </a:r>
          </a:p>
        </p:txBody>
      </p:sp>
      <p:pic>
        <p:nvPicPr>
          <p:cNvPr id="4" name="Picture 3">
            <a:extLst>
              <a:ext uri="{FF2B5EF4-FFF2-40B4-BE49-F238E27FC236}">
                <a16:creationId xmlns:a16="http://schemas.microsoft.com/office/drawing/2014/main" id="{9E830EB1-C360-B74F-905B-92EE5EF66D9E}"/>
              </a:ext>
            </a:extLst>
          </p:cNvPr>
          <p:cNvPicPr>
            <a:picLocks noChangeAspect="1"/>
          </p:cNvPicPr>
          <p:nvPr/>
        </p:nvPicPr>
        <p:blipFill>
          <a:blip r:embed="rId4"/>
          <a:stretch>
            <a:fillRect/>
          </a:stretch>
        </p:blipFill>
        <p:spPr>
          <a:xfrm>
            <a:off x="9713590" y="3521604"/>
            <a:ext cx="2243059" cy="3006161"/>
          </a:xfrm>
          <a:prstGeom prst="rect">
            <a:avLst/>
          </a:prstGeom>
        </p:spPr>
      </p:pic>
      <p:pic>
        <p:nvPicPr>
          <p:cNvPr id="5" name="Picture 4">
            <a:extLst>
              <a:ext uri="{FF2B5EF4-FFF2-40B4-BE49-F238E27FC236}">
                <a16:creationId xmlns:a16="http://schemas.microsoft.com/office/drawing/2014/main" id="{2AC172A6-3B0B-FB4B-A1F3-32AA26DA9889}"/>
              </a:ext>
            </a:extLst>
          </p:cNvPr>
          <p:cNvPicPr>
            <a:picLocks noChangeAspect="1"/>
          </p:cNvPicPr>
          <p:nvPr/>
        </p:nvPicPr>
        <p:blipFill>
          <a:blip r:embed="rId4"/>
          <a:stretch>
            <a:fillRect/>
          </a:stretch>
        </p:blipFill>
        <p:spPr>
          <a:xfrm>
            <a:off x="9713589" y="3521604"/>
            <a:ext cx="2243059" cy="3006161"/>
          </a:xfrm>
          <a:prstGeom prst="rect">
            <a:avLst/>
          </a:prstGeom>
        </p:spPr>
      </p:pic>
    </p:spTree>
    <p:extLst>
      <p:ext uri="{BB962C8B-B14F-4D97-AF65-F5344CB8AC3E}">
        <p14:creationId xmlns:p14="http://schemas.microsoft.com/office/powerpoint/2010/main" val="901538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4A43-4BF8-6C4A-8FE4-B13B7E4EE844}"/>
              </a:ext>
            </a:extLst>
          </p:cNvPr>
          <p:cNvSpPr>
            <a:spLocks noGrp="1"/>
          </p:cNvSpPr>
          <p:nvPr>
            <p:ph type="title"/>
          </p:nvPr>
        </p:nvSpPr>
        <p:spPr>
          <a:xfrm>
            <a:off x="117442" y="209871"/>
            <a:ext cx="12074557" cy="876434"/>
          </a:xfrm>
        </p:spPr>
        <p:txBody>
          <a:bodyPr>
            <a:normAutofit fontScale="90000"/>
          </a:bodyPr>
          <a:lstStyle/>
          <a:p>
            <a:r>
              <a:rPr lang="en-US" b="1" dirty="0">
                <a:solidFill>
                  <a:schemeClr val="bg1"/>
                </a:solidFill>
                <a:latin typeface="Arial Rounded MT Bold" panose="020F0704030504030204" pitchFamily="34" charset="77"/>
              </a:rPr>
              <a:t>Internal Turmoil: Another New Face at Daimler</a:t>
            </a:r>
          </a:p>
        </p:txBody>
      </p:sp>
      <p:sp>
        <p:nvSpPr>
          <p:cNvPr id="3" name="Content Placeholder 2">
            <a:extLst>
              <a:ext uri="{FF2B5EF4-FFF2-40B4-BE49-F238E27FC236}">
                <a16:creationId xmlns:a16="http://schemas.microsoft.com/office/drawing/2014/main" id="{776882AC-7302-7946-BDA7-63AAF9D34986}"/>
              </a:ext>
            </a:extLst>
          </p:cNvPr>
          <p:cNvSpPr>
            <a:spLocks noGrp="1"/>
          </p:cNvSpPr>
          <p:nvPr>
            <p:ph idx="1"/>
          </p:nvPr>
        </p:nvSpPr>
        <p:spPr>
          <a:xfrm>
            <a:off x="117442" y="5149850"/>
            <a:ext cx="7483643" cy="3416300"/>
          </a:xfrm>
        </p:spPr>
        <p:txBody>
          <a:bodyPr>
            <a:normAutofit/>
          </a:bodyPr>
          <a:lstStyle/>
          <a:p>
            <a:pPr marL="0" indent="0">
              <a:buNone/>
            </a:pPr>
            <a:r>
              <a:rPr lang="en-CA" b="1" dirty="0">
                <a:solidFill>
                  <a:schemeClr val="bg1"/>
                </a:solidFill>
              </a:rPr>
              <a:t>Dr. Thomas </a:t>
            </a:r>
            <a:r>
              <a:rPr lang="en-CA" b="1" dirty="0" err="1">
                <a:solidFill>
                  <a:schemeClr val="bg1"/>
                </a:solidFill>
              </a:rPr>
              <a:t>Laubert</a:t>
            </a:r>
            <a:r>
              <a:rPr lang="en-CA" b="1" dirty="0">
                <a:solidFill>
                  <a:schemeClr val="bg1"/>
                </a:solidFill>
              </a:rPr>
              <a:t> is the most current Head of the Daimler AG Legal department since March 1, 2016. He has taken over the position of Renata </a:t>
            </a:r>
            <a:r>
              <a:rPr lang="en-CA" b="1" dirty="0" err="1">
                <a:solidFill>
                  <a:schemeClr val="bg1"/>
                </a:solidFill>
              </a:rPr>
              <a:t>Jungo</a:t>
            </a:r>
            <a:r>
              <a:rPr lang="en-CA" b="1" dirty="0">
                <a:solidFill>
                  <a:schemeClr val="bg1"/>
                </a:solidFill>
              </a:rPr>
              <a:t> </a:t>
            </a:r>
            <a:r>
              <a:rPr lang="en-CA" b="1" dirty="0" err="1">
                <a:solidFill>
                  <a:schemeClr val="bg1"/>
                </a:solidFill>
              </a:rPr>
              <a:t>Brüngger</a:t>
            </a:r>
            <a:r>
              <a:rPr lang="en-CA" b="1" dirty="0">
                <a:solidFill>
                  <a:schemeClr val="bg1"/>
                </a:solidFill>
              </a:rPr>
              <a:t>.</a:t>
            </a:r>
          </a:p>
        </p:txBody>
      </p:sp>
      <p:pic>
        <p:nvPicPr>
          <p:cNvPr id="4" name="Picture 3">
            <a:extLst>
              <a:ext uri="{FF2B5EF4-FFF2-40B4-BE49-F238E27FC236}">
                <a16:creationId xmlns:a16="http://schemas.microsoft.com/office/drawing/2014/main" id="{3B477658-46B6-7149-8797-515F54FC7239}"/>
              </a:ext>
            </a:extLst>
          </p:cNvPr>
          <p:cNvPicPr>
            <a:picLocks noChangeAspect="1"/>
          </p:cNvPicPr>
          <p:nvPr/>
        </p:nvPicPr>
        <p:blipFill>
          <a:blip r:embed="rId4"/>
          <a:stretch>
            <a:fillRect/>
          </a:stretch>
        </p:blipFill>
        <p:spPr>
          <a:xfrm>
            <a:off x="7483643" y="3970420"/>
            <a:ext cx="4259178" cy="2498915"/>
          </a:xfrm>
          <a:prstGeom prst="rect">
            <a:avLst/>
          </a:prstGeom>
        </p:spPr>
      </p:pic>
    </p:spTree>
    <p:extLst>
      <p:ext uri="{BB962C8B-B14F-4D97-AF65-F5344CB8AC3E}">
        <p14:creationId xmlns:p14="http://schemas.microsoft.com/office/powerpoint/2010/main" val="318266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16D0-4A55-6545-A319-7973F8A3109F}"/>
              </a:ext>
            </a:extLst>
          </p:cNvPr>
          <p:cNvSpPr>
            <a:spLocks noGrp="1"/>
          </p:cNvSpPr>
          <p:nvPr>
            <p:ph type="title"/>
          </p:nvPr>
        </p:nvSpPr>
        <p:spPr>
          <a:xfrm>
            <a:off x="532280" y="1159939"/>
            <a:ext cx="9210591" cy="706964"/>
          </a:xfrm>
        </p:spPr>
        <p:txBody>
          <a:bodyPr>
            <a:normAutofit fontScale="90000"/>
          </a:bodyPr>
          <a:lstStyle/>
          <a:p>
            <a:r>
              <a:rPr lang="en-CA" b="1" i="1" dirty="0">
                <a:latin typeface="Arial Rounded MT Bold" panose="020F0704030504030204" pitchFamily="34" charset="77"/>
              </a:rPr>
              <a:t>“The chances of success for damages have never been so high”</a:t>
            </a:r>
            <a:br>
              <a:rPr lang="en-CA" b="1" i="1" dirty="0">
                <a:latin typeface="Arial Rounded MT Bold" panose="020F0704030504030204" pitchFamily="34" charset="77"/>
              </a:rPr>
            </a:br>
            <a:br>
              <a:rPr lang="en-CA" b="1" dirty="0"/>
            </a:br>
            <a:endParaRPr lang="en-US" b="1" dirty="0"/>
          </a:p>
        </p:txBody>
      </p:sp>
      <p:sp>
        <p:nvSpPr>
          <p:cNvPr id="7" name="AutoShape 6" descr="Lawyer &amp; Attorneys in Germany Balduin &amp; Pfnür">
            <a:hlinkClick r:id="rId4"/>
            <a:extLst>
              <a:ext uri="{FF2B5EF4-FFF2-40B4-BE49-F238E27FC236}">
                <a16:creationId xmlns:a16="http://schemas.microsoft.com/office/drawing/2014/main" id="{F7E625E9-69C9-B643-9E79-BBC93BC42797}"/>
              </a:ext>
            </a:extLst>
          </p:cNvPr>
          <p:cNvSpPr>
            <a:spLocks noGrp="1" noChangeAspect="1" noChangeArrowheads="1"/>
          </p:cNvSpPr>
          <p:nvPr>
            <p:ph idx="1"/>
          </p:nvPr>
        </p:nvSpPr>
        <p:spPr bwMode="auto">
          <a:xfrm>
            <a:off x="3894666" y="2521465"/>
            <a:ext cx="8297334" cy="3864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r>
              <a:rPr lang="en-CA" sz="2400" dirty="0"/>
              <a:t>The Mercedes owner can return his diesel car to Daimler and receive a refund of the purchase price paid at the time less a small compensation for the mileage he drove.</a:t>
            </a:r>
          </a:p>
          <a:p>
            <a:r>
              <a:rPr lang="en-CA" sz="2400" dirty="0"/>
              <a:t>The return of the vehicle against reimbursement of the purchase price paid at that time is currently the most attractive and legally best option. </a:t>
            </a:r>
          </a:p>
          <a:p>
            <a:r>
              <a:rPr lang="en-CA" sz="2400" dirty="0"/>
              <a:t>Since we cannot achieve the return of the vehicle by contractual regulations but by tort law, you do not have to have had a contract with Mercedes.</a:t>
            </a:r>
          </a:p>
          <a:p>
            <a:endParaRPr lang="en-US" dirty="0"/>
          </a:p>
        </p:txBody>
      </p:sp>
      <p:sp>
        <p:nvSpPr>
          <p:cNvPr id="4" name="Rectangle 3">
            <a:extLst>
              <a:ext uri="{FF2B5EF4-FFF2-40B4-BE49-F238E27FC236}">
                <a16:creationId xmlns:a16="http://schemas.microsoft.com/office/drawing/2014/main" id="{897B693C-C28C-4B44-8957-5B968509A79A}"/>
              </a:ext>
            </a:extLst>
          </p:cNvPr>
          <p:cNvSpPr/>
          <p:nvPr/>
        </p:nvSpPr>
        <p:spPr>
          <a:xfrm>
            <a:off x="532280" y="1921640"/>
            <a:ext cx="10948520" cy="523220"/>
          </a:xfrm>
          <a:prstGeom prst="rect">
            <a:avLst/>
          </a:prstGeom>
        </p:spPr>
        <p:txBody>
          <a:bodyPr wrap="square">
            <a:spAutoFit/>
          </a:bodyPr>
          <a:lstStyle/>
          <a:p>
            <a:r>
              <a:rPr lang="en-CA" sz="2800" b="1" u="sng" dirty="0">
                <a:latin typeface="+mj-lt"/>
              </a:rPr>
              <a:t>What rights do I have as a Mercedes owner in the exhaust scandal?</a:t>
            </a:r>
            <a:endParaRPr lang="en-US" sz="2800" u="sng" dirty="0">
              <a:latin typeface="+mj-lt"/>
            </a:endParaRPr>
          </a:p>
        </p:txBody>
      </p:sp>
      <p:sp>
        <p:nvSpPr>
          <p:cNvPr id="5" name="AutoShape 2" descr="Lawyer &amp; Attorneys in Germany Balduin &amp; Pfnür">
            <a:hlinkClick r:id="rId4"/>
            <a:extLst>
              <a:ext uri="{FF2B5EF4-FFF2-40B4-BE49-F238E27FC236}">
                <a16:creationId xmlns:a16="http://schemas.microsoft.com/office/drawing/2014/main" id="{84DAD6D7-EB46-5B46-8F41-E6FC0C6900F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8" descr="Lawyer &amp; Attorneys in Germany Balduin &amp; Pfnür">
            <a:hlinkClick r:id="rId4"/>
            <a:extLst>
              <a:ext uri="{FF2B5EF4-FFF2-40B4-BE49-F238E27FC236}">
                <a16:creationId xmlns:a16="http://schemas.microsoft.com/office/drawing/2014/main" id="{00CF9F46-CD39-1746-98A8-3B1D4D36286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72923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73CD-E7F7-44F8-844E-41AC623D98A3}"/>
              </a:ext>
            </a:extLst>
          </p:cNvPr>
          <p:cNvSpPr>
            <a:spLocks noGrp="1"/>
          </p:cNvSpPr>
          <p:nvPr>
            <p:ph type="ctrTitle"/>
          </p:nvPr>
        </p:nvSpPr>
        <p:spPr>
          <a:xfrm>
            <a:off x="6746628" y="1783959"/>
            <a:ext cx="4645250" cy="2889114"/>
          </a:xfrm>
        </p:spPr>
        <p:txBody>
          <a:bodyPr anchor="b">
            <a:normAutofit/>
          </a:bodyPr>
          <a:lstStyle/>
          <a:p>
            <a:pPr algn="l"/>
            <a:r>
              <a:rPr lang="en-US" dirty="0"/>
              <a:t>Toyota: Unintended Acceleration</a:t>
            </a:r>
          </a:p>
        </p:txBody>
      </p:sp>
      <p:sp>
        <p:nvSpPr>
          <p:cNvPr id="3" name="Subtitle 2">
            <a:extLst>
              <a:ext uri="{FF2B5EF4-FFF2-40B4-BE49-F238E27FC236}">
                <a16:creationId xmlns:a16="http://schemas.microsoft.com/office/drawing/2014/main" id="{3CBB23D9-C0E1-4D33-A2B0-13D805578839}"/>
              </a:ext>
            </a:extLst>
          </p:cNvPr>
          <p:cNvSpPr>
            <a:spLocks noGrp="1"/>
          </p:cNvSpPr>
          <p:nvPr>
            <p:ph type="subTitle" idx="1"/>
          </p:nvPr>
        </p:nvSpPr>
        <p:spPr>
          <a:xfrm>
            <a:off x="6746627" y="4750893"/>
            <a:ext cx="4645250" cy="1147863"/>
          </a:xfrm>
        </p:spPr>
        <p:txBody>
          <a:bodyPr anchor="t">
            <a:normAutofit/>
          </a:bodyPr>
          <a:lstStyle/>
          <a:p>
            <a:pPr algn="l"/>
            <a:r>
              <a:rPr lang="en-US" sz="2000" dirty="0">
                <a:solidFill>
                  <a:schemeClr val="bg1"/>
                </a:solidFill>
                <a:hlinkClick r:id="rId2">
                  <a:extLst>
                    <a:ext uri="{A12FA001-AC4F-418D-AE19-62706E023703}">
                      <ahyp:hlinkClr xmlns:ahyp="http://schemas.microsoft.com/office/drawing/2018/hyperlinkcolor" val="tx"/>
                    </a:ext>
                  </a:extLst>
                </a:hlinkClick>
              </a:rPr>
              <a:t>https://www.youtube.com/watch?v=NDYou3B8-hs</a:t>
            </a:r>
            <a:endParaRPr lang="en-US" sz="2000" dirty="0">
              <a:solidFill>
                <a:schemeClr val="bg1"/>
              </a:solidFill>
            </a:endParaRPr>
          </a:p>
        </p:txBody>
      </p:sp>
      <p:pic>
        <p:nvPicPr>
          <p:cNvPr id="5" name="Picture 4" descr="A car on a dirt field&#10;&#10;Description automatically generated">
            <a:extLst>
              <a:ext uri="{FF2B5EF4-FFF2-40B4-BE49-F238E27FC236}">
                <a16:creationId xmlns:a16="http://schemas.microsoft.com/office/drawing/2014/main" id="{32D8323F-9DAD-4EC5-9CB3-677F0A60975F}"/>
              </a:ext>
            </a:extLst>
          </p:cNvPr>
          <p:cNvPicPr>
            <a:picLocks noChangeAspect="1"/>
          </p:cNvPicPr>
          <p:nvPr/>
        </p:nvPicPr>
        <p:blipFill rotWithShape="1">
          <a:blip r:embed="rId3">
            <a:extLst>
              <a:ext uri="{28A0092B-C50C-407E-A947-70E740481C1C}">
                <a14:useLocalDpi xmlns:a14="http://schemas.microsoft.com/office/drawing/2010/main" val="0"/>
              </a:ext>
            </a:extLst>
          </a:blip>
          <a:srcRect l="29026" r="12560"/>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189051769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658B7AC-8F34-4C4B-95AE-AC092A5116E3}"/>
              </a:ext>
            </a:extLst>
          </p:cNvPr>
          <p:cNvSpPr>
            <a:spLocks noGrp="1"/>
          </p:cNvSpPr>
          <p:nvPr>
            <p:ph type="title"/>
          </p:nvPr>
        </p:nvSpPr>
        <p:spPr>
          <a:xfrm>
            <a:off x="6094105" y="802955"/>
            <a:ext cx="4977976" cy="1454051"/>
          </a:xfrm>
        </p:spPr>
        <p:txBody>
          <a:bodyPr>
            <a:normAutofit/>
          </a:bodyPr>
          <a:lstStyle/>
          <a:p>
            <a:endParaRPr lang="en-US">
              <a:solidFill>
                <a:srgbClr val="000000"/>
              </a:solidFill>
            </a:endParaRPr>
          </a:p>
        </p:txBody>
      </p:sp>
      <p:sp>
        <p:nvSpPr>
          <p:cNvPr id="21"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10;&#10;Description automatically generated">
            <a:extLst>
              <a:ext uri="{FF2B5EF4-FFF2-40B4-BE49-F238E27FC236}">
                <a16:creationId xmlns:a16="http://schemas.microsoft.com/office/drawing/2014/main" id="{8A908E80-47A1-4477-9E7B-CC531D9720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74" y="1629089"/>
            <a:ext cx="3636181" cy="3620021"/>
          </a:xfrm>
          <a:prstGeom prst="rect">
            <a:avLst/>
          </a:prstGeom>
        </p:spPr>
      </p:pic>
      <p:sp>
        <p:nvSpPr>
          <p:cNvPr id="3" name="Content Placeholder 2">
            <a:extLst>
              <a:ext uri="{FF2B5EF4-FFF2-40B4-BE49-F238E27FC236}">
                <a16:creationId xmlns:a16="http://schemas.microsoft.com/office/drawing/2014/main" id="{DD05603D-DB88-43FD-8D26-923D49E67A91}"/>
              </a:ext>
            </a:extLst>
          </p:cNvPr>
          <p:cNvSpPr>
            <a:spLocks noGrp="1"/>
          </p:cNvSpPr>
          <p:nvPr>
            <p:ph idx="1"/>
          </p:nvPr>
        </p:nvSpPr>
        <p:spPr>
          <a:xfrm>
            <a:off x="6090574" y="2421682"/>
            <a:ext cx="4977578" cy="3639289"/>
          </a:xfrm>
        </p:spPr>
        <p:txBody>
          <a:bodyPr anchor="ctr">
            <a:normAutofit/>
          </a:bodyPr>
          <a:lstStyle/>
          <a:p>
            <a:r>
              <a:rPr lang="en-US" sz="1600" dirty="0">
                <a:solidFill>
                  <a:srgbClr val="000000"/>
                </a:solidFill>
              </a:rPr>
              <a:t>Issue: Toyota Vehicles were allegedly experiencing unintended acceleration</a:t>
            </a:r>
          </a:p>
          <a:p>
            <a:r>
              <a:rPr lang="en-US" sz="1600" dirty="0">
                <a:solidFill>
                  <a:srgbClr val="000000"/>
                </a:solidFill>
              </a:rPr>
              <a:t>First recall stated that the UIA was due to gas pedal being stuck on improper floormats</a:t>
            </a:r>
          </a:p>
          <a:p>
            <a:pPr lvl="1"/>
            <a:r>
              <a:rPr lang="en-US" sz="1600" dirty="0">
                <a:solidFill>
                  <a:srgbClr val="000000"/>
                </a:solidFill>
              </a:rPr>
              <a:t>Some blame the new electronic throttle, brakes could not overpower gas input</a:t>
            </a:r>
          </a:p>
          <a:p>
            <a:r>
              <a:rPr lang="en-US" sz="1600" dirty="0">
                <a:solidFill>
                  <a:srgbClr val="000000"/>
                </a:solidFill>
              </a:rPr>
              <a:t>Second recall changed out gas pedal</a:t>
            </a:r>
          </a:p>
          <a:p>
            <a:r>
              <a:rPr lang="en-US" sz="1600" dirty="0">
                <a:solidFill>
                  <a:srgbClr val="000000"/>
                </a:solidFill>
              </a:rPr>
              <a:t>Delays in implementing recall</a:t>
            </a:r>
          </a:p>
          <a:p>
            <a:r>
              <a:rPr lang="en-US" sz="1600" dirty="0">
                <a:solidFill>
                  <a:srgbClr val="000000"/>
                </a:solidFill>
              </a:rPr>
              <a:t>NHTSA findings do not believe electronic was issue, suggesting it could have been wrong pedal application</a:t>
            </a:r>
          </a:p>
          <a:p>
            <a:pPr lvl="1"/>
            <a:r>
              <a:rPr lang="en-US" sz="1600" dirty="0">
                <a:solidFill>
                  <a:srgbClr val="000000"/>
                </a:solidFill>
              </a:rPr>
              <a:t>Note Lexus needs 3 seconds to turn car off when driving. Recommended that brakes overpower gas input</a:t>
            </a:r>
          </a:p>
        </p:txBody>
      </p:sp>
    </p:spTree>
    <p:extLst>
      <p:ext uri="{BB962C8B-B14F-4D97-AF65-F5344CB8AC3E}">
        <p14:creationId xmlns:p14="http://schemas.microsoft.com/office/powerpoint/2010/main" val="449647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F475B88-0A99-49C7-893C-FB5FB81F4CBD}"/>
              </a:ext>
            </a:extLst>
          </p:cNvPr>
          <p:cNvSpPr>
            <a:spLocks noGrp="1"/>
          </p:cNvSpPr>
          <p:nvPr>
            <p:ph type="title"/>
          </p:nvPr>
        </p:nvSpPr>
        <p:spPr>
          <a:xfrm>
            <a:off x="6094105" y="802955"/>
            <a:ext cx="4977976" cy="1454051"/>
          </a:xfrm>
        </p:spPr>
        <p:txBody>
          <a:bodyPr>
            <a:normAutofit/>
          </a:bodyPr>
          <a:lstStyle/>
          <a:p>
            <a:endParaRPr lang="en-US">
              <a:solidFill>
                <a:srgbClr val="000000"/>
              </a:solidFill>
            </a:endParaRPr>
          </a:p>
        </p:txBody>
      </p:sp>
      <p:sp>
        <p:nvSpPr>
          <p:cNvPr id="3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picture containing indoor, sitting, table, computer&#10;&#10;Description automatically generated">
            <a:extLst>
              <a:ext uri="{FF2B5EF4-FFF2-40B4-BE49-F238E27FC236}">
                <a16:creationId xmlns:a16="http://schemas.microsoft.com/office/drawing/2014/main" id="{6410A55E-95FC-47F5-A182-A2A070C9B9B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8210" r="20133" b="-1"/>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67A7C09D-45DB-4BF3-B584-132C6160967D}"/>
              </a:ext>
            </a:extLst>
          </p:cNvPr>
          <p:cNvSpPr>
            <a:spLocks noGrp="1"/>
          </p:cNvSpPr>
          <p:nvPr>
            <p:ph idx="1"/>
          </p:nvPr>
        </p:nvSpPr>
        <p:spPr>
          <a:xfrm>
            <a:off x="6090574" y="2421682"/>
            <a:ext cx="4977578" cy="3639289"/>
          </a:xfrm>
        </p:spPr>
        <p:txBody>
          <a:bodyPr anchor="ctr">
            <a:normAutofit fontScale="55000" lnSpcReduction="20000"/>
          </a:bodyPr>
          <a:lstStyle/>
          <a:p>
            <a:pPr fontAlgn="base"/>
            <a:r>
              <a:rPr lang="en-US" sz="2000" dirty="0">
                <a:solidFill>
                  <a:srgbClr val="000000"/>
                </a:solidFill>
              </a:rPr>
              <a:t>The first recall, directing owners to remove the floor mats from their vehicles and place them in the trunk, or to have the floor mats zip-tied in place by a Toyota dealer, covers 4.2 million Toyota and Lexus models over seven model years. They are:</a:t>
            </a:r>
          </a:p>
          <a:p>
            <a:pPr fontAlgn="base"/>
            <a:r>
              <a:rPr lang="en-US" sz="2000" b="1" dirty="0">
                <a:solidFill>
                  <a:srgbClr val="000000"/>
                </a:solidFill>
              </a:rPr>
              <a:t>2005 to </a:t>
            </a:r>
            <a:r>
              <a:rPr lang="en-US" sz="2000" b="1" u="sng" dirty="0">
                <a:solidFill>
                  <a:srgbClr val="000000"/>
                </a:solidFill>
              </a:rPr>
              <a:t>2010 Toyota Avalon</a:t>
            </a:r>
            <a:endParaRPr lang="en-US" sz="2000" b="1" dirty="0">
              <a:solidFill>
                <a:srgbClr val="000000"/>
              </a:solidFill>
            </a:endParaRPr>
          </a:p>
          <a:p>
            <a:pPr fontAlgn="base"/>
            <a:r>
              <a:rPr lang="en-US" sz="2000" b="1" dirty="0">
                <a:solidFill>
                  <a:srgbClr val="000000"/>
                </a:solidFill>
              </a:rPr>
              <a:t>2007 to </a:t>
            </a:r>
            <a:r>
              <a:rPr lang="en-US" sz="2000" b="1" u="sng" dirty="0">
                <a:solidFill>
                  <a:srgbClr val="000000"/>
                </a:solidFill>
              </a:rPr>
              <a:t>2010 Toyota Camry </a:t>
            </a:r>
            <a:r>
              <a:rPr lang="en-US" sz="2000" b="1" dirty="0">
                <a:solidFill>
                  <a:srgbClr val="000000"/>
                </a:solidFill>
              </a:rPr>
              <a:t>(not including Camry Hybrid)</a:t>
            </a:r>
          </a:p>
          <a:p>
            <a:pPr fontAlgn="base"/>
            <a:r>
              <a:rPr lang="en-US" sz="2000" b="1" dirty="0">
                <a:solidFill>
                  <a:srgbClr val="000000"/>
                </a:solidFill>
              </a:rPr>
              <a:t>2008 to </a:t>
            </a:r>
            <a:r>
              <a:rPr lang="en-US" sz="2000" b="1" u="sng" dirty="0">
                <a:solidFill>
                  <a:srgbClr val="000000"/>
                </a:solidFill>
              </a:rPr>
              <a:t>2010 Toyota Highlander</a:t>
            </a:r>
            <a:endParaRPr lang="en-US" sz="2000" b="1" dirty="0">
              <a:solidFill>
                <a:srgbClr val="000000"/>
              </a:solidFill>
            </a:endParaRPr>
          </a:p>
          <a:p>
            <a:pPr fontAlgn="base"/>
            <a:r>
              <a:rPr lang="en-US" sz="2000" b="1" dirty="0">
                <a:solidFill>
                  <a:srgbClr val="000000"/>
                </a:solidFill>
              </a:rPr>
              <a:t>2009 to 2010 Toyota Matrix</a:t>
            </a:r>
          </a:p>
          <a:p>
            <a:pPr fontAlgn="base"/>
            <a:r>
              <a:rPr lang="en-US" sz="2000" b="1" dirty="0">
                <a:solidFill>
                  <a:srgbClr val="000000"/>
                </a:solidFill>
              </a:rPr>
              <a:t>2004 to </a:t>
            </a:r>
            <a:r>
              <a:rPr lang="en-US" sz="2000" b="1" u="sng" dirty="0">
                <a:solidFill>
                  <a:srgbClr val="000000"/>
                </a:solidFill>
              </a:rPr>
              <a:t>2009 Toyota Prius</a:t>
            </a:r>
            <a:endParaRPr lang="en-US" sz="2000" b="1" dirty="0">
              <a:solidFill>
                <a:srgbClr val="000000"/>
              </a:solidFill>
            </a:endParaRPr>
          </a:p>
          <a:p>
            <a:pPr fontAlgn="base"/>
            <a:r>
              <a:rPr lang="en-US" sz="2000" b="1" dirty="0">
                <a:solidFill>
                  <a:srgbClr val="000000"/>
                </a:solidFill>
              </a:rPr>
              <a:t>2005 to </a:t>
            </a:r>
            <a:r>
              <a:rPr lang="en-US" sz="2000" b="1" u="sng" dirty="0">
                <a:solidFill>
                  <a:srgbClr val="000000"/>
                </a:solidFill>
              </a:rPr>
              <a:t>2010 Toyota Tacoma</a:t>
            </a:r>
            <a:endParaRPr lang="en-US" sz="2000" b="1" dirty="0">
              <a:solidFill>
                <a:srgbClr val="000000"/>
              </a:solidFill>
            </a:endParaRPr>
          </a:p>
          <a:p>
            <a:pPr fontAlgn="base"/>
            <a:r>
              <a:rPr lang="en-US" sz="2000" b="1" dirty="0">
                <a:solidFill>
                  <a:srgbClr val="000000"/>
                </a:solidFill>
              </a:rPr>
              <a:t>2007 to </a:t>
            </a:r>
            <a:r>
              <a:rPr lang="en-US" sz="2000" b="1" u="sng" dirty="0">
                <a:solidFill>
                  <a:srgbClr val="000000"/>
                </a:solidFill>
              </a:rPr>
              <a:t>2010 Toyota Tundra</a:t>
            </a:r>
            <a:endParaRPr lang="en-US" sz="2000" b="1" dirty="0">
              <a:solidFill>
                <a:srgbClr val="000000"/>
              </a:solidFill>
            </a:endParaRPr>
          </a:p>
          <a:p>
            <a:pPr fontAlgn="base"/>
            <a:r>
              <a:rPr lang="en-US" sz="2000" b="1" dirty="0">
                <a:solidFill>
                  <a:srgbClr val="000000"/>
                </a:solidFill>
              </a:rPr>
              <a:t>2009 to 2010 Toyota </a:t>
            </a:r>
            <a:r>
              <a:rPr lang="en-US" sz="2000" b="1" dirty="0" err="1">
                <a:solidFill>
                  <a:srgbClr val="000000"/>
                </a:solidFill>
              </a:rPr>
              <a:t>Venza</a:t>
            </a:r>
            <a:endParaRPr lang="en-US" sz="2000" b="1" dirty="0">
              <a:solidFill>
                <a:srgbClr val="000000"/>
              </a:solidFill>
            </a:endParaRPr>
          </a:p>
          <a:p>
            <a:pPr fontAlgn="base"/>
            <a:r>
              <a:rPr lang="en-US" sz="2000" b="1" dirty="0">
                <a:solidFill>
                  <a:srgbClr val="000000"/>
                </a:solidFill>
              </a:rPr>
              <a:t>2007 to 2010 Lexus ES350</a:t>
            </a:r>
          </a:p>
          <a:p>
            <a:pPr fontAlgn="base"/>
            <a:r>
              <a:rPr lang="en-US" sz="2000" b="1" dirty="0">
                <a:solidFill>
                  <a:srgbClr val="000000"/>
                </a:solidFill>
              </a:rPr>
              <a:t>2006 to 2010 Lexus IS250</a:t>
            </a:r>
          </a:p>
          <a:p>
            <a:pPr fontAlgn="base"/>
            <a:r>
              <a:rPr lang="en-US" sz="2000" b="1" dirty="0">
                <a:solidFill>
                  <a:srgbClr val="000000"/>
                </a:solidFill>
              </a:rPr>
              <a:t>2005 to 2010 Lexus IS350</a:t>
            </a:r>
          </a:p>
          <a:p>
            <a:pPr fontAlgn="base"/>
            <a:r>
              <a:rPr lang="en-US" sz="2000" b="1" dirty="0">
                <a:solidFill>
                  <a:srgbClr val="000000"/>
                </a:solidFill>
              </a:rPr>
              <a:t>2009 to 2010 Pontiac Vibe</a:t>
            </a:r>
          </a:p>
          <a:p>
            <a:endParaRPr lang="en-US" sz="800" dirty="0">
              <a:solidFill>
                <a:srgbClr val="000000"/>
              </a:solidFill>
            </a:endParaRPr>
          </a:p>
        </p:txBody>
      </p:sp>
    </p:spTree>
    <p:extLst>
      <p:ext uri="{BB962C8B-B14F-4D97-AF65-F5344CB8AC3E}">
        <p14:creationId xmlns:p14="http://schemas.microsoft.com/office/powerpoint/2010/main" val="2962359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4D21A-D36B-4BFF-963A-39A3F722945C}"/>
              </a:ext>
            </a:extLst>
          </p:cNvPr>
          <p:cNvSpPr>
            <a:spLocks noGrp="1"/>
          </p:cNvSpPr>
          <p:nvPr>
            <p:ph type="title"/>
          </p:nvPr>
        </p:nvSpPr>
        <p:spPr>
          <a:xfrm>
            <a:off x="648929" y="629266"/>
            <a:ext cx="5127031" cy="1676603"/>
          </a:xfrm>
        </p:spPr>
        <p:txBody>
          <a:bodyPr>
            <a:normAutofit/>
          </a:bodyPr>
          <a:lstStyle/>
          <a:p>
            <a:endParaRPr lang="en-US"/>
          </a:p>
        </p:txBody>
      </p:sp>
      <p:sp>
        <p:nvSpPr>
          <p:cNvPr id="3" name="Content Placeholder 2">
            <a:extLst>
              <a:ext uri="{FF2B5EF4-FFF2-40B4-BE49-F238E27FC236}">
                <a16:creationId xmlns:a16="http://schemas.microsoft.com/office/drawing/2014/main" id="{A6FB563C-0534-4D20-B410-2002CAE6C457}"/>
              </a:ext>
            </a:extLst>
          </p:cNvPr>
          <p:cNvSpPr>
            <a:spLocks noGrp="1"/>
          </p:cNvSpPr>
          <p:nvPr>
            <p:ph idx="1"/>
          </p:nvPr>
        </p:nvSpPr>
        <p:spPr>
          <a:xfrm>
            <a:off x="648930" y="2438400"/>
            <a:ext cx="5127029" cy="3785419"/>
          </a:xfrm>
        </p:spPr>
        <p:txBody>
          <a:bodyPr>
            <a:normAutofit/>
          </a:bodyPr>
          <a:lstStyle/>
          <a:p>
            <a:pPr fontAlgn="base"/>
            <a:r>
              <a:rPr lang="en-US" sz="1700" dirty="0"/>
              <a:t>The second recall covers 2.3 million vehicles which together account for over 50% of Toyota's U.S. sales. Affected models include:</a:t>
            </a:r>
          </a:p>
          <a:p>
            <a:pPr fontAlgn="base"/>
            <a:r>
              <a:rPr lang="en-US" sz="1700" b="1" dirty="0"/>
              <a:t>2005 to 2010 Toyota Avalon</a:t>
            </a:r>
          </a:p>
          <a:p>
            <a:pPr fontAlgn="base"/>
            <a:r>
              <a:rPr lang="en-US" sz="1700" b="1" dirty="0"/>
              <a:t>2007 to 2010 Toyota Camry</a:t>
            </a:r>
          </a:p>
          <a:p>
            <a:pPr fontAlgn="base"/>
            <a:r>
              <a:rPr lang="en-US" sz="1700" b="1" dirty="0"/>
              <a:t>2009 to 2010 Toyota Corolla</a:t>
            </a:r>
          </a:p>
          <a:p>
            <a:pPr fontAlgn="base"/>
            <a:r>
              <a:rPr lang="en-US" sz="1700" b="1" dirty="0"/>
              <a:t>2010 Toyota Highlander</a:t>
            </a:r>
          </a:p>
          <a:p>
            <a:pPr fontAlgn="base"/>
            <a:r>
              <a:rPr lang="en-US" sz="1700" b="1" dirty="0"/>
              <a:t>2009 to 2010 Toyota Matrix</a:t>
            </a:r>
          </a:p>
          <a:p>
            <a:pPr fontAlgn="base"/>
            <a:r>
              <a:rPr lang="en-US" sz="1700" b="1" dirty="0"/>
              <a:t>2009 to 2010 Toyota Rav4</a:t>
            </a:r>
          </a:p>
          <a:p>
            <a:pPr fontAlgn="base"/>
            <a:r>
              <a:rPr lang="en-US" sz="1700" b="1" dirty="0"/>
              <a:t>2008 to 2010 Toyota Sequoia</a:t>
            </a:r>
          </a:p>
          <a:p>
            <a:pPr fontAlgn="base"/>
            <a:r>
              <a:rPr lang="en-US" sz="1700" b="1" dirty="0"/>
              <a:t>2008 to 2010 Toyota Tundra</a:t>
            </a:r>
          </a:p>
          <a:p>
            <a:endParaRPr lang="en-US" sz="1700" dirty="0"/>
          </a:p>
        </p:txBody>
      </p:sp>
      <p:pic>
        <p:nvPicPr>
          <p:cNvPr id="5" name="Picture 4" descr="A close up of a logo&#10;&#10;Description automatically generated">
            <a:extLst>
              <a:ext uri="{FF2B5EF4-FFF2-40B4-BE49-F238E27FC236}">
                <a16:creationId xmlns:a16="http://schemas.microsoft.com/office/drawing/2014/main" id="{8786D06E-90B0-47F1-A188-8F52ACA3FE78}"/>
              </a:ext>
            </a:extLst>
          </p:cNvPr>
          <p:cNvPicPr>
            <a:picLocks noChangeAspect="1"/>
          </p:cNvPicPr>
          <p:nvPr/>
        </p:nvPicPr>
        <p:blipFill rotWithShape="1">
          <a:blip r:embed="rId2">
            <a:extLst>
              <a:ext uri="{28A0092B-C50C-407E-A947-70E740481C1C}">
                <a14:useLocalDpi xmlns:a14="http://schemas.microsoft.com/office/drawing/2010/main" val="0"/>
              </a:ext>
            </a:extLst>
          </a:blip>
          <a:srcRect r="2" b="3338"/>
          <a:stretch/>
        </p:blipFill>
        <p:spPr>
          <a:xfrm>
            <a:off x="6090612" y="10"/>
            <a:ext cx="6101387" cy="6857990"/>
          </a:xfrm>
          <a:prstGeom prst="rect">
            <a:avLst/>
          </a:prstGeom>
          <a:effectLst/>
        </p:spPr>
      </p:pic>
    </p:spTree>
    <p:extLst>
      <p:ext uri="{BB962C8B-B14F-4D97-AF65-F5344CB8AC3E}">
        <p14:creationId xmlns:p14="http://schemas.microsoft.com/office/powerpoint/2010/main" val="4244687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B02F40-DF1C-48CC-A141-DB65939834B9}"/>
              </a:ext>
            </a:extLst>
          </p:cNvPr>
          <p:cNvSpPr>
            <a:spLocks noGrp="1"/>
          </p:cNvSpPr>
          <p:nvPr>
            <p:ph type="title"/>
          </p:nvPr>
        </p:nvSpPr>
        <p:spPr>
          <a:xfrm>
            <a:off x="640079" y="2053641"/>
            <a:ext cx="3669161" cy="2760098"/>
          </a:xfrm>
        </p:spPr>
        <p:txBody>
          <a:bodyPr>
            <a:normAutofit/>
          </a:bodyPr>
          <a:lstStyle/>
          <a:p>
            <a:endParaRPr lang="en-US" dirty="0">
              <a:solidFill>
                <a:srgbClr val="FFFFFF"/>
              </a:solidFill>
            </a:endParaRPr>
          </a:p>
        </p:txBody>
      </p:sp>
      <p:sp>
        <p:nvSpPr>
          <p:cNvPr id="3" name="Content Placeholder 2">
            <a:extLst>
              <a:ext uri="{FF2B5EF4-FFF2-40B4-BE49-F238E27FC236}">
                <a16:creationId xmlns:a16="http://schemas.microsoft.com/office/drawing/2014/main" id="{0F041461-CA99-4B0F-90E6-A9B4A4095511}"/>
              </a:ext>
            </a:extLst>
          </p:cNvPr>
          <p:cNvSpPr>
            <a:spLocks noGrp="1"/>
          </p:cNvSpPr>
          <p:nvPr>
            <p:ph idx="1"/>
          </p:nvPr>
        </p:nvSpPr>
        <p:spPr>
          <a:xfrm>
            <a:off x="6090574" y="801866"/>
            <a:ext cx="5306084" cy="5230634"/>
          </a:xfrm>
        </p:spPr>
        <p:txBody>
          <a:bodyPr anchor="ctr">
            <a:noAutofit/>
          </a:bodyPr>
          <a:lstStyle/>
          <a:p>
            <a:r>
              <a:rPr lang="en-US" sz="1500" b="1" dirty="0">
                <a:solidFill>
                  <a:srgbClr val="000000"/>
                </a:solidFill>
              </a:rPr>
              <a:t>August 28, 2009:</a:t>
            </a:r>
            <a:r>
              <a:rPr lang="en-US" sz="1500" dirty="0">
                <a:solidFill>
                  <a:srgbClr val="000000"/>
                </a:solidFill>
              </a:rPr>
              <a:t> Off-duty California Highway Patrol officer Mark Saylor is traveling on Highway 125 in Santee, California (northeast of San Diego), with three family members. The 2009 Lexus ES350 accelerates out of control, hits another car, tumbles down an embankment and catches fire. All four are killed in the ensuing crash.</a:t>
            </a:r>
          </a:p>
          <a:p>
            <a:r>
              <a:rPr lang="en-US" sz="1500" b="1" dirty="0">
                <a:solidFill>
                  <a:srgbClr val="000000"/>
                </a:solidFill>
              </a:rPr>
              <a:t>September 14, 2009:</a:t>
            </a:r>
            <a:r>
              <a:rPr lang="en-US" sz="1500" dirty="0">
                <a:solidFill>
                  <a:srgbClr val="000000"/>
                </a:solidFill>
              </a:rPr>
              <a:t> Preliminary reports from Toyota and local authorities indicate that the Lexus may have had the wrong floor mats installed, interfering with the gas pedal.</a:t>
            </a:r>
          </a:p>
          <a:p>
            <a:r>
              <a:rPr lang="en-US" sz="1500" b="1" dirty="0">
                <a:solidFill>
                  <a:srgbClr val="000000"/>
                </a:solidFill>
              </a:rPr>
              <a:t>September 29, 2009:</a:t>
            </a:r>
            <a:r>
              <a:rPr lang="en-US" sz="1500" dirty="0">
                <a:solidFill>
                  <a:srgbClr val="000000"/>
                </a:solidFill>
              </a:rPr>
              <a:t> Toyota announces it is recalling the floor mats on 4.2 million Toyota and Lexus vehicles. The company advises owners to remove their floor mats and place them in the trunk and directs dealers to use zip ties to secure the floor mats in their vehicles so they could not interfere with the gas pedal.</a:t>
            </a:r>
          </a:p>
          <a:p>
            <a:r>
              <a:rPr lang="en-US" sz="1500" b="1" dirty="0"/>
              <a:t>October 18, 2009:</a:t>
            </a:r>
            <a:r>
              <a:rPr lang="en-US" sz="1500" dirty="0"/>
              <a:t> The </a:t>
            </a:r>
            <a:r>
              <a:rPr lang="en-US" sz="1500" i="1" dirty="0"/>
              <a:t>Times</a:t>
            </a:r>
            <a:r>
              <a:rPr lang="en-US" sz="1500" dirty="0"/>
              <a:t> article reveals there have been nine separate NHTSA investigations into claims of unintended acceleration by Toyota vehicles in the past decade. Two involved floor mats, and one a trim piece on the Toyota Sienna minivan. Six were dismissed due to lack of evidence. A Toyota spokesperson admits there is no safety override programmed into its computer to disable the throttle pedal when the brake pedal is pressed.</a:t>
            </a:r>
          </a:p>
        </p:txBody>
      </p:sp>
    </p:spTree>
    <p:extLst>
      <p:ext uri="{BB962C8B-B14F-4D97-AF65-F5344CB8AC3E}">
        <p14:creationId xmlns:p14="http://schemas.microsoft.com/office/powerpoint/2010/main" val="3262062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a14:imgEffect>
                      <a14:sharpenSoften amount="-10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CEEDF-CA05-A349-A3F1-BD8AF29688F6}"/>
              </a:ext>
            </a:extLst>
          </p:cNvPr>
          <p:cNvSpPr>
            <a:spLocks noGrp="1"/>
          </p:cNvSpPr>
          <p:nvPr>
            <p:ph idx="1"/>
          </p:nvPr>
        </p:nvSpPr>
        <p:spPr>
          <a:xfrm>
            <a:off x="838200" y="399393"/>
            <a:ext cx="10515600" cy="5777570"/>
          </a:xfrm>
        </p:spPr>
        <p:txBody>
          <a:bodyPr/>
          <a:lstStyle/>
          <a:p>
            <a:pPr marL="0" indent="0" algn="r">
              <a:buNone/>
            </a:pPr>
            <a:r>
              <a:rPr lang="en-CA" sz="4000" spc="300" dirty="0">
                <a:solidFill>
                  <a:schemeClr val="bg1"/>
                </a:solidFill>
                <a:latin typeface="Avenir Next Medium" panose="020B0503020202020204" pitchFamily="34" charset="0"/>
              </a:rPr>
              <a:t>“it’s like a little law firm dropped in the middle of a big company,” - NORMAN STEWART, ford motor company of </a:t>
            </a:r>
            <a:r>
              <a:rPr lang="en-CA" sz="4000" spc="300" dirty="0" err="1">
                <a:solidFill>
                  <a:schemeClr val="bg1"/>
                </a:solidFill>
                <a:latin typeface="Avenir Next Medium" panose="020B0503020202020204" pitchFamily="34" charset="0"/>
              </a:rPr>
              <a:t>canada</a:t>
            </a:r>
            <a:r>
              <a:rPr lang="en-CA" sz="4000" spc="300" dirty="0">
                <a:solidFill>
                  <a:schemeClr val="bg1"/>
                </a:solidFill>
                <a:latin typeface="Avenir Next Medium" panose="020B0503020202020204" pitchFamily="34" charset="0"/>
              </a:rPr>
              <a:t> ltd. </a:t>
            </a:r>
            <a:endParaRPr lang="en-CA" sz="3600" spc="300" dirty="0">
              <a:solidFill>
                <a:schemeClr val="bg1"/>
              </a:solidFill>
              <a:latin typeface="Avenir Next Medium" panose="020B0503020202020204" pitchFamily="34" charset="0"/>
            </a:endParaRPr>
          </a:p>
          <a:p>
            <a:pPr marL="0" indent="0" algn="r">
              <a:buNone/>
            </a:pPr>
            <a:endParaRPr lang="en-CA" sz="2400" spc="300" dirty="0">
              <a:solidFill>
                <a:schemeClr val="bg1"/>
              </a:solidFill>
              <a:latin typeface="Avenir Next Medium" panose="020B0503020202020204" pitchFamily="34" charset="0"/>
            </a:endParaRPr>
          </a:p>
          <a:p>
            <a:pPr marL="0" indent="0" algn="r">
              <a:buNone/>
            </a:pPr>
            <a:r>
              <a:rPr lang="en-CA" sz="2400" spc="300" dirty="0">
                <a:solidFill>
                  <a:schemeClr val="bg1"/>
                </a:solidFill>
                <a:latin typeface="Avenir Next Medium" panose="020B0503020202020204" pitchFamily="34" charset="0"/>
              </a:rPr>
              <a:t>source: </a:t>
            </a:r>
            <a:r>
              <a:rPr lang="en-CA" sz="2400" spc="300" dirty="0" err="1">
                <a:solidFill>
                  <a:schemeClr val="bg1"/>
                </a:solidFill>
                <a:latin typeface="Avenir Next Medium" panose="020B0503020202020204" pitchFamily="34" charset="0"/>
              </a:rPr>
              <a:t>canadianlawyermag.com</a:t>
            </a:r>
            <a:endParaRPr lang="en-US" sz="2400" spc="300" dirty="0">
              <a:solidFill>
                <a:schemeClr val="bg1"/>
              </a:solidFill>
              <a:latin typeface="Avenir Next Medium" panose="020B0503020202020204" pitchFamily="34" charset="0"/>
            </a:endParaRPr>
          </a:p>
        </p:txBody>
      </p:sp>
    </p:spTree>
    <p:extLst>
      <p:ext uri="{BB962C8B-B14F-4D97-AF65-F5344CB8AC3E}">
        <p14:creationId xmlns:p14="http://schemas.microsoft.com/office/powerpoint/2010/main" val="2784551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5A18113-B5D2-47BE-AB8A-F227999E39F2}"/>
              </a:ext>
            </a:extLst>
          </p:cNvPr>
          <p:cNvSpPr>
            <a:spLocks noGrp="1"/>
          </p:cNvSpPr>
          <p:nvPr>
            <p:ph type="title"/>
          </p:nvPr>
        </p:nvSpPr>
        <p:spPr>
          <a:xfrm>
            <a:off x="640079" y="2053641"/>
            <a:ext cx="3669161" cy="2760098"/>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BD9CA134-01FE-49C0-92C5-1AA348DCAFB7}"/>
              </a:ext>
            </a:extLst>
          </p:cNvPr>
          <p:cNvSpPr>
            <a:spLocks noGrp="1"/>
          </p:cNvSpPr>
          <p:nvPr>
            <p:ph idx="1"/>
          </p:nvPr>
        </p:nvSpPr>
        <p:spPr>
          <a:xfrm>
            <a:off x="6090574" y="801866"/>
            <a:ext cx="5306084" cy="5230634"/>
          </a:xfrm>
        </p:spPr>
        <p:txBody>
          <a:bodyPr anchor="ctr">
            <a:normAutofit/>
          </a:bodyPr>
          <a:lstStyle/>
          <a:p>
            <a:r>
              <a:rPr lang="en-US" sz="1000" b="1" dirty="0">
                <a:solidFill>
                  <a:srgbClr val="000000"/>
                </a:solidFill>
              </a:rPr>
              <a:t>October 30, 2009:</a:t>
            </a:r>
            <a:r>
              <a:rPr lang="en-US" sz="1000" dirty="0">
                <a:solidFill>
                  <a:srgbClr val="000000"/>
                </a:solidFill>
              </a:rPr>
              <a:t> Toyota begins sending letters to owners notifying them of an unspecified upcoming recall to fix the unintended acceleration issue. In the letters Toyota says "no defect exists.“</a:t>
            </a:r>
          </a:p>
          <a:p>
            <a:pPr fontAlgn="base"/>
            <a:r>
              <a:rPr lang="en-US" sz="1000" b="1" dirty="0">
                <a:solidFill>
                  <a:srgbClr val="000000"/>
                </a:solidFill>
              </a:rPr>
              <a:t>November 2, 2009:</a:t>
            </a:r>
            <a:r>
              <a:rPr lang="en-US" sz="1000" dirty="0">
                <a:solidFill>
                  <a:srgbClr val="000000"/>
                </a:solidFill>
              </a:rPr>
              <a:t> NHTSA takes the highly unusual step of publicly rebuking Toyota, calling a company press release re-iterating the statements made in the 30 October letter to owners "inaccurate" and "misleading," noting that the floor mat recall was an "interim" measure and that it "does not correct the underlying defect." Toyota publicly apologizes.</a:t>
            </a:r>
          </a:p>
          <a:p>
            <a:r>
              <a:rPr lang="en-US" sz="1000" b="1" dirty="0">
                <a:solidFill>
                  <a:srgbClr val="000000"/>
                </a:solidFill>
              </a:rPr>
              <a:t>November 4, 2009:</a:t>
            </a:r>
            <a:r>
              <a:rPr lang="en-US" sz="1000" dirty="0">
                <a:solidFill>
                  <a:srgbClr val="000000"/>
                </a:solidFill>
              </a:rPr>
              <a:t> Toyota issues another press release denying media reports a problem exists with its drive-by-wire electronic throttle system. However, to support the claim, Toyota simply cites a NHTSA report released two days earlier showing the agency has refused a petition by a Toyota owner to open a new investigation into Toyota's drive-by-wire system.</a:t>
            </a:r>
          </a:p>
          <a:p>
            <a:r>
              <a:rPr lang="en-US" sz="1000" b="1" dirty="0">
                <a:solidFill>
                  <a:srgbClr val="000000"/>
                </a:solidFill>
              </a:rPr>
              <a:t>December 23, 2009:</a:t>
            </a:r>
            <a:r>
              <a:rPr lang="en-US" sz="1000" dirty="0">
                <a:solidFill>
                  <a:srgbClr val="000000"/>
                </a:solidFill>
              </a:rPr>
              <a:t> Another story in the </a:t>
            </a:r>
            <a:r>
              <a:rPr lang="en-US" sz="1000" i="1" dirty="0">
                <a:solidFill>
                  <a:srgbClr val="000000"/>
                </a:solidFill>
              </a:rPr>
              <a:t>Los Angeles Times</a:t>
            </a:r>
            <a:r>
              <a:rPr lang="en-US" sz="1000" dirty="0">
                <a:solidFill>
                  <a:srgbClr val="000000"/>
                </a:solidFill>
              </a:rPr>
              <a:t>, this time accusing Toyota of hiding defects from customers and regulators over the past decade. The story notes the company has been fined and rebuked by judges several times for failing to turn over evidence in lawsuits, and that many suits brought against the company have been settled out of court for undisclosed sums of money.</a:t>
            </a:r>
          </a:p>
          <a:p>
            <a:r>
              <a:rPr lang="en-US" sz="1000" b="1" dirty="0">
                <a:solidFill>
                  <a:srgbClr val="000000"/>
                </a:solidFill>
              </a:rPr>
              <a:t>December 26, 2009:</a:t>
            </a:r>
            <a:r>
              <a:rPr lang="en-US" sz="1000" dirty="0">
                <a:solidFill>
                  <a:srgbClr val="000000"/>
                </a:solidFill>
              </a:rPr>
              <a:t> A Toyota Avalon crashes into a lake in Texas after accelerating out of control. All four occupants die. Floor mats are ruled out as a cause because they are found in the trunk of the car.</a:t>
            </a:r>
          </a:p>
          <a:p>
            <a:r>
              <a:rPr lang="en-US" sz="1000" b="1" dirty="0">
                <a:solidFill>
                  <a:srgbClr val="000000"/>
                </a:solidFill>
              </a:rPr>
              <a:t>January 11, 2010:</a:t>
            </a:r>
            <a:r>
              <a:rPr lang="en-US" sz="1000" dirty="0">
                <a:solidFill>
                  <a:srgbClr val="000000"/>
                </a:solidFill>
              </a:rPr>
              <a:t> Toyota announced its brake override software fix will be made global by 2011.</a:t>
            </a:r>
          </a:p>
          <a:p>
            <a:r>
              <a:rPr lang="en-US" sz="1000" b="1" dirty="0">
                <a:solidFill>
                  <a:srgbClr val="000000"/>
                </a:solidFill>
              </a:rPr>
              <a:t>January 21, 2010:</a:t>
            </a:r>
            <a:r>
              <a:rPr lang="en-US" sz="1000" dirty="0">
                <a:solidFill>
                  <a:srgbClr val="000000"/>
                </a:solidFill>
              </a:rPr>
              <a:t> Toyota recalls another 2.3 million Toyota-brand vehicles because of a problem with the gas pedal. Toyota says "a rare set of conditions which may cause the accelerator pedal to become harder to depress, slower to return or, in the worst case, stuck in a partially depressed position." The company says the new recall is unrelated to the floor mat recall, but also announces 1.7 million Toyota vehicles would be affected by both recalls. </a:t>
            </a:r>
            <a:br>
              <a:rPr lang="en-US" sz="1000" dirty="0">
                <a:solidFill>
                  <a:srgbClr val="000000"/>
                </a:solidFill>
              </a:rPr>
            </a:br>
            <a:endParaRPr lang="en-US" sz="1000" dirty="0">
              <a:solidFill>
                <a:srgbClr val="000000"/>
              </a:solidFill>
            </a:endParaRPr>
          </a:p>
        </p:txBody>
      </p:sp>
    </p:spTree>
    <p:extLst>
      <p:ext uri="{BB962C8B-B14F-4D97-AF65-F5344CB8AC3E}">
        <p14:creationId xmlns:p14="http://schemas.microsoft.com/office/powerpoint/2010/main" val="4161909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FDFCA4-4088-4226-B788-6CD26078CEEB}"/>
              </a:ext>
            </a:extLst>
          </p:cNvPr>
          <p:cNvSpPr>
            <a:spLocks noGrp="1"/>
          </p:cNvSpPr>
          <p:nvPr>
            <p:ph type="title"/>
          </p:nvPr>
        </p:nvSpPr>
        <p:spPr>
          <a:xfrm>
            <a:off x="6094105" y="802955"/>
            <a:ext cx="4977976" cy="1454051"/>
          </a:xfrm>
        </p:spPr>
        <p:txBody>
          <a:bodyPr>
            <a:normAutofit/>
          </a:bodyPr>
          <a:lstStyle/>
          <a:p>
            <a:r>
              <a:rPr lang="en-US" dirty="0" err="1">
                <a:solidFill>
                  <a:srgbClr val="000000"/>
                </a:solidFill>
              </a:rPr>
              <a:t>Dimitrios</a:t>
            </a:r>
            <a:r>
              <a:rPr lang="en-US" dirty="0">
                <a:solidFill>
                  <a:srgbClr val="000000"/>
                </a:solidFill>
              </a:rPr>
              <a:t> Biller</a:t>
            </a:r>
          </a:p>
        </p:txBody>
      </p:sp>
      <p:sp>
        <p:nvSpPr>
          <p:cNvPr id="2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person wearing glasses and looking at the camera&#10;&#10;Description automatically generated">
            <a:extLst>
              <a:ext uri="{FF2B5EF4-FFF2-40B4-BE49-F238E27FC236}">
                <a16:creationId xmlns:a16="http://schemas.microsoft.com/office/drawing/2014/main" id="{0841BFA5-2677-4286-9626-95D769139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556" y="1629089"/>
            <a:ext cx="2787416" cy="3620021"/>
          </a:xfrm>
          <a:prstGeom prst="rect">
            <a:avLst/>
          </a:prstGeom>
        </p:spPr>
      </p:pic>
      <p:sp>
        <p:nvSpPr>
          <p:cNvPr id="3" name="Content Placeholder 2">
            <a:extLst>
              <a:ext uri="{FF2B5EF4-FFF2-40B4-BE49-F238E27FC236}">
                <a16:creationId xmlns:a16="http://schemas.microsoft.com/office/drawing/2014/main" id="{5CCEDFCD-C829-4DCC-9001-DD891FB54AFB}"/>
              </a:ext>
            </a:extLst>
          </p:cNvPr>
          <p:cNvSpPr>
            <a:spLocks noGrp="1"/>
          </p:cNvSpPr>
          <p:nvPr>
            <p:ph idx="1"/>
          </p:nvPr>
        </p:nvSpPr>
        <p:spPr>
          <a:xfrm>
            <a:off x="6090574" y="2421682"/>
            <a:ext cx="4977578" cy="3639289"/>
          </a:xfrm>
        </p:spPr>
        <p:txBody>
          <a:bodyPr anchor="ctr">
            <a:noAutofit/>
          </a:bodyPr>
          <a:lstStyle/>
          <a:p>
            <a:r>
              <a:rPr lang="en-US" sz="2000" dirty="0">
                <a:solidFill>
                  <a:srgbClr val="000000"/>
                </a:solidFill>
              </a:rPr>
              <a:t>Former Toyota Lawyer </a:t>
            </a:r>
            <a:r>
              <a:rPr lang="en-US" sz="2000" dirty="0" err="1">
                <a:solidFill>
                  <a:srgbClr val="000000"/>
                </a:solidFill>
              </a:rPr>
              <a:t>Dimitrios</a:t>
            </a:r>
            <a:r>
              <a:rPr lang="en-US" sz="2000" dirty="0">
                <a:solidFill>
                  <a:srgbClr val="000000"/>
                </a:solidFill>
              </a:rPr>
              <a:t> Biller from April 15, 2003 – September 17, 2007 as National Managing Counsel in charge of the National Rollover Program</a:t>
            </a:r>
          </a:p>
          <a:p>
            <a:pPr lvl="1"/>
            <a:r>
              <a:rPr lang="en-US" sz="2000" dirty="0">
                <a:solidFill>
                  <a:srgbClr val="000000"/>
                </a:solidFill>
              </a:rPr>
              <a:t>Roll over lawsuits, one unintended acceleration</a:t>
            </a:r>
          </a:p>
          <a:p>
            <a:pPr lvl="1"/>
            <a:r>
              <a:rPr lang="en-US" sz="2000" dirty="0">
                <a:solidFill>
                  <a:srgbClr val="000000"/>
                </a:solidFill>
              </a:rPr>
              <a:t>Claims Toyota knew and knowingly sold unsafe cars to consumers</a:t>
            </a:r>
          </a:p>
          <a:p>
            <a:pPr lvl="2"/>
            <a:r>
              <a:rPr lang="en-US" dirty="0">
                <a:solidFill>
                  <a:srgbClr val="000000"/>
                </a:solidFill>
              </a:rPr>
              <a:t>Suing Toyota for wrongful termination and emotional distress</a:t>
            </a:r>
          </a:p>
          <a:p>
            <a:r>
              <a:rPr lang="en-US" sz="2000" dirty="0">
                <a:solidFill>
                  <a:srgbClr val="000000"/>
                </a:solidFill>
              </a:rPr>
              <a:t>Produce and conduct investigations up to time of production</a:t>
            </a:r>
          </a:p>
          <a:p>
            <a:pPr lvl="1"/>
            <a:r>
              <a:rPr lang="en-US" sz="2000" dirty="0">
                <a:solidFill>
                  <a:srgbClr val="000000"/>
                </a:solidFill>
              </a:rPr>
              <a:t>Toyota interfered with investigation</a:t>
            </a:r>
          </a:p>
        </p:txBody>
      </p:sp>
    </p:spTree>
    <p:extLst>
      <p:ext uri="{BB962C8B-B14F-4D97-AF65-F5344CB8AC3E}">
        <p14:creationId xmlns:p14="http://schemas.microsoft.com/office/powerpoint/2010/main" val="4211717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A0447C4-C583-4CE2-AF53-14F848247595}"/>
              </a:ext>
            </a:extLst>
          </p:cNvPr>
          <p:cNvSpPr>
            <a:spLocks noGrp="1"/>
          </p:cNvSpPr>
          <p:nvPr>
            <p:ph type="title"/>
          </p:nvPr>
        </p:nvSpPr>
        <p:spPr>
          <a:xfrm>
            <a:off x="640079" y="2053641"/>
            <a:ext cx="3669161" cy="2760098"/>
          </a:xfrm>
        </p:spPr>
        <p:txBody>
          <a:bodyPr>
            <a:normAutofit/>
          </a:bodyPr>
          <a:lstStyle/>
          <a:p>
            <a:r>
              <a:rPr lang="en-US">
                <a:solidFill>
                  <a:srgbClr val="FFFFFF"/>
                </a:solidFill>
              </a:rPr>
              <a:t>Biller’s Claims	</a:t>
            </a:r>
          </a:p>
        </p:txBody>
      </p:sp>
      <p:sp>
        <p:nvSpPr>
          <p:cNvPr id="3" name="Content Placeholder 2">
            <a:extLst>
              <a:ext uri="{FF2B5EF4-FFF2-40B4-BE49-F238E27FC236}">
                <a16:creationId xmlns:a16="http://schemas.microsoft.com/office/drawing/2014/main" id="{C864C63B-27ED-4B79-B8DF-3678D94E3580}"/>
              </a:ext>
            </a:extLst>
          </p:cNvPr>
          <p:cNvSpPr>
            <a:spLocks noGrp="1"/>
          </p:cNvSpPr>
          <p:nvPr>
            <p:ph idx="1"/>
          </p:nvPr>
        </p:nvSpPr>
        <p:spPr>
          <a:xfrm>
            <a:off x="6090574" y="801866"/>
            <a:ext cx="5306084" cy="5230634"/>
          </a:xfrm>
        </p:spPr>
        <p:txBody>
          <a:bodyPr anchor="ctr">
            <a:noAutofit/>
          </a:bodyPr>
          <a:lstStyle/>
          <a:p>
            <a:r>
              <a:rPr lang="en-US" sz="1500" dirty="0">
                <a:solidFill>
                  <a:srgbClr val="000000"/>
                </a:solidFill>
              </a:rPr>
              <a:t>In February 2010, Biller’s Toyota documents were subpoenaed by the House Oversight Committee looking into the unintended acceleration issue. Although Biller’s documents weren’t related to unintended acceleration, the committee was interested in how Toyota approached safety.</a:t>
            </a:r>
          </a:p>
          <a:p>
            <a:r>
              <a:rPr lang="en-US" sz="1500" dirty="0">
                <a:solidFill>
                  <a:srgbClr val="000000"/>
                </a:solidFill>
              </a:rPr>
              <a:t>n reviewing the documents, Committee chair Rep. </a:t>
            </a:r>
            <a:r>
              <a:rPr lang="en-US" sz="1500" dirty="0" err="1">
                <a:solidFill>
                  <a:srgbClr val="000000"/>
                </a:solidFill>
              </a:rPr>
              <a:t>Edolphus</a:t>
            </a:r>
            <a:r>
              <a:rPr lang="en-US" sz="1500" dirty="0">
                <a:solidFill>
                  <a:srgbClr val="000000"/>
                </a:solidFill>
              </a:rPr>
              <a:t> Towns found evidence that Toyota routinely withheld company records rather than turn them over to the court, settling personal injury cases to avoid revealing engineering data. Towns indicated this was a violation of court discovery orders in litigation. </a:t>
            </a:r>
          </a:p>
          <a:p>
            <a:r>
              <a:rPr lang="en-US" sz="1500" dirty="0">
                <a:solidFill>
                  <a:srgbClr val="000000"/>
                </a:solidFill>
              </a:rPr>
              <a:t>Was asked to hide information not to produce any documents</a:t>
            </a:r>
          </a:p>
          <a:p>
            <a:pPr lvl="1"/>
            <a:r>
              <a:rPr lang="en-US" sz="1500" dirty="0">
                <a:solidFill>
                  <a:srgbClr val="000000"/>
                </a:solidFill>
              </a:rPr>
              <a:t>Violates golden rule do everything to protect the client even if it means to commit crimes</a:t>
            </a:r>
          </a:p>
          <a:p>
            <a:pPr lvl="1"/>
            <a:r>
              <a:rPr lang="en-US" sz="1500" dirty="0">
                <a:solidFill>
                  <a:srgbClr val="000000"/>
                </a:solidFill>
              </a:rPr>
              <a:t>Subpoena allowed him to bypass NDA</a:t>
            </a:r>
          </a:p>
          <a:p>
            <a:pPr lvl="2"/>
            <a:r>
              <a:rPr lang="en-US" sz="1500" dirty="0">
                <a:solidFill>
                  <a:srgbClr val="000000"/>
                </a:solidFill>
              </a:rPr>
              <a:t>Toyota sued him, alleged he released information</a:t>
            </a:r>
          </a:p>
          <a:p>
            <a:endParaRPr lang="en-US" sz="1500" dirty="0">
              <a:solidFill>
                <a:srgbClr val="000000"/>
              </a:solidFill>
            </a:endParaRPr>
          </a:p>
        </p:txBody>
      </p:sp>
    </p:spTree>
    <p:extLst>
      <p:ext uri="{BB962C8B-B14F-4D97-AF65-F5344CB8AC3E}">
        <p14:creationId xmlns:p14="http://schemas.microsoft.com/office/powerpoint/2010/main" val="1932536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695BCD6-8E51-462A-92C6-7A935DE4D570}"/>
              </a:ext>
            </a:extLst>
          </p:cNvPr>
          <p:cNvSpPr>
            <a:spLocks noGrp="1"/>
          </p:cNvSpPr>
          <p:nvPr>
            <p:ph type="title"/>
          </p:nvPr>
        </p:nvSpPr>
        <p:spPr>
          <a:xfrm>
            <a:off x="640079" y="2053641"/>
            <a:ext cx="3669161" cy="2760098"/>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FC7EE7AA-A1A8-4B64-A299-1666780E66CC}"/>
              </a:ext>
            </a:extLst>
          </p:cNvPr>
          <p:cNvSpPr>
            <a:spLocks noGrp="1"/>
          </p:cNvSpPr>
          <p:nvPr>
            <p:ph idx="1"/>
          </p:nvPr>
        </p:nvSpPr>
        <p:spPr>
          <a:xfrm>
            <a:off x="6090574" y="801866"/>
            <a:ext cx="5306084" cy="5230634"/>
          </a:xfrm>
        </p:spPr>
        <p:txBody>
          <a:bodyPr anchor="ctr">
            <a:normAutofit/>
          </a:bodyPr>
          <a:lstStyle/>
          <a:p>
            <a:r>
              <a:rPr lang="en-US" sz="1500" dirty="0">
                <a:solidFill>
                  <a:srgbClr val="000000"/>
                </a:solidFill>
              </a:rPr>
              <a:t>At the time he filed suit he said he was released from attorney-client privilege </a:t>
            </a:r>
          </a:p>
          <a:p>
            <a:r>
              <a:rPr lang="en-US" sz="1500" dirty="0">
                <a:solidFill>
                  <a:srgbClr val="000000"/>
                </a:solidFill>
              </a:rPr>
              <a:t>Toyota said then that Biller violated attorney-client privilege, his ethical and professional obligations, and a restraining order Toyota had obtained against him. </a:t>
            </a:r>
          </a:p>
          <a:p>
            <a:pPr lvl="1"/>
            <a:r>
              <a:rPr lang="en-US" sz="1500" dirty="0">
                <a:solidFill>
                  <a:srgbClr val="000000"/>
                </a:solidFill>
              </a:rPr>
              <a:t>The company accused Biller of making inaccurate and misleading allegations because Toyota had committed criminal acts.</a:t>
            </a:r>
          </a:p>
          <a:p>
            <a:r>
              <a:rPr lang="en-US" sz="1500" dirty="0">
                <a:solidFill>
                  <a:srgbClr val="000000"/>
                </a:solidFill>
              </a:rPr>
              <a:t>After Toyota sued him, Biller sued Toyota back, accusing the company of racketeering, defamation, inflicting emotional distress, and wrongful termination. </a:t>
            </a:r>
          </a:p>
        </p:txBody>
      </p:sp>
    </p:spTree>
    <p:extLst>
      <p:ext uri="{BB962C8B-B14F-4D97-AF65-F5344CB8AC3E}">
        <p14:creationId xmlns:p14="http://schemas.microsoft.com/office/powerpoint/2010/main" val="247169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BD4A253-4212-4B0C-8FA0-781900C71FE0}"/>
              </a:ext>
            </a:extLst>
          </p:cNvPr>
          <p:cNvSpPr>
            <a:spLocks noGrp="1"/>
          </p:cNvSpPr>
          <p:nvPr>
            <p:ph type="title"/>
          </p:nvPr>
        </p:nvSpPr>
        <p:spPr>
          <a:xfrm>
            <a:off x="640079" y="2053641"/>
            <a:ext cx="3669161" cy="2760098"/>
          </a:xfrm>
        </p:spPr>
        <p:txBody>
          <a:bodyPr>
            <a:normAutofit/>
          </a:bodyPr>
          <a:lstStyle/>
          <a:p>
            <a:r>
              <a:rPr lang="en-US">
                <a:solidFill>
                  <a:srgbClr val="FFFFFF"/>
                </a:solidFill>
              </a:rPr>
              <a:t>Toyota’s countersuit	</a:t>
            </a:r>
          </a:p>
        </p:txBody>
      </p:sp>
      <p:sp>
        <p:nvSpPr>
          <p:cNvPr id="3" name="Content Placeholder 2">
            <a:extLst>
              <a:ext uri="{FF2B5EF4-FFF2-40B4-BE49-F238E27FC236}">
                <a16:creationId xmlns:a16="http://schemas.microsoft.com/office/drawing/2014/main" id="{8AF25334-0F30-4BF8-8BDF-5ACAB9DA694F}"/>
              </a:ext>
            </a:extLst>
          </p:cNvPr>
          <p:cNvSpPr>
            <a:spLocks noGrp="1"/>
          </p:cNvSpPr>
          <p:nvPr>
            <p:ph idx="1"/>
          </p:nvPr>
        </p:nvSpPr>
        <p:spPr>
          <a:xfrm>
            <a:off x="6090574" y="801866"/>
            <a:ext cx="5306084" cy="5230634"/>
          </a:xfrm>
        </p:spPr>
        <p:txBody>
          <a:bodyPr anchor="ctr">
            <a:normAutofit/>
          </a:bodyPr>
          <a:lstStyle/>
          <a:p>
            <a:r>
              <a:rPr lang="en-US" sz="1500" dirty="0"/>
              <a:t>Biller’s lawsuit against Toyota went to arbitration. Last week the arbitrator, Judge Gary Taylor, found that Biller betrayed the confidences of his client, Toyota, and “violated ethical, statutory, and contractual prohibitions.”</a:t>
            </a:r>
          </a:p>
          <a:p>
            <a:r>
              <a:rPr lang="en-US" sz="1500" dirty="0"/>
              <a:t>Judge Taylor ordered Biller to return the documents, drop his lawsuit, and pay $2.6 million in damages to Toyota. Toyota in a statement expressed vindication and said the Judge’s award “completely discredits his (Biller’s) meritless attacks on our company and our people.” Biller represented himself in arbitration and hasn’t yet made a statement.</a:t>
            </a:r>
          </a:p>
        </p:txBody>
      </p:sp>
    </p:spTree>
    <p:extLst>
      <p:ext uri="{BB962C8B-B14F-4D97-AF65-F5344CB8AC3E}">
        <p14:creationId xmlns:p14="http://schemas.microsoft.com/office/powerpoint/2010/main" val="580511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C3E3639-D69E-43B7-AD94-00999A4C308C}"/>
              </a:ext>
            </a:extLst>
          </p:cNvPr>
          <p:cNvSpPr>
            <a:spLocks noGrp="1"/>
          </p:cNvSpPr>
          <p:nvPr>
            <p:ph type="title"/>
          </p:nvPr>
        </p:nvSpPr>
        <p:spPr>
          <a:xfrm>
            <a:off x="640079" y="2053641"/>
            <a:ext cx="3669161" cy="2760098"/>
          </a:xfrm>
        </p:spPr>
        <p:txBody>
          <a:bodyPr>
            <a:normAutofit/>
          </a:bodyPr>
          <a:lstStyle/>
          <a:p>
            <a:endParaRPr lang="en-US">
              <a:solidFill>
                <a:srgbClr val="FFFFFF"/>
              </a:solidFill>
            </a:endParaRPr>
          </a:p>
        </p:txBody>
      </p:sp>
      <p:sp>
        <p:nvSpPr>
          <p:cNvPr id="3" name="Content Placeholder 2">
            <a:extLst>
              <a:ext uri="{FF2B5EF4-FFF2-40B4-BE49-F238E27FC236}">
                <a16:creationId xmlns:a16="http://schemas.microsoft.com/office/drawing/2014/main" id="{79751987-429F-4DB1-AF09-51E0F3ACC47B}"/>
              </a:ext>
            </a:extLst>
          </p:cNvPr>
          <p:cNvSpPr>
            <a:spLocks noGrp="1"/>
          </p:cNvSpPr>
          <p:nvPr>
            <p:ph idx="1"/>
          </p:nvPr>
        </p:nvSpPr>
        <p:spPr>
          <a:xfrm>
            <a:off x="6090574" y="801866"/>
            <a:ext cx="5306084" cy="5230634"/>
          </a:xfrm>
        </p:spPr>
        <p:txBody>
          <a:bodyPr anchor="ctr">
            <a:normAutofit/>
          </a:bodyPr>
          <a:lstStyle/>
          <a:p>
            <a:pPr fontAlgn="base"/>
            <a:r>
              <a:rPr lang="en-US" sz="1500" dirty="0">
                <a:solidFill>
                  <a:srgbClr val="000000"/>
                </a:solidFill>
              </a:rPr>
              <a:t>Biller misused the term whistleblower. His methods were ruled a violation of attorney-client privilege and he behaved unethically, further jeopardizing his professional reputation. Whatever damage Biller’s accusations have done to Toyota, the company has been deluged by federal criticism and international media on its handling of safety and unintended acceleration. In the absence of transparency, Toyota has found public trust and reputation are jeopardized.</a:t>
            </a:r>
          </a:p>
          <a:p>
            <a:pPr fontAlgn="base"/>
            <a:r>
              <a:rPr lang="en-US" sz="1500" dirty="0">
                <a:solidFill>
                  <a:srgbClr val="000000"/>
                </a:solidFill>
              </a:rPr>
              <a:t>While Toyota might say it is vindicated by the ruling, and Biller might say he is vindicated by Congressional criticism of the automaker, this is a sad tale without vindication.</a:t>
            </a:r>
          </a:p>
          <a:p>
            <a:endParaRPr lang="en-US" sz="1500" dirty="0">
              <a:solidFill>
                <a:srgbClr val="000000"/>
              </a:solidFill>
            </a:endParaRPr>
          </a:p>
        </p:txBody>
      </p:sp>
    </p:spTree>
    <p:extLst>
      <p:ext uri="{BB962C8B-B14F-4D97-AF65-F5344CB8AC3E}">
        <p14:creationId xmlns:p14="http://schemas.microsoft.com/office/powerpoint/2010/main" val="2508317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ABD8C55-3E71-495E-96CF-95DD95554FF2}"/>
              </a:ext>
            </a:extLst>
          </p:cNvPr>
          <p:cNvSpPr>
            <a:spLocks noGrp="1"/>
          </p:cNvSpPr>
          <p:nvPr>
            <p:ph type="title"/>
          </p:nvPr>
        </p:nvSpPr>
        <p:spPr>
          <a:xfrm>
            <a:off x="1179226" y="826680"/>
            <a:ext cx="9833548" cy="1325563"/>
          </a:xfrm>
        </p:spPr>
        <p:txBody>
          <a:bodyPr>
            <a:normAutofit/>
          </a:bodyPr>
          <a:lstStyle/>
          <a:p>
            <a:pPr algn="ctr"/>
            <a:r>
              <a:rPr lang="en-US" sz="4000">
                <a:solidFill>
                  <a:srgbClr val="FFFFFF"/>
                </a:solidFill>
              </a:rPr>
              <a:t>Compton v Toyota Canada, [2018] NJ No 150	</a:t>
            </a:r>
          </a:p>
        </p:txBody>
      </p:sp>
      <p:sp>
        <p:nvSpPr>
          <p:cNvPr id="3" name="Content Placeholder 2">
            <a:extLst>
              <a:ext uri="{FF2B5EF4-FFF2-40B4-BE49-F238E27FC236}">
                <a16:creationId xmlns:a16="http://schemas.microsoft.com/office/drawing/2014/main" id="{F5D55873-86FA-43EC-AB38-A99C1881339A}"/>
              </a:ext>
            </a:extLst>
          </p:cNvPr>
          <p:cNvSpPr>
            <a:spLocks noGrp="1"/>
          </p:cNvSpPr>
          <p:nvPr>
            <p:ph idx="1"/>
          </p:nvPr>
        </p:nvSpPr>
        <p:spPr>
          <a:xfrm>
            <a:off x="1179226" y="2635770"/>
            <a:ext cx="9833548" cy="2693976"/>
          </a:xfrm>
        </p:spPr>
        <p:txBody>
          <a:bodyPr>
            <a:noAutofit/>
          </a:bodyPr>
          <a:lstStyle/>
          <a:p>
            <a:r>
              <a:rPr lang="en-US" sz="2000" dirty="0">
                <a:solidFill>
                  <a:srgbClr val="000000"/>
                </a:solidFill>
              </a:rPr>
              <a:t>Newfoundland and Labrador court </a:t>
            </a:r>
          </a:p>
          <a:p>
            <a:endParaRPr lang="en-US" sz="2000" dirty="0">
              <a:solidFill>
                <a:srgbClr val="000000"/>
              </a:solidFill>
            </a:endParaRPr>
          </a:p>
          <a:p>
            <a:r>
              <a:rPr lang="en-US" sz="1500" dirty="0">
                <a:solidFill>
                  <a:srgbClr val="000000"/>
                </a:solidFill>
              </a:rPr>
              <a:t>Application by the defendant for a summary trial dismissal of the plaintiff's action. The plaintiff sought damages for personal injuries and property loss, alleging the brakes on her 2009 Toyota Yaris vehicle failed, causing her to rear-end another vehicle. The plaintiff purchased her vehicle in 2010 and used it continuously until the accident in 2016. She had complained 18 times about the vehicle, including previous complaints about the brakes making noise. The defendant had inspected and serviced the brakes several times. They had always been found to be functioning normally. The event data recorder from the plaintiff's vehicle indicated the brakes had been applied less than 1.5 seconds prior to impact. The vehicle was inspected after the collision and the brakes were found to be operating normally.</a:t>
            </a:r>
          </a:p>
          <a:p>
            <a:pPr fontAlgn="base"/>
            <a:r>
              <a:rPr lang="en-US" sz="1500" dirty="0">
                <a:solidFill>
                  <a:srgbClr val="000000"/>
                </a:solidFill>
              </a:rPr>
              <a:t>Yvonne Compton sued Toyota Canada in damages, claiming that the brakes on her 2009 Toyota Yaris motor vehicle failed, causing her to collide with another vehicle, damaging her vehicle and injuring herself. Toyota Canada applied for a summary trial.</a:t>
            </a:r>
          </a:p>
          <a:p>
            <a:pPr fontAlgn="base"/>
            <a:r>
              <a:rPr lang="en-US" sz="1500" dirty="0">
                <a:solidFill>
                  <a:srgbClr val="000000"/>
                </a:solidFill>
              </a:rPr>
              <a:t>The Court allowed a summary trial. It dismissed Ms. Compton's claim and ordered her to pay costs. Ms. Compton failed to prove on a balance of probabilities that the brakes on her vehicle failed, causing her to crash it.</a:t>
            </a:r>
          </a:p>
          <a:p>
            <a:endParaRPr lang="en-US" sz="2000" dirty="0">
              <a:solidFill>
                <a:srgbClr val="000000"/>
              </a:solidFill>
            </a:endParaRPr>
          </a:p>
        </p:txBody>
      </p:sp>
    </p:spTree>
    <p:extLst>
      <p:ext uri="{BB962C8B-B14F-4D97-AF65-F5344CB8AC3E}">
        <p14:creationId xmlns:p14="http://schemas.microsoft.com/office/powerpoint/2010/main" val="115538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C6D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map&#10;&#10;Description automatically generated">
            <a:extLst>
              <a:ext uri="{FF2B5EF4-FFF2-40B4-BE49-F238E27FC236}">
                <a16:creationId xmlns:a16="http://schemas.microsoft.com/office/drawing/2014/main" id="{F98C6443-066C-4015-BF06-221BD4D16E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8378" y="643467"/>
            <a:ext cx="6855243" cy="5571066"/>
          </a:xfrm>
          <a:prstGeom prst="rect">
            <a:avLst/>
          </a:prstGeom>
        </p:spPr>
      </p:pic>
    </p:spTree>
    <p:extLst>
      <p:ext uri="{BB962C8B-B14F-4D97-AF65-F5344CB8AC3E}">
        <p14:creationId xmlns:p14="http://schemas.microsoft.com/office/powerpoint/2010/main" val="1038150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4867EAF-AE1D-4322-9DE8-383AE3F7B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 y="-4691"/>
            <a:ext cx="544692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0676238-7F95-4EEB-836A-7D23927873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5393CBC-5BB3-48B5-AE5E-3348641C67B7}"/>
              </a:ext>
            </a:extLst>
          </p:cNvPr>
          <p:cNvSpPr>
            <a:spLocks noGrp="1"/>
          </p:cNvSpPr>
          <p:nvPr>
            <p:ph type="title"/>
          </p:nvPr>
        </p:nvSpPr>
        <p:spPr>
          <a:xfrm>
            <a:off x="795341" y="2531051"/>
            <a:ext cx="3658053" cy="1786515"/>
          </a:xfrm>
          <a:prstGeom prst="ellipse">
            <a:avLst/>
          </a:prstGeom>
        </p:spPr>
        <p:txBody>
          <a:bodyPr vert="horz" lIns="91440" tIns="45720" rIns="91440" bIns="45720" rtlCol="0" anchor="t">
            <a:normAutofit/>
          </a:bodyPr>
          <a:lstStyle/>
          <a:p>
            <a:r>
              <a:rPr lang="en-US" sz="4100" kern="1200" dirty="0">
                <a:solidFill>
                  <a:srgbClr val="FFFFFF"/>
                </a:solidFill>
                <a:latin typeface="+mj-lt"/>
                <a:ea typeface="+mj-ea"/>
                <a:cs typeface="+mj-cs"/>
              </a:rPr>
              <a:t>Lasting effects	</a:t>
            </a:r>
          </a:p>
        </p:txBody>
      </p:sp>
      <p:pic>
        <p:nvPicPr>
          <p:cNvPr id="5" name="Content Placeholder 4" descr="A screenshot of a cell phone&#10;&#10;Description automatically generated">
            <a:extLst>
              <a:ext uri="{FF2B5EF4-FFF2-40B4-BE49-F238E27FC236}">
                <a16:creationId xmlns:a16="http://schemas.microsoft.com/office/drawing/2014/main" id="{C4F895E7-F2BD-4E6C-9E8B-3A7258DAD1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9341" y="1993152"/>
            <a:ext cx="5017318" cy="2863931"/>
          </a:xfrm>
          <a:prstGeom prst="rect">
            <a:avLst/>
          </a:prstGeom>
          <a:ln w="9525">
            <a:noFill/>
          </a:ln>
        </p:spPr>
      </p:pic>
    </p:spTree>
    <p:extLst>
      <p:ext uri="{BB962C8B-B14F-4D97-AF65-F5344CB8AC3E}">
        <p14:creationId xmlns:p14="http://schemas.microsoft.com/office/powerpoint/2010/main" val="1290578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645DCC-6780-4728-AE2A-7A74D665BAC7}"/>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Bibliography	</a:t>
            </a:r>
          </a:p>
        </p:txBody>
      </p:sp>
      <p:sp>
        <p:nvSpPr>
          <p:cNvPr id="3" name="Content Placeholder 2">
            <a:extLst>
              <a:ext uri="{FF2B5EF4-FFF2-40B4-BE49-F238E27FC236}">
                <a16:creationId xmlns:a16="http://schemas.microsoft.com/office/drawing/2014/main" id="{B5C0A09D-2FEF-4362-8018-194F28BECF4B}"/>
              </a:ext>
            </a:extLst>
          </p:cNvPr>
          <p:cNvSpPr>
            <a:spLocks noGrp="1"/>
          </p:cNvSpPr>
          <p:nvPr>
            <p:ph idx="1"/>
          </p:nvPr>
        </p:nvSpPr>
        <p:spPr>
          <a:xfrm>
            <a:off x="6090574" y="801866"/>
            <a:ext cx="5306084" cy="5230634"/>
          </a:xfrm>
        </p:spPr>
        <p:txBody>
          <a:bodyPr anchor="ctr">
            <a:normAutofit/>
          </a:bodyPr>
          <a:lstStyle/>
          <a:p>
            <a:r>
              <a:rPr lang="en-US" sz="1300">
                <a:solidFill>
                  <a:srgbClr val="000000"/>
                </a:solidFill>
              </a:rPr>
              <a:t>Jurisprudence</a:t>
            </a:r>
          </a:p>
          <a:p>
            <a:pPr lvl="1"/>
            <a:r>
              <a:rPr lang="en-US" sz="1300">
                <a:solidFill>
                  <a:srgbClr val="000000"/>
                </a:solidFill>
              </a:rPr>
              <a:t>Compton v Toyota Canada, [2018] NJ No 150</a:t>
            </a:r>
          </a:p>
          <a:p>
            <a:r>
              <a:rPr lang="en-US" sz="1300">
                <a:solidFill>
                  <a:srgbClr val="000000"/>
                </a:solidFill>
              </a:rPr>
              <a:t>Secondary Sources</a:t>
            </a:r>
          </a:p>
          <a:p>
            <a:pPr lvl="1"/>
            <a:r>
              <a:rPr lang="en-US" sz="1300">
                <a:solidFill>
                  <a:srgbClr val="000000"/>
                </a:solidFill>
              </a:rPr>
              <a:t>Anne Marie Kelly, “Has Toyota’s Image Recovered From The Brand’s Recall Crisis?”, </a:t>
            </a:r>
            <a:r>
              <a:rPr lang="en-US" sz="1300" i="1">
                <a:solidFill>
                  <a:srgbClr val="000000"/>
                </a:solidFill>
              </a:rPr>
              <a:t>Forbes</a:t>
            </a:r>
            <a:r>
              <a:rPr lang="en-US" sz="1300">
                <a:solidFill>
                  <a:srgbClr val="000000"/>
                </a:solidFill>
              </a:rPr>
              <a:t> (10 March 2012), online: &lt;https://www.forbes.com/sites/annemariekelly/2012/03/05/has-toyotas-image-recovered-from-the-brands-recall-crisis/#4b34a01f324d&gt;.</a:t>
            </a:r>
          </a:p>
          <a:p>
            <a:pPr lvl="1"/>
            <a:r>
              <a:rPr lang="en-US" sz="1300">
                <a:solidFill>
                  <a:srgbClr val="000000"/>
                </a:solidFill>
              </a:rPr>
              <a:t>Edward Niedermeyer, “Former Toyota Attorney Cleared To Present Documents Which “Indicate A Systematic Disregard For The Law" - The Truth About Cars”, (14 September 2010), online: </a:t>
            </a:r>
            <a:r>
              <a:rPr lang="en-US" sz="1300" i="1">
                <a:solidFill>
                  <a:srgbClr val="000000"/>
                </a:solidFill>
              </a:rPr>
              <a:t>The Truth About Cars</a:t>
            </a:r>
            <a:r>
              <a:rPr lang="en-US" sz="1300">
                <a:solidFill>
                  <a:srgbClr val="000000"/>
                </a:solidFill>
              </a:rPr>
              <a:t> &lt;https://www.thetruthaboutcars.com/2010/09/former-toyota-attorney-cleared-to-present-documents-which-%e2%80%9cindicate-a-systematic-disregard-for-the-law/#more-365710&gt;.</a:t>
            </a:r>
          </a:p>
          <a:p>
            <a:pPr lvl="1"/>
            <a:r>
              <a:rPr lang="en-US" sz="1300">
                <a:solidFill>
                  <a:srgbClr val="000000"/>
                </a:solidFill>
              </a:rPr>
              <a:t>Reuters Editorial, “Timeline: Toyota from rise to recall crisis, hearings”, (23 February 2010), online: </a:t>
            </a:r>
            <a:r>
              <a:rPr lang="en-US" sz="1300" i="1">
                <a:solidFill>
                  <a:srgbClr val="000000"/>
                </a:solidFill>
              </a:rPr>
              <a:t>US</a:t>
            </a:r>
            <a:r>
              <a:rPr lang="en-US" sz="1300">
                <a:solidFill>
                  <a:srgbClr val="000000"/>
                </a:solidFill>
              </a:rPr>
              <a:t> &lt;https://www.reuters.com/article/us-toyota-timeline/timeline-toyota-from-rise-to-recall-crisis-hearings-idUSTRE61M0IT20100223&gt;.</a:t>
            </a:r>
          </a:p>
          <a:p>
            <a:pPr lvl="1"/>
            <a:r>
              <a:rPr lang="en-US" sz="1300">
                <a:solidFill>
                  <a:srgbClr val="000000"/>
                </a:solidFill>
              </a:rPr>
              <a:t>Scott Evans &amp; Angus MacKenzie, “The Toyota Recall Crisis - A chronology of the Toyota pedal, floormat recall - Motor Trend - Motor Trend”, (27 January 2010), online: </a:t>
            </a:r>
            <a:r>
              <a:rPr lang="en-US" sz="1300" i="1">
                <a:solidFill>
                  <a:srgbClr val="000000"/>
                </a:solidFill>
              </a:rPr>
              <a:t>Motor Trend</a:t>
            </a:r>
            <a:r>
              <a:rPr lang="en-US" sz="1300">
                <a:solidFill>
                  <a:srgbClr val="000000"/>
                </a:solidFill>
              </a:rPr>
              <a:t> &lt;https://www.motortrend.com/news/toyota-recall-crisis/&gt;.</a:t>
            </a:r>
          </a:p>
          <a:p>
            <a:pPr lvl="1"/>
            <a:endParaRPr lang="en-US" sz="1300">
              <a:solidFill>
                <a:srgbClr val="000000"/>
              </a:solidFill>
            </a:endParaRPr>
          </a:p>
        </p:txBody>
      </p:sp>
    </p:spTree>
    <p:extLst>
      <p:ext uri="{BB962C8B-B14F-4D97-AF65-F5344CB8AC3E}">
        <p14:creationId xmlns:p14="http://schemas.microsoft.com/office/powerpoint/2010/main" val="2874421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a14:imgEffect>
                      <a14:sharpenSoften amount="-100000"/>
                    </a14:imgEffect>
                  </a14:imgLayer>
                </a14:imgProps>
              </a:ext>
            </a:extLst>
          </a:blip>
          <a:srcRect/>
          <a:stretch>
            <a:fillRect t="-7000"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3F72-97F1-8247-BB4D-ACD5F1F73B01}"/>
              </a:ext>
            </a:extLst>
          </p:cNvPr>
          <p:cNvSpPr>
            <a:spLocks noGrp="1"/>
          </p:cNvSpPr>
          <p:nvPr>
            <p:ph type="title"/>
          </p:nvPr>
        </p:nvSpPr>
        <p:spPr/>
        <p:txBody>
          <a:bodyPr/>
          <a:lstStyle/>
          <a:p>
            <a:pPr algn="r"/>
            <a:r>
              <a:rPr lang="en-US" b="1" spc="600" dirty="0">
                <a:solidFill>
                  <a:schemeClr val="bg1"/>
                </a:solidFill>
                <a:latin typeface="Avenir Next" panose="020B0503020202020204" pitchFamily="34" charset="0"/>
              </a:rPr>
              <a:t>CASE STUDIES</a:t>
            </a:r>
            <a:endParaRPr lang="en-US" dirty="0">
              <a:solidFill>
                <a:schemeClr val="bg1"/>
              </a:solidFill>
            </a:endParaRPr>
          </a:p>
        </p:txBody>
      </p:sp>
      <p:sp>
        <p:nvSpPr>
          <p:cNvPr id="3" name="Content Placeholder 2">
            <a:extLst>
              <a:ext uri="{FF2B5EF4-FFF2-40B4-BE49-F238E27FC236}">
                <a16:creationId xmlns:a16="http://schemas.microsoft.com/office/drawing/2014/main" id="{3AD0E09C-0462-F443-9E8C-92A3E79E5B95}"/>
              </a:ext>
            </a:extLst>
          </p:cNvPr>
          <p:cNvSpPr>
            <a:spLocks noGrp="1"/>
          </p:cNvSpPr>
          <p:nvPr>
            <p:ph idx="1"/>
          </p:nvPr>
        </p:nvSpPr>
        <p:spPr>
          <a:xfrm>
            <a:off x="600075" y="1825625"/>
            <a:ext cx="11072813" cy="4351338"/>
          </a:xfrm>
        </p:spPr>
        <p:txBody>
          <a:bodyPr/>
          <a:lstStyle/>
          <a:p>
            <a:pPr>
              <a:lnSpc>
                <a:spcPct val="150000"/>
              </a:lnSpc>
            </a:pPr>
            <a:r>
              <a:rPr lang="en-US" spc="300" dirty="0">
                <a:solidFill>
                  <a:schemeClr val="bg1"/>
                </a:solidFill>
                <a:latin typeface="Avenir Next Medium" panose="020B0503020202020204" pitchFamily="34" charset="0"/>
              </a:rPr>
              <a:t>THE TUCKER CORPORATION INVESTMENT SCANDAL</a:t>
            </a:r>
          </a:p>
          <a:p>
            <a:pPr>
              <a:lnSpc>
                <a:spcPct val="150000"/>
              </a:lnSpc>
            </a:pPr>
            <a:r>
              <a:rPr lang="en-US" spc="300" dirty="0">
                <a:solidFill>
                  <a:schemeClr val="bg1"/>
                </a:solidFill>
                <a:latin typeface="Avenir Next Medium" panose="020B0503020202020204" pitchFamily="34" charset="0"/>
              </a:rPr>
              <a:t>DAIMLER/MERCEDES DIESEL EMISSIONS SCANDAL</a:t>
            </a:r>
          </a:p>
          <a:p>
            <a:pPr>
              <a:lnSpc>
                <a:spcPct val="150000"/>
              </a:lnSpc>
            </a:pPr>
            <a:r>
              <a:rPr lang="en-US" spc="300" dirty="0">
                <a:solidFill>
                  <a:schemeClr val="bg1"/>
                </a:solidFill>
                <a:latin typeface="Avenir Next Medium" panose="020B0503020202020204" pitchFamily="34" charset="0"/>
              </a:rPr>
              <a:t>TOYOTA: UNINTENDED ACCELERATION</a:t>
            </a:r>
          </a:p>
          <a:p>
            <a:pPr>
              <a:lnSpc>
                <a:spcPct val="150000"/>
              </a:lnSpc>
            </a:pPr>
            <a:r>
              <a:rPr lang="en-US" spc="300" dirty="0">
                <a:solidFill>
                  <a:schemeClr val="bg1"/>
                </a:solidFill>
                <a:latin typeface="Avenir Next Medium" panose="020B0503020202020204" pitchFamily="34" charset="0"/>
              </a:rPr>
              <a:t>TAKATA CORPORATION</a:t>
            </a:r>
          </a:p>
        </p:txBody>
      </p:sp>
    </p:spTree>
    <p:extLst>
      <p:ext uri="{BB962C8B-B14F-4D97-AF65-F5344CB8AC3E}">
        <p14:creationId xmlns:p14="http://schemas.microsoft.com/office/powerpoint/2010/main" val="3664023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Takata Corporation</a:t>
            </a:r>
          </a:p>
        </p:txBody>
      </p:sp>
      <p:sp>
        <p:nvSpPr>
          <p:cNvPr id="3" name="Subtitle 2"/>
          <p:cNvSpPr>
            <a:spLocks noGrp="1"/>
          </p:cNvSpPr>
          <p:nvPr>
            <p:ph type="subTitle" idx="1"/>
          </p:nvPr>
        </p:nvSpPr>
        <p:spPr>
          <a:xfrm>
            <a:off x="2209800" y="3505200"/>
            <a:ext cx="7924800" cy="1676400"/>
          </a:xfrm>
        </p:spPr>
        <p:txBody>
          <a:bodyPr>
            <a:normAutofit/>
          </a:bodyPr>
          <a:lstStyle/>
          <a:p>
            <a:r>
              <a:rPr lang="en-US" dirty="0"/>
              <a:t>Takata was a Japanese automotive parts company. The company had production facilities on four continents.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5720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732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33400"/>
            <a:ext cx="8229600" cy="1524000"/>
          </a:xfrm>
        </p:spPr>
        <p:txBody>
          <a:bodyPr>
            <a:normAutofit fontScale="90000"/>
          </a:bodyPr>
          <a:lstStyle/>
          <a:p>
            <a:r>
              <a:rPr lang="en-US" b="1" dirty="0"/>
              <a:t>Late 1990s: </a:t>
            </a:r>
            <a:r>
              <a:rPr lang="en-US" dirty="0"/>
              <a:t>Takata begins making air-bag inflators with ammonium nitrate propellant.</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90801" y="2057400"/>
            <a:ext cx="6595699"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7782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791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9002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1826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1981200" y="1524000"/>
            <a:ext cx="8229600" cy="76200"/>
          </a:xfrm>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1"/>
            <a:ext cx="91440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239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1"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5692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123" y="0"/>
            <a:ext cx="91667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895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Image result for takata scandal&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412" y="-1"/>
            <a:ext cx="9194588" cy="6903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5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5D9530-E0DD-C54E-B41C-C959551B9A07}"/>
              </a:ext>
            </a:extLst>
          </p:cNvPr>
          <p:cNvPicPr>
            <a:picLocks noChangeAspect="1"/>
          </p:cNvPicPr>
          <p:nvPr/>
        </p:nvPicPr>
        <p:blipFill rotWithShape="1">
          <a:blip r:embed="rId2"/>
          <a:srcRect t="12500" b="12500"/>
          <a:stretch/>
        </p:blipFill>
        <p:spPr>
          <a:xfrm>
            <a:off x="-1" y="-1"/>
            <a:ext cx="12192001" cy="6858001"/>
          </a:xfrm>
          <a:prstGeom prst="rect">
            <a:avLst/>
          </a:prstGeom>
        </p:spPr>
      </p:pic>
      <p:sp>
        <p:nvSpPr>
          <p:cNvPr id="2" name="Title 1">
            <a:extLst>
              <a:ext uri="{FF2B5EF4-FFF2-40B4-BE49-F238E27FC236}">
                <a16:creationId xmlns:a16="http://schemas.microsoft.com/office/drawing/2014/main" id="{06B57896-C036-1646-9639-46ABAE1CC8AC}"/>
              </a:ext>
            </a:extLst>
          </p:cNvPr>
          <p:cNvSpPr>
            <a:spLocks noGrp="1"/>
          </p:cNvSpPr>
          <p:nvPr>
            <p:ph type="ctrTitle"/>
          </p:nvPr>
        </p:nvSpPr>
        <p:spPr>
          <a:xfrm>
            <a:off x="1524000" y="1122363"/>
            <a:ext cx="9144000" cy="2387600"/>
          </a:xfrm>
        </p:spPr>
        <p:txBody>
          <a:bodyPr/>
          <a:lstStyle/>
          <a:p>
            <a:r>
              <a:rPr lang="en-US" b="1" spc="600" dirty="0">
                <a:solidFill>
                  <a:schemeClr val="bg1"/>
                </a:solidFill>
                <a:latin typeface="Avenir Next" panose="020B0503020202020204" pitchFamily="34" charset="0"/>
              </a:rPr>
              <a:t>THE TUCKER 48</a:t>
            </a:r>
          </a:p>
        </p:txBody>
      </p:sp>
    </p:spTree>
    <p:extLst>
      <p:ext uri="{BB962C8B-B14F-4D97-AF65-F5344CB8AC3E}">
        <p14:creationId xmlns:p14="http://schemas.microsoft.com/office/powerpoint/2010/main" val="2151160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5ED69-72B3-E745-A4D7-7D7AB8083726}"/>
              </a:ext>
            </a:extLst>
          </p:cNvPr>
          <p:cNvSpPr>
            <a:spLocks noGrp="1"/>
          </p:cNvSpPr>
          <p:nvPr>
            <p:ph type="title"/>
          </p:nvPr>
        </p:nvSpPr>
        <p:spPr>
          <a:xfrm>
            <a:off x="838200" y="365125"/>
            <a:ext cx="10515600" cy="1610495"/>
          </a:xfrm>
        </p:spPr>
        <p:txBody>
          <a:bodyPr>
            <a:normAutofit fontScale="90000"/>
          </a:bodyPr>
          <a:lstStyle/>
          <a:p>
            <a:pPr>
              <a:lnSpc>
                <a:spcPct val="150000"/>
              </a:lnSpc>
            </a:pPr>
            <a:r>
              <a:rPr lang="en-US" sz="3600" b="1" spc="600" dirty="0">
                <a:latin typeface="Avenir Next" panose="020B0503020202020204" pitchFamily="34" charset="0"/>
              </a:rPr>
              <a:t>EARLY EFFORTS</a:t>
            </a:r>
            <a:br>
              <a:rPr lang="en-US" b="1" spc="600" dirty="0">
                <a:latin typeface="Avenir Next" panose="020B0503020202020204" pitchFamily="34" charset="0"/>
              </a:rPr>
            </a:br>
            <a:r>
              <a:rPr lang="en-US" sz="5300" b="1" spc="600" dirty="0">
                <a:latin typeface="Avenir Next" panose="020B0503020202020204" pitchFamily="34" charset="0"/>
              </a:rPr>
              <a:t>THE TUCKER COMBAT CAR</a:t>
            </a:r>
            <a:endParaRPr lang="en-US" b="1" spc="600" dirty="0">
              <a:latin typeface="Avenir Next" panose="020B0503020202020204" pitchFamily="34" charset="0"/>
            </a:endParaRPr>
          </a:p>
        </p:txBody>
      </p:sp>
      <p:pic>
        <p:nvPicPr>
          <p:cNvPr id="4" name="Picture 3">
            <a:extLst>
              <a:ext uri="{FF2B5EF4-FFF2-40B4-BE49-F238E27FC236}">
                <a16:creationId xmlns:a16="http://schemas.microsoft.com/office/drawing/2014/main" id="{218C743B-A9CB-FC40-9289-3A4A485236E1}"/>
              </a:ext>
            </a:extLst>
          </p:cNvPr>
          <p:cNvPicPr>
            <a:picLocks noChangeAspect="1"/>
          </p:cNvPicPr>
          <p:nvPr/>
        </p:nvPicPr>
        <p:blipFill>
          <a:blip r:embed="rId2"/>
          <a:stretch>
            <a:fillRect/>
          </a:stretch>
        </p:blipFill>
        <p:spPr>
          <a:xfrm>
            <a:off x="2428178" y="2112255"/>
            <a:ext cx="7335644" cy="4474743"/>
          </a:xfrm>
          <a:prstGeom prst="rect">
            <a:avLst/>
          </a:prstGeom>
        </p:spPr>
      </p:pic>
    </p:spTree>
    <p:extLst>
      <p:ext uri="{BB962C8B-B14F-4D97-AF65-F5344CB8AC3E}">
        <p14:creationId xmlns:p14="http://schemas.microsoft.com/office/powerpoint/2010/main" val="2936197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9B117D-5D2C-C84D-A850-C79510E0ADA2}"/>
              </a:ext>
            </a:extLst>
          </p:cNvPr>
          <p:cNvPicPr>
            <a:picLocks noChangeAspect="1"/>
          </p:cNvPicPr>
          <p:nvPr/>
        </p:nvPicPr>
        <p:blipFill rotWithShape="1">
          <a:blip r:embed="rId2"/>
          <a:srcRect b="20262"/>
          <a:stretch/>
        </p:blipFill>
        <p:spPr>
          <a:xfrm>
            <a:off x="0" y="1"/>
            <a:ext cx="12192000" cy="6858000"/>
          </a:xfrm>
          <a:prstGeom prst="rect">
            <a:avLst/>
          </a:prstGeom>
        </p:spPr>
      </p:pic>
      <p:sp>
        <p:nvSpPr>
          <p:cNvPr id="2" name="Title 1">
            <a:extLst>
              <a:ext uri="{FF2B5EF4-FFF2-40B4-BE49-F238E27FC236}">
                <a16:creationId xmlns:a16="http://schemas.microsoft.com/office/drawing/2014/main" id="{2881E652-A39D-CF49-BF37-F02482FD6411}"/>
              </a:ext>
            </a:extLst>
          </p:cNvPr>
          <p:cNvSpPr>
            <a:spLocks noGrp="1"/>
          </p:cNvSpPr>
          <p:nvPr>
            <p:ph type="title"/>
          </p:nvPr>
        </p:nvSpPr>
        <p:spPr>
          <a:xfrm>
            <a:off x="838200" y="4147808"/>
            <a:ext cx="10515600" cy="2710192"/>
          </a:xfrm>
        </p:spPr>
        <p:txBody>
          <a:bodyPr>
            <a:normAutofit/>
          </a:bodyPr>
          <a:lstStyle/>
          <a:p>
            <a:pPr algn="r">
              <a:lnSpc>
                <a:spcPct val="150000"/>
              </a:lnSpc>
            </a:pPr>
            <a:r>
              <a:rPr lang="en-US" sz="3200" b="1" spc="600" dirty="0">
                <a:solidFill>
                  <a:schemeClr val="bg1"/>
                </a:solidFill>
                <a:latin typeface="Avenir Next" panose="020B0503020202020204" pitchFamily="34" charset="0"/>
              </a:rPr>
              <a:t>BEGGININGS</a:t>
            </a:r>
            <a:br>
              <a:rPr lang="en-US" sz="4000" b="1" spc="600" dirty="0">
                <a:solidFill>
                  <a:schemeClr val="bg1"/>
                </a:solidFill>
                <a:latin typeface="Avenir Next" panose="020B0503020202020204" pitchFamily="34" charset="0"/>
              </a:rPr>
            </a:br>
            <a:r>
              <a:rPr lang="en-US" sz="4800" b="1" spc="600" dirty="0">
                <a:solidFill>
                  <a:schemeClr val="bg1"/>
                </a:solidFill>
                <a:latin typeface="Avenir Next" panose="020B0503020202020204" pitchFamily="34" charset="0"/>
              </a:rPr>
              <a:t>TUCKER CAR CORPORATION</a:t>
            </a:r>
            <a:endParaRPr lang="en-US" dirty="0">
              <a:solidFill>
                <a:schemeClr val="bg1"/>
              </a:solidFill>
            </a:endParaRPr>
          </a:p>
        </p:txBody>
      </p:sp>
    </p:spTree>
    <p:extLst>
      <p:ext uri="{BB962C8B-B14F-4D97-AF65-F5344CB8AC3E}">
        <p14:creationId xmlns:p14="http://schemas.microsoft.com/office/powerpoint/2010/main" val="299259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2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5D16E-0BCC-2848-8E70-FA682D72264A}"/>
              </a:ext>
            </a:extLst>
          </p:cNvPr>
          <p:cNvSpPr>
            <a:spLocks noGrp="1"/>
          </p:cNvSpPr>
          <p:nvPr>
            <p:ph type="title"/>
          </p:nvPr>
        </p:nvSpPr>
        <p:spPr>
          <a:xfrm>
            <a:off x="333704" y="302063"/>
            <a:ext cx="10515600" cy="1325563"/>
          </a:xfrm>
        </p:spPr>
        <p:txBody>
          <a:bodyPr>
            <a:normAutofit/>
          </a:bodyPr>
          <a:lstStyle/>
          <a:p>
            <a:pPr algn="r"/>
            <a:r>
              <a:rPr lang="en-US" sz="5400" b="1" spc="600" dirty="0">
                <a:solidFill>
                  <a:schemeClr val="bg1"/>
                </a:solidFill>
                <a:latin typeface="Avenir Next" panose="020B0503020202020204" pitchFamily="34" charset="0"/>
              </a:rPr>
              <a:t>THE CAR OF THE FUTURE</a:t>
            </a:r>
            <a:endParaRPr lang="en-US" sz="7200" dirty="0"/>
          </a:p>
        </p:txBody>
      </p:sp>
    </p:spTree>
    <p:extLst>
      <p:ext uri="{BB962C8B-B14F-4D97-AF65-F5344CB8AC3E}">
        <p14:creationId xmlns:p14="http://schemas.microsoft.com/office/powerpoint/2010/main" val="7190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3EA4-8DB1-6748-BDE0-832DB33344FA}"/>
              </a:ext>
            </a:extLst>
          </p:cNvPr>
          <p:cNvSpPr>
            <a:spLocks noGrp="1"/>
          </p:cNvSpPr>
          <p:nvPr>
            <p:ph type="title"/>
          </p:nvPr>
        </p:nvSpPr>
        <p:spPr/>
        <p:txBody>
          <a:bodyPr>
            <a:normAutofit/>
          </a:bodyPr>
          <a:lstStyle/>
          <a:p>
            <a:r>
              <a:rPr lang="en-US" sz="5400" b="1" spc="600" dirty="0">
                <a:solidFill>
                  <a:schemeClr val="bg1"/>
                </a:solidFill>
                <a:latin typeface="Avenir Next" panose="020B0503020202020204" pitchFamily="34" charset="0"/>
              </a:rPr>
              <a:t>PREMIERE</a:t>
            </a:r>
            <a:endParaRPr lang="en-US" sz="6600" dirty="0"/>
          </a:p>
        </p:txBody>
      </p:sp>
    </p:spTree>
    <p:extLst>
      <p:ext uri="{BB962C8B-B14F-4D97-AF65-F5344CB8AC3E}">
        <p14:creationId xmlns:p14="http://schemas.microsoft.com/office/powerpoint/2010/main" val="2922213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{D1AB08A4-393F-1C4C-9336-DCB9270BF1BC}tf10001120</Template>
  <TotalTime>312</TotalTime>
  <Words>4403</Words>
  <Application>Microsoft Macintosh PowerPoint</Application>
  <PresentationFormat>Widescreen</PresentationFormat>
  <Paragraphs>235</Paragraphs>
  <Slides>47</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Arial Rounded MT Bold</vt:lpstr>
      <vt:lpstr>Avenir Next</vt:lpstr>
      <vt:lpstr>Avenir Next Medium</vt:lpstr>
      <vt:lpstr>Calibri</vt:lpstr>
      <vt:lpstr>Calibri Light</vt:lpstr>
      <vt:lpstr>Office Theme</vt:lpstr>
      <vt:lpstr>SCANDALS IN THE AUTO INDUSTRY</vt:lpstr>
      <vt:lpstr>IN HOUSE COUNSEL IN THE AUTO SECTOR</vt:lpstr>
      <vt:lpstr>PowerPoint Presentation</vt:lpstr>
      <vt:lpstr>CASE STUDIES</vt:lpstr>
      <vt:lpstr>THE TUCKER 48</vt:lpstr>
      <vt:lpstr>EARLY EFFORTS THE TUCKER COMBAT CAR</vt:lpstr>
      <vt:lpstr>BEGGININGS TUCKER CAR CORPORATION</vt:lpstr>
      <vt:lpstr>THE CAR OF THE FUTURE</vt:lpstr>
      <vt:lpstr>PREMIERE</vt:lpstr>
      <vt:lpstr>AN INNOVATIVE INVESTMENT STRATEGY</vt:lpstr>
      <vt:lpstr>SEC INVESTIGATION</vt:lpstr>
      <vt:lpstr>PowerPoint Presentation</vt:lpstr>
      <vt:lpstr>PowerPoint Presentation</vt:lpstr>
      <vt:lpstr>LESSONS</vt:lpstr>
      <vt:lpstr>Daimler/Mercedes Diesel Emissions Scandal</vt:lpstr>
      <vt:lpstr>What’s the Connection</vt:lpstr>
      <vt:lpstr>Another “Dieselgate” Scandal</vt:lpstr>
      <vt:lpstr> Recall</vt:lpstr>
      <vt:lpstr>Emissions Effects: Climate Change </vt:lpstr>
      <vt:lpstr>Daimler’s Defiance </vt:lpstr>
      <vt:lpstr>A New Face: Rebuilding Reputation</vt:lpstr>
      <vt:lpstr>Daimler’s New Head of Legal Affairs:  Renata Jungo Brüngger</vt:lpstr>
      <vt:lpstr>Internal Turmoil: Another New Face at Daimler</vt:lpstr>
      <vt:lpstr>“The chances of success for damages have never been so high”  </vt:lpstr>
      <vt:lpstr>Toyota: Unintended Acceleration</vt:lpstr>
      <vt:lpstr>PowerPoint Presentation</vt:lpstr>
      <vt:lpstr>PowerPoint Presentation</vt:lpstr>
      <vt:lpstr>PowerPoint Presentation</vt:lpstr>
      <vt:lpstr>PowerPoint Presentation</vt:lpstr>
      <vt:lpstr>PowerPoint Presentation</vt:lpstr>
      <vt:lpstr>Dimitrios Biller</vt:lpstr>
      <vt:lpstr>Biller’s Claims </vt:lpstr>
      <vt:lpstr>PowerPoint Presentation</vt:lpstr>
      <vt:lpstr>Toyota’s countersuit </vt:lpstr>
      <vt:lpstr>PowerPoint Presentation</vt:lpstr>
      <vt:lpstr>Compton v Toyota Canada, [2018] NJ No 150 </vt:lpstr>
      <vt:lpstr>PowerPoint Presentation</vt:lpstr>
      <vt:lpstr>Lasting effects </vt:lpstr>
      <vt:lpstr>Bibliography </vt:lpstr>
      <vt:lpstr>Takata Corporation</vt:lpstr>
      <vt:lpstr>Late 1990s: Takata begins making air-bag inflators with ammonium nitrate propellant.</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TUCKER 48</dc:title>
  <dc:creator>Microsoft Office User</dc:creator>
  <cp:lastModifiedBy>Jon Festinger</cp:lastModifiedBy>
  <cp:revision>25</cp:revision>
  <dcterms:created xsi:type="dcterms:W3CDTF">2019-11-19T00:04:09Z</dcterms:created>
  <dcterms:modified xsi:type="dcterms:W3CDTF">2019-11-26T23:09:20Z</dcterms:modified>
</cp:coreProperties>
</file>