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194"/>
  </p:notesMasterIdLst>
  <p:sldIdLst>
    <p:sldId id="300" r:id="rId3"/>
    <p:sldId id="547" r:id="rId4"/>
    <p:sldId id="1260" r:id="rId5"/>
    <p:sldId id="2943" r:id="rId6"/>
    <p:sldId id="3204" r:id="rId7"/>
    <p:sldId id="2346" r:id="rId8"/>
    <p:sldId id="1125" r:id="rId9"/>
    <p:sldId id="1127" r:id="rId10"/>
    <p:sldId id="3125" r:id="rId11"/>
    <p:sldId id="2540" r:id="rId12"/>
    <p:sldId id="441" r:id="rId13"/>
    <p:sldId id="3128" r:id="rId14"/>
    <p:sldId id="1172" r:id="rId15"/>
    <p:sldId id="3206" r:id="rId16"/>
    <p:sldId id="1081" r:id="rId17"/>
    <p:sldId id="3165" r:id="rId18"/>
    <p:sldId id="3196" r:id="rId19"/>
    <p:sldId id="3318" r:id="rId20"/>
    <p:sldId id="3319" r:id="rId21"/>
    <p:sldId id="3320" r:id="rId22"/>
    <p:sldId id="3321" r:id="rId23"/>
    <p:sldId id="3322" r:id="rId24"/>
    <p:sldId id="3323" r:id="rId25"/>
    <p:sldId id="3327" r:id="rId26"/>
    <p:sldId id="3328" r:id="rId27"/>
    <p:sldId id="3329" r:id="rId28"/>
    <p:sldId id="3330" r:id="rId29"/>
    <p:sldId id="3331" r:id="rId30"/>
    <p:sldId id="3332" r:id="rId31"/>
    <p:sldId id="3333" r:id="rId32"/>
    <p:sldId id="3334" r:id="rId33"/>
    <p:sldId id="3335" r:id="rId34"/>
    <p:sldId id="3279" r:id="rId35"/>
    <p:sldId id="3166" r:id="rId36"/>
    <p:sldId id="3167" r:id="rId37"/>
    <p:sldId id="1255" r:id="rId38"/>
    <p:sldId id="3350" r:id="rId39"/>
    <p:sldId id="3351" r:id="rId40"/>
    <p:sldId id="3257" r:id="rId41"/>
    <p:sldId id="3336" r:id="rId42"/>
    <p:sldId id="3302" r:id="rId43"/>
    <p:sldId id="3303" r:id="rId44"/>
    <p:sldId id="3304" r:id="rId45"/>
    <p:sldId id="3305" r:id="rId46"/>
    <p:sldId id="3306" r:id="rId47"/>
    <p:sldId id="3307" r:id="rId48"/>
    <p:sldId id="3308" r:id="rId49"/>
    <p:sldId id="3309" r:id="rId50"/>
    <p:sldId id="3310" r:id="rId51"/>
    <p:sldId id="3311" r:id="rId52"/>
    <p:sldId id="3312" r:id="rId53"/>
    <p:sldId id="3313" r:id="rId54"/>
    <p:sldId id="3314" r:id="rId55"/>
    <p:sldId id="3315" r:id="rId56"/>
    <p:sldId id="3337" r:id="rId57"/>
    <p:sldId id="3338" r:id="rId58"/>
    <p:sldId id="3324" r:id="rId59"/>
    <p:sldId id="3339" r:id="rId60"/>
    <p:sldId id="3340" r:id="rId61"/>
    <p:sldId id="3341" r:id="rId62"/>
    <p:sldId id="3342" r:id="rId63"/>
    <p:sldId id="3316" r:id="rId64"/>
    <p:sldId id="3317" r:id="rId65"/>
    <p:sldId id="3345" r:id="rId66"/>
    <p:sldId id="1289" r:id="rId67"/>
    <p:sldId id="1325" r:id="rId68"/>
    <p:sldId id="1326" r:id="rId69"/>
    <p:sldId id="1370" r:id="rId70"/>
    <p:sldId id="1282" r:id="rId71"/>
    <p:sldId id="1329" r:id="rId72"/>
    <p:sldId id="1327" r:id="rId73"/>
    <p:sldId id="1374" r:id="rId74"/>
    <p:sldId id="1375" r:id="rId75"/>
    <p:sldId id="1378" r:id="rId76"/>
    <p:sldId id="1283" r:id="rId77"/>
    <p:sldId id="1284" r:id="rId78"/>
    <p:sldId id="1285" r:id="rId79"/>
    <p:sldId id="1288" r:id="rId80"/>
    <p:sldId id="1302" r:id="rId81"/>
    <p:sldId id="1303" r:id="rId82"/>
    <p:sldId id="1290" r:id="rId83"/>
    <p:sldId id="1328" r:id="rId84"/>
    <p:sldId id="1305" r:id="rId85"/>
    <p:sldId id="1330" r:id="rId86"/>
    <p:sldId id="1306" r:id="rId87"/>
    <p:sldId id="1307" r:id="rId88"/>
    <p:sldId id="1349" r:id="rId89"/>
    <p:sldId id="1350" r:id="rId90"/>
    <p:sldId id="1379" r:id="rId91"/>
    <p:sldId id="1383" r:id="rId92"/>
    <p:sldId id="1312" r:id="rId93"/>
    <p:sldId id="1335" r:id="rId94"/>
    <p:sldId id="1332" r:id="rId95"/>
    <p:sldId id="1333" r:id="rId96"/>
    <p:sldId id="1315" r:id="rId97"/>
    <p:sldId id="1351" r:id="rId98"/>
    <p:sldId id="1386" r:id="rId99"/>
    <p:sldId id="1356" r:id="rId100"/>
    <p:sldId id="1357" r:id="rId101"/>
    <p:sldId id="1362" r:id="rId102"/>
    <p:sldId id="1360" r:id="rId103"/>
    <p:sldId id="1438" r:id="rId104"/>
    <p:sldId id="1444" r:id="rId105"/>
    <p:sldId id="1445" r:id="rId106"/>
    <p:sldId id="1447" r:id="rId107"/>
    <p:sldId id="1450" r:id="rId108"/>
    <p:sldId id="1451" r:id="rId109"/>
    <p:sldId id="1367" r:id="rId110"/>
    <p:sldId id="1455" r:id="rId111"/>
    <p:sldId id="1373" r:id="rId112"/>
    <p:sldId id="1434" r:id="rId113"/>
    <p:sldId id="1435" r:id="rId114"/>
    <p:sldId id="1437" r:id="rId115"/>
    <p:sldId id="1389" r:id="rId116"/>
    <p:sldId id="1412" r:id="rId117"/>
    <p:sldId id="1427" r:id="rId118"/>
    <p:sldId id="1461" r:id="rId119"/>
    <p:sldId id="1474" r:id="rId120"/>
    <p:sldId id="1472" r:id="rId121"/>
    <p:sldId id="1478" r:id="rId122"/>
    <p:sldId id="1504" r:id="rId123"/>
    <p:sldId id="1509" r:id="rId124"/>
    <p:sldId id="1486" r:id="rId125"/>
    <p:sldId id="1496" r:id="rId126"/>
    <p:sldId id="1495" r:id="rId127"/>
    <p:sldId id="2108" r:id="rId128"/>
    <p:sldId id="2110" r:id="rId129"/>
    <p:sldId id="2106" r:id="rId130"/>
    <p:sldId id="2130" r:id="rId131"/>
    <p:sldId id="2142" r:id="rId132"/>
    <p:sldId id="2104" r:id="rId133"/>
    <p:sldId id="2111" r:id="rId134"/>
    <p:sldId id="2135" r:id="rId135"/>
    <p:sldId id="2118" r:id="rId136"/>
    <p:sldId id="2119" r:id="rId137"/>
    <p:sldId id="2113" r:id="rId138"/>
    <p:sldId id="2123" r:id="rId139"/>
    <p:sldId id="2128" r:id="rId140"/>
    <p:sldId id="2137" r:id="rId141"/>
    <p:sldId id="2151" r:id="rId142"/>
    <p:sldId id="2146" r:id="rId143"/>
    <p:sldId id="2190" r:id="rId144"/>
    <p:sldId id="2194" r:id="rId145"/>
    <p:sldId id="2198" r:id="rId146"/>
    <p:sldId id="2200" r:id="rId147"/>
    <p:sldId id="2203" r:id="rId148"/>
    <p:sldId id="2201" r:id="rId149"/>
    <p:sldId id="2217" r:id="rId150"/>
    <p:sldId id="2256" r:id="rId151"/>
    <p:sldId id="2219" r:id="rId152"/>
    <p:sldId id="2248" r:id="rId153"/>
    <p:sldId id="2250" r:id="rId154"/>
    <p:sldId id="2288" r:id="rId155"/>
    <p:sldId id="2263" r:id="rId156"/>
    <p:sldId id="2266" r:id="rId157"/>
    <p:sldId id="2268" r:id="rId158"/>
    <p:sldId id="2290" r:id="rId159"/>
    <p:sldId id="2345" r:id="rId160"/>
    <p:sldId id="3186" r:id="rId161"/>
    <p:sldId id="2347" r:id="rId162"/>
    <p:sldId id="2294" r:id="rId163"/>
    <p:sldId id="2322" r:id="rId164"/>
    <p:sldId id="2324" r:id="rId165"/>
    <p:sldId id="2348" r:id="rId166"/>
    <p:sldId id="2353" r:id="rId167"/>
    <p:sldId id="2356" r:id="rId168"/>
    <p:sldId id="2358" r:id="rId169"/>
    <p:sldId id="2454" r:id="rId170"/>
    <p:sldId id="2383" r:id="rId171"/>
    <p:sldId id="2423" r:id="rId172"/>
    <p:sldId id="2427" r:id="rId173"/>
    <p:sldId id="2473" r:id="rId174"/>
    <p:sldId id="2439" r:id="rId175"/>
    <p:sldId id="2440" r:id="rId176"/>
    <p:sldId id="2461" r:id="rId177"/>
    <p:sldId id="2462" r:id="rId178"/>
    <p:sldId id="2463" r:id="rId179"/>
    <p:sldId id="2464" r:id="rId180"/>
    <p:sldId id="3346" r:id="rId181"/>
    <p:sldId id="3347" r:id="rId182"/>
    <p:sldId id="3348" r:id="rId183"/>
    <p:sldId id="3349" r:id="rId184"/>
    <p:sldId id="3179" r:id="rId185"/>
    <p:sldId id="3190" r:id="rId186"/>
    <p:sldId id="3191" r:id="rId187"/>
    <p:sldId id="3192" r:id="rId188"/>
    <p:sldId id="822" r:id="rId189"/>
    <p:sldId id="2009" r:id="rId190"/>
    <p:sldId id="823" r:id="rId191"/>
    <p:sldId id="2125" r:id="rId192"/>
    <p:sldId id="824" r:id="rId1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2225"/>
    <a:srgbClr val="6788CA"/>
    <a:srgbClr val="FFC079"/>
    <a:srgbClr val="C31F3D"/>
    <a:srgbClr val="7F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429"/>
    <p:restoredTop sz="94377"/>
  </p:normalViewPr>
  <p:slideViewPr>
    <p:cSldViewPr snapToGrid="0" snapToObjects="1">
      <p:cViewPr varScale="1">
        <p:scale>
          <a:sx n="107" d="100"/>
          <a:sy n="107" d="100"/>
        </p:scale>
        <p:origin x="856" y="168"/>
      </p:cViewPr>
      <p:guideLst>
        <p:guide orient="horz" pos="2137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presProps" Target="presProps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viewProps" Target="viewProp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theme" Target="theme/theme1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tableStyles" Target="tableStyles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B6EFC-952C-7E4A-9BA7-8224D7AF70B7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DD70A-49CF-A34C-9971-161B57405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1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25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5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40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42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68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2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75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08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81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7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34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30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03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0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49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15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943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80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05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518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94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289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545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01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313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64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773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448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595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3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707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62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614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212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55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07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140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277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017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38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371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405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9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548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104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405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11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36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15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8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FE1F2-3CFF-BB4C-9FBE-E01204DF85DE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4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5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1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7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7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2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6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jon_festinger@thecdm.ca" TargetMode="External"/><Relationship Id="rId4" Type="http://schemas.openxmlformats.org/officeDocument/2006/relationships/hyperlink" Target="http://commlaw.allard.ubc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05" y="106878"/>
            <a:ext cx="8913275" cy="185874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  <a:cs typeface="Times New Roman"/>
              </a:rPr>
              <a:t>Poor Judgment Recidivism</a:t>
            </a:r>
            <a:r>
              <a:rPr lang="en-US" sz="3600" b="1" dirty="0">
                <a:solidFill>
                  <a:schemeClr val="tx1"/>
                </a:solidFill>
                <a:latin typeface="+mn-lt"/>
                <a:cs typeface="Times New Roman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+mn-lt"/>
                <a:cs typeface="Times New Roman"/>
              </a:rPr>
              <a:t>&amp;</a:t>
            </a:r>
            <a:r>
              <a:rPr lang="en-US" sz="3600" b="1" dirty="0">
                <a:solidFill>
                  <a:srgbClr val="FF0000"/>
                </a:solidFill>
                <a:latin typeface="+mn-lt"/>
                <a:cs typeface="Times New Roman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+mn-lt"/>
                <a:cs typeface="Times New Roman"/>
              </a:rPr>
              <a:t>the Culpability of Board Governance </a:t>
            </a:r>
            <a:r>
              <a:rPr lang="en-US" sz="3600" b="1" dirty="0">
                <a:solidFill>
                  <a:srgbClr val="FF0000"/>
                </a:solidFill>
                <a:latin typeface="+mn-lt"/>
                <a:cs typeface="Times New Roman"/>
              </a:rPr>
              <a:t>- </a:t>
            </a:r>
            <a:r>
              <a:rPr lang="en-US" sz="3600" b="1" dirty="0">
                <a:solidFill>
                  <a:schemeClr val="tx1"/>
                </a:solidFill>
                <a:latin typeface="+mn-lt"/>
                <a:cs typeface="Times New Roman"/>
              </a:rPr>
              <a:t>IMHO</a:t>
            </a:r>
            <a:r>
              <a:rPr lang="en-US" sz="3600" b="1" dirty="0">
                <a:solidFill>
                  <a:srgbClr val="002060"/>
                </a:solidFill>
                <a:latin typeface="+mn-lt"/>
                <a:cs typeface="Times New Roman"/>
              </a:rPr>
              <a:t> </a:t>
            </a:r>
            <a:br>
              <a:rPr lang="en-US" sz="3600" dirty="0">
                <a:solidFill>
                  <a:srgbClr val="002060"/>
                </a:solidFill>
                <a:latin typeface="+mn-lt"/>
                <a:cs typeface="Times New Roman"/>
              </a:rPr>
            </a:br>
            <a:r>
              <a:rPr lang="en-US" sz="2400" dirty="0">
                <a:solidFill>
                  <a:srgbClr val="FF0000"/>
                </a:solidFill>
                <a:latin typeface="+mn-lt"/>
                <a:cs typeface="Times New Roman"/>
              </a:rPr>
              <a:t>(</a:t>
            </a:r>
            <a:r>
              <a:rPr lang="en-US" sz="2400" dirty="0">
                <a:solidFill>
                  <a:srgbClr val="0070C0"/>
                </a:solidFill>
                <a:latin typeface="Comic Sans MS" panose="030F0902030302020204" pitchFamily="66" charset="0"/>
                <a:cs typeface="Times New Roman"/>
              </a:rPr>
              <a:t>without mentioning Facebook even once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Times New Roman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103285"/>
            <a:ext cx="8229600" cy="399599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Talk 6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LAWF 3780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Challenges of In-House &amp; Corporate Counsel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TRU Faculty of Law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Spring, 2019</a:t>
            </a:r>
          </a:p>
          <a:p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Jon Festinger Q.C.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Centre for Digital Media</a:t>
            </a:r>
          </a:p>
          <a:p>
            <a:pPr marL="0" indent="0">
              <a:buNone/>
            </a:pPr>
            <a:r>
              <a:rPr lang="en-CA" dirty="0">
                <a:solidFill>
                  <a:srgbClr val="FFFFFF"/>
                </a:solidFill>
                <a:cs typeface="Lucida Console"/>
              </a:rPr>
              <a:t>QMUL School of Law (CCLS)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4"/>
              </a:rPr>
              <a:t>http://commlaw.allard.ubc</a:t>
            </a:r>
            <a:r>
              <a:rPr lang="en-US" dirty="0">
                <a:solidFill>
                  <a:srgbClr val="FFFF00"/>
                </a:solidFill>
                <a:cs typeface="Lucida Console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@</a:t>
            </a:r>
            <a:r>
              <a:rPr lang="en-US" dirty="0" err="1">
                <a:solidFill>
                  <a:srgbClr val="FFFFFF"/>
                </a:solidFill>
                <a:cs typeface="Lucida Console"/>
              </a:rPr>
              <a:t>jonfestinger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5"/>
              </a:rPr>
              <a:t>jon_festinger@thecdm.ca</a:t>
            </a:r>
            <a:endParaRPr lang="en-US" dirty="0">
              <a:solidFill>
                <a:srgbClr val="FFFF00"/>
              </a:solidFill>
              <a:cs typeface="Lucida Console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3" descr="JF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29807" r="941" b="27147"/>
          <a:stretch/>
        </p:blipFill>
        <p:spPr>
          <a:xfrm>
            <a:off x="6302082" y="3962741"/>
            <a:ext cx="2384718" cy="18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8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44334"/>
            <a:ext cx="7907867" cy="89064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Evaluation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Tips</a:t>
            </a:r>
            <a:endParaRPr lang="en-US" sz="4800" b="1" dirty="0">
              <a:solidFill>
                <a:srgbClr val="4BACC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34981"/>
            <a:ext cx="8229600" cy="4992448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accent5"/>
                </a:solidFill>
                <a:latin typeface="+mn-lt"/>
              </a:rPr>
              <a:t>Term paper topics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need not </a:t>
            </a:r>
            <a:r>
              <a:rPr lang="en-US" sz="3400" dirty="0">
                <a:solidFill>
                  <a:schemeClr val="accent5"/>
                </a:solidFill>
                <a:latin typeface="+mn-lt"/>
              </a:rPr>
              <a:t>be discussed with me,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but often helpful to you if you do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Term paper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can be </a:t>
            </a:r>
            <a:r>
              <a:rPr lang="en-US" sz="3400" dirty="0">
                <a:solidFill>
                  <a:srgbClr val="4BACC6"/>
                </a:solidFill>
                <a:latin typeface="+mn-lt"/>
              </a:rPr>
              <a:t>on your presentation topic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Participation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: In-class or other contributions, including attendance.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Group presentation need not be on that week’s topic  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(20 minute per student multiplier suggested 2-4 per group to 60 minute max).</a:t>
            </a:r>
          </a:p>
        </p:txBody>
      </p:sp>
    </p:spTree>
    <p:extLst>
      <p:ext uri="{BB962C8B-B14F-4D97-AF65-F5344CB8AC3E}">
        <p14:creationId xmlns:p14="http://schemas.microsoft.com/office/powerpoint/2010/main" val="383955999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77" y="309563"/>
            <a:ext cx="6810045" cy="5597525"/>
          </a:xfrm>
        </p:spPr>
      </p:pic>
    </p:spTree>
    <p:extLst>
      <p:ext uri="{BB962C8B-B14F-4D97-AF65-F5344CB8AC3E}">
        <p14:creationId xmlns:p14="http://schemas.microsoft.com/office/powerpoint/2010/main" val="42770571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08" y="296863"/>
            <a:ext cx="6211384" cy="5522912"/>
          </a:xfrm>
        </p:spPr>
      </p:pic>
    </p:spTree>
    <p:extLst>
      <p:ext uri="{BB962C8B-B14F-4D97-AF65-F5344CB8AC3E}">
        <p14:creationId xmlns:p14="http://schemas.microsoft.com/office/powerpoint/2010/main" val="24434177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58" y="196850"/>
            <a:ext cx="6686483" cy="5624513"/>
          </a:xfrm>
        </p:spPr>
      </p:pic>
    </p:spTree>
    <p:extLst>
      <p:ext uri="{BB962C8B-B14F-4D97-AF65-F5344CB8AC3E}">
        <p14:creationId xmlns:p14="http://schemas.microsoft.com/office/powerpoint/2010/main" val="35343336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91" y="196850"/>
            <a:ext cx="6579618" cy="5624513"/>
          </a:xfrm>
        </p:spPr>
      </p:pic>
    </p:spTree>
    <p:extLst>
      <p:ext uri="{BB962C8B-B14F-4D97-AF65-F5344CB8AC3E}">
        <p14:creationId xmlns:p14="http://schemas.microsoft.com/office/powerpoint/2010/main" val="22649570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06" y="196850"/>
            <a:ext cx="4637188" cy="5624513"/>
          </a:xfrm>
        </p:spPr>
      </p:pic>
    </p:spTree>
    <p:extLst>
      <p:ext uri="{BB962C8B-B14F-4D97-AF65-F5344CB8AC3E}">
        <p14:creationId xmlns:p14="http://schemas.microsoft.com/office/powerpoint/2010/main" val="238679423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03" y="196850"/>
            <a:ext cx="4309593" cy="5624513"/>
          </a:xfrm>
        </p:spPr>
      </p:pic>
    </p:spTree>
    <p:extLst>
      <p:ext uri="{BB962C8B-B14F-4D97-AF65-F5344CB8AC3E}">
        <p14:creationId xmlns:p14="http://schemas.microsoft.com/office/powerpoint/2010/main" val="23505462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42" y="196850"/>
            <a:ext cx="5472715" cy="5624513"/>
          </a:xfrm>
        </p:spPr>
      </p:pic>
    </p:spTree>
    <p:extLst>
      <p:ext uri="{BB962C8B-B14F-4D97-AF65-F5344CB8AC3E}">
        <p14:creationId xmlns:p14="http://schemas.microsoft.com/office/powerpoint/2010/main" val="24069968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76" y="196850"/>
            <a:ext cx="5560048" cy="5624513"/>
          </a:xfrm>
        </p:spPr>
      </p:pic>
    </p:spTree>
    <p:extLst>
      <p:ext uri="{BB962C8B-B14F-4D97-AF65-F5344CB8AC3E}">
        <p14:creationId xmlns:p14="http://schemas.microsoft.com/office/powerpoint/2010/main" val="87886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98" y="395288"/>
            <a:ext cx="6504604" cy="5402262"/>
          </a:xfrm>
        </p:spPr>
      </p:pic>
    </p:spTree>
    <p:extLst>
      <p:ext uri="{BB962C8B-B14F-4D97-AF65-F5344CB8AC3E}">
        <p14:creationId xmlns:p14="http://schemas.microsoft.com/office/powerpoint/2010/main" val="7644584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32" y="296863"/>
            <a:ext cx="7320935" cy="5548312"/>
          </a:xfrm>
        </p:spPr>
      </p:pic>
      <p:sp>
        <p:nvSpPr>
          <p:cNvPr id="5" name="TextBox 4"/>
          <p:cNvSpPr txBox="1"/>
          <p:nvPr/>
        </p:nvSpPr>
        <p:spPr>
          <a:xfrm>
            <a:off x="8513805" y="38800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04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770927"/>
          </a:xfrm>
        </p:spPr>
        <p:txBody>
          <a:bodyPr>
            <a:noAutofit/>
          </a:bodyPr>
          <a:lstStyle/>
          <a:p>
            <a:pPr algn="ctr"/>
            <a:r>
              <a:rPr lang="en-US" sz="6800" b="1" dirty="0">
                <a:solidFill>
                  <a:srgbClr val="FFFF00"/>
                </a:solidFill>
                <a:latin typeface="Arial"/>
                <a:cs typeface="Arial"/>
              </a:rPr>
              <a:t>Grades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 (</a:t>
            </a:r>
            <a:r>
              <a:rPr lang="en-US" sz="6800" b="1" dirty="0">
                <a:solidFill>
                  <a:schemeClr val="bg1"/>
                </a:solidFill>
                <a:latin typeface="Arial"/>
                <a:cs typeface="Arial"/>
              </a:rPr>
              <a:t>primarily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314936"/>
            <a:ext cx="8229600" cy="3411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Paper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Quality</a:t>
            </a:r>
          </a:p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latin typeface="Arial"/>
              <a:cs typeface="Arial"/>
              <a:sym typeface="Wingdings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Effort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870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29" y="261938"/>
            <a:ext cx="5171341" cy="5602287"/>
          </a:xfrm>
        </p:spPr>
      </p:pic>
    </p:spTree>
    <p:extLst>
      <p:ext uri="{BB962C8B-B14F-4D97-AF65-F5344CB8AC3E}">
        <p14:creationId xmlns:p14="http://schemas.microsoft.com/office/powerpoint/2010/main" val="22317615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067" y="196850"/>
            <a:ext cx="4913865" cy="5624513"/>
          </a:xfrm>
        </p:spPr>
      </p:pic>
    </p:spTree>
    <p:extLst>
      <p:ext uri="{BB962C8B-B14F-4D97-AF65-F5344CB8AC3E}">
        <p14:creationId xmlns:p14="http://schemas.microsoft.com/office/powerpoint/2010/main" val="14371020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48" y="196850"/>
            <a:ext cx="6731304" cy="5624513"/>
          </a:xfrm>
        </p:spPr>
      </p:pic>
    </p:spTree>
    <p:extLst>
      <p:ext uri="{BB962C8B-B14F-4D97-AF65-F5344CB8AC3E}">
        <p14:creationId xmlns:p14="http://schemas.microsoft.com/office/powerpoint/2010/main" val="235001835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87" y="196850"/>
            <a:ext cx="6293225" cy="5624513"/>
          </a:xfrm>
        </p:spPr>
      </p:pic>
    </p:spTree>
    <p:extLst>
      <p:ext uri="{BB962C8B-B14F-4D97-AF65-F5344CB8AC3E}">
        <p14:creationId xmlns:p14="http://schemas.microsoft.com/office/powerpoint/2010/main" val="17056320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96" y="268288"/>
            <a:ext cx="5155807" cy="5595937"/>
          </a:xfrm>
        </p:spPr>
      </p:pic>
    </p:spTree>
    <p:extLst>
      <p:ext uri="{BB962C8B-B14F-4D97-AF65-F5344CB8AC3E}">
        <p14:creationId xmlns:p14="http://schemas.microsoft.com/office/powerpoint/2010/main" val="31376580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41" y="196850"/>
            <a:ext cx="5749317" cy="5624513"/>
          </a:xfrm>
        </p:spPr>
      </p:pic>
    </p:spTree>
    <p:extLst>
      <p:ext uri="{BB962C8B-B14F-4D97-AF65-F5344CB8AC3E}">
        <p14:creationId xmlns:p14="http://schemas.microsoft.com/office/powerpoint/2010/main" val="139228610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67" y="196850"/>
            <a:ext cx="4378866" cy="5624513"/>
          </a:xfrm>
        </p:spPr>
      </p:pic>
    </p:spTree>
    <p:extLst>
      <p:ext uri="{BB962C8B-B14F-4D97-AF65-F5344CB8AC3E}">
        <p14:creationId xmlns:p14="http://schemas.microsoft.com/office/powerpoint/2010/main" val="5870788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AF0AE3-7427-2E42-96A0-D858CCA0968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431163" y="373063"/>
            <a:ext cx="4281673" cy="5435600"/>
          </a:xfrm>
        </p:spPr>
      </p:pic>
    </p:spTree>
    <p:extLst>
      <p:ext uri="{BB962C8B-B14F-4D97-AF65-F5344CB8AC3E}">
        <p14:creationId xmlns:p14="http://schemas.microsoft.com/office/powerpoint/2010/main" val="374569001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04FF03-1EEC-1540-8036-60BBC3B1635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070801" y="238125"/>
            <a:ext cx="7002398" cy="5664200"/>
          </a:xfrm>
        </p:spPr>
      </p:pic>
    </p:spTree>
    <p:extLst>
      <p:ext uri="{BB962C8B-B14F-4D97-AF65-F5344CB8AC3E}">
        <p14:creationId xmlns:p14="http://schemas.microsoft.com/office/powerpoint/2010/main" val="411047649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7D3D99-0070-2D40-87F6-0C483C713F0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828800" y="409810"/>
            <a:ext cx="5486400" cy="5189034"/>
          </a:xfrm>
        </p:spPr>
      </p:pic>
    </p:spTree>
    <p:extLst>
      <p:ext uri="{BB962C8B-B14F-4D97-AF65-F5344CB8AC3E}">
        <p14:creationId xmlns:p14="http://schemas.microsoft.com/office/powerpoint/2010/main" val="1615515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BFCEE2-3D46-F349-9E29-0FA351296B8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7800" y="174625"/>
            <a:ext cx="8788400" cy="5651500"/>
          </a:xfrm>
        </p:spPr>
      </p:pic>
    </p:spTree>
    <p:extLst>
      <p:ext uri="{BB962C8B-B14F-4D97-AF65-F5344CB8AC3E}">
        <p14:creationId xmlns:p14="http://schemas.microsoft.com/office/powerpoint/2010/main" val="389642681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54449E-D6BF-DA44-A539-EDE706ADF59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703592" y="275573"/>
            <a:ext cx="5736815" cy="5566584"/>
          </a:xfrm>
        </p:spPr>
      </p:pic>
    </p:spTree>
    <p:extLst>
      <p:ext uri="{BB962C8B-B14F-4D97-AF65-F5344CB8AC3E}">
        <p14:creationId xmlns:p14="http://schemas.microsoft.com/office/powerpoint/2010/main" val="219161694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DB3184-1429-ED4D-AC2B-C0176B2ADE0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888969" y="231596"/>
            <a:ext cx="5366061" cy="5674083"/>
          </a:xfrm>
        </p:spPr>
      </p:pic>
    </p:spTree>
    <p:extLst>
      <p:ext uri="{BB962C8B-B14F-4D97-AF65-F5344CB8AC3E}">
        <p14:creationId xmlns:p14="http://schemas.microsoft.com/office/powerpoint/2010/main" val="34927393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070525-ACFE-BB4E-A6D8-D9CD44AAD5A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572529" y="238125"/>
            <a:ext cx="5998942" cy="5664200"/>
          </a:xfrm>
        </p:spPr>
      </p:pic>
    </p:spTree>
    <p:extLst>
      <p:ext uri="{BB962C8B-B14F-4D97-AF65-F5344CB8AC3E}">
        <p14:creationId xmlns:p14="http://schemas.microsoft.com/office/powerpoint/2010/main" val="262851204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9E6403-966B-0F45-82EF-01D4453735F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490506" y="238125"/>
            <a:ext cx="6162987" cy="5664200"/>
          </a:xfrm>
        </p:spPr>
      </p:pic>
    </p:spTree>
    <p:extLst>
      <p:ext uri="{BB962C8B-B14F-4D97-AF65-F5344CB8AC3E}">
        <p14:creationId xmlns:p14="http://schemas.microsoft.com/office/powerpoint/2010/main" val="278809170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F3C2FD-8C83-BC43-982B-D9300FD2D7D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419350" y="320675"/>
            <a:ext cx="4305300" cy="5499100"/>
          </a:xfrm>
        </p:spPr>
      </p:pic>
    </p:spTree>
    <p:extLst>
      <p:ext uri="{BB962C8B-B14F-4D97-AF65-F5344CB8AC3E}">
        <p14:creationId xmlns:p14="http://schemas.microsoft.com/office/powerpoint/2010/main" val="35646888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44EF98-E9FF-6B4D-8509-1F636BBBC75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000481" y="182882"/>
            <a:ext cx="5143038" cy="5627424"/>
          </a:xfrm>
        </p:spPr>
      </p:pic>
    </p:spTree>
    <p:extLst>
      <p:ext uri="{BB962C8B-B14F-4D97-AF65-F5344CB8AC3E}">
        <p14:creationId xmlns:p14="http://schemas.microsoft.com/office/powerpoint/2010/main" val="338404901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B48759-B905-664B-B6E3-0DEBA265478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821554" y="238125"/>
            <a:ext cx="5500892" cy="5664200"/>
          </a:xfrm>
        </p:spPr>
      </p:pic>
    </p:spTree>
    <p:extLst>
      <p:ext uri="{BB962C8B-B14F-4D97-AF65-F5344CB8AC3E}">
        <p14:creationId xmlns:p14="http://schemas.microsoft.com/office/powerpoint/2010/main" val="782101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EC662B-6D35-C648-BC9B-A1B2065BA85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543689" y="238125"/>
            <a:ext cx="4056622" cy="5664200"/>
          </a:xfrm>
        </p:spPr>
      </p:pic>
    </p:spTree>
    <p:extLst>
      <p:ext uri="{BB962C8B-B14F-4D97-AF65-F5344CB8AC3E}">
        <p14:creationId xmlns:p14="http://schemas.microsoft.com/office/powerpoint/2010/main" val="115115637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C1DC66-72DF-6D4C-806C-79A12E6EA87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713514" y="238125"/>
            <a:ext cx="5716972" cy="5664200"/>
          </a:xfrm>
        </p:spPr>
      </p:pic>
    </p:spTree>
    <p:extLst>
      <p:ext uri="{BB962C8B-B14F-4D97-AF65-F5344CB8AC3E}">
        <p14:creationId xmlns:p14="http://schemas.microsoft.com/office/powerpoint/2010/main" val="106193923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5F4BF3-941F-B14D-BCF7-2E7A0F76035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757104" y="296863"/>
            <a:ext cx="3629792" cy="5549900"/>
          </a:xfrm>
        </p:spPr>
      </p:pic>
    </p:spTree>
    <p:extLst>
      <p:ext uri="{BB962C8B-B14F-4D97-AF65-F5344CB8AC3E}">
        <p14:creationId xmlns:p14="http://schemas.microsoft.com/office/powerpoint/2010/main" val="3158871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341642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9B15D4-EA74-434A-AC4C-CBBF92040B9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017576" y="227013"/>
            <a:ext cx="3108847" cy="5654675"/>
          </a:xfrm>
        </p:spPr>
      </p:pic>
    </p:spTree>
    <p:extLst>
      <p:ext uri="{BB962C8B-B14F-4D97-AF65-F5344CB8AC3E}">
        <p14:creationId xmlns:p14="http://schemas.microsoft.com/office/powerpoint/2010/main" val="411320610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252F40-0337-2E47-827C-886F860AFAF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400300" y="257175"/>
            <a:ext cx="4343400" cy="5626100"/>
          </a:xfrm>
        </p:spPr>
      </p:pic>
    </p:spTree>
    <p:extLst>
      <p:ext uri="{BB962C8B-B14F-4D97-AF65-F5344CB8AC3E}">
        <p14:creationId xmlns:p14="http://schemas.microsoft.com/office/powerpoint/2010/main" val="218002717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7E92EC-B6AB-9944-AE8E-98348FE137A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419350" y="396875"/>
            <a:ext cx="4305300" cy="5346700"/>
          </a:xfrm>
        </p:spPr>
      </p:pic>
    </p:spTree>
    <p:extLst>
      <p:ext uri="{BB962C8B-B14F-4D97-AF65-F5344CB8AC3E}">
        <p14:creationId xmlns:p14="http://schemas.microsoft.com/office/powerpoint/2010/main" val="122079093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04FDFE-4D54-7C42-96B8-961F698294A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917451" y="288925"/>
            <a:ext cx="5309098" cy="5602288"/>
          </a:xfrm>
        </p:spPr>
      </p:pic>
    </p:spTree>
    <p:extLst>
      <p:ext uri="{BB962C8B-B14F-4D97-AF65-F5344CB8AC3E}">
        <p14:creationId xmlns:p14="http://schemas.microsoft.com/office/powerpoint/2010/main" val="74719426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6EF4D7-4B95-7640-8119-2CE092112DF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413000" y="307975"/>
            <a:ext cx="4318000" cy="5524500"/>
          </a:xfrm>
        </p:spPr>
      </p:pic>
    </p:spTree>
    <p:extLst>
      <p:ext uri="{BB962C8B-B14F-4D97-AF65-F5344CB8AC3E}">
        <p14:creationId xmlns:p14="http://schemas.microsoft.com/office/powerpoint/2010/main" val="390145354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4AC825-3544-CE41-AA91-AB908E19060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475274" y="238125"/>
            <a:ext cx="4193452" cy="5664200"/>
          </a:xfrm>
        </p:spPr>
      </p:pic>
    </p:spTree>
    <p:extLst>
      <p:ext uri="{BB962C8B-B14F-4D97-AF65-F5344CB8AC3E}">
        <p14:creationId xmlns:p14="http://schemas.microsoft.com/office/powerpoint/2010/main" val="276042941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EBD9B8-9431-CC49-AF19-93A305EC1BA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094756" y="288758"/>
            <a:ext cx="4970187" cy="5580561"/>
          </a:xfrm>
        </p:spPr>
      </p:pic>
    </p:spTree>
    <p:extLst>
      <p:ext uri="{BB962C8B-B14F-4D97-AF65-F5344CB8AC3E}">
        <p14:creationId xmlns:p14="http://schemas.microsoft.com/office/powerpoint/2010/main" val="67208372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FF2B00-1412-7D48-9DFF-E796F1ADA19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519928" y="238125"/>
            <a:ext cx="4104144" cy="5664200"/>
          </a:xfrm>
        </p:spPr>
      </p:pic>
    </p:spTree>
    <p:extLst>
      <p:ext uri="{BB962C8B-B14F-4D97-AF65-F5344CB8AC3E}">
        <p14:creationId xmlns:p14="http://schemas.microsoft.com/office/powerpoint/2010/main" val="134499696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6ECA8C-F915-FC42-88F4-79E14AF9231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527300" y="288925"/>
            <a:ext cx="4089400" cy="5562600"/>
          </a:xfrm>
        </p:spPr>
      </p:pic>
    </p:spTree>
    <p:extLst>
      <p:ext uri="{BB962C8B-B14F-4D97-AF65-F5344CB8AC3E}">
        <p14:creationId xmlns:p14="http://schemas.microsoft.com/office/powerpoint/2010/main" val="258160911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443203-60F1-434E-BBB8-33A59D13A75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487771" y="238125"/>
            <a:ext cx="4168458" cy="5664200"/>
          </a:xfrm>
        </p:spPr>
      </p:pic>
    </p:spTree>
    <p:extLst>
      <p:ext uri="{BB962C8B-B14F-4D97-AF65-F5344CB8AC3E}">
        <p14:creationId xmlns:p14="http://schemas.microsoft.com/office/powerpoint/2010/main" val="1352727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202937951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63D575-D970-8E42-8896-04D44C71ED5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176487" y="249986"/>
            <a:ext cx="4791026" cy="5637304"/>
          </a:xfrm>
        </p:spPr>
      </p:pic>
    </p:spTree>
    <p:extLst>
      <p:ext uri="{BB962C8B-B14F-4D97-AF65-F5344CB8AC3E}">
        <p14:creationId xmlns:p14="http://schemas.microsoft.com/office/powerpoint/2010/main" val="285273052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931582-5430-E64B-B0E1-7DA7573F24F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411817" y="238125"/>
            <a:ext cx="4320365" cy="5664200"/>
          </a:xfrm>
        </p:spPr>
      </p:pic>
    </p:spTree>
    <p:extLst>
      <p:ext uri="{BB962C8B-B14F-4D97-AF65-F5344CB8AC3E}">
        <p14:creationId xmlns:p14="http://schemas.microsoft.com/office/powerpoint/2010/main" val="199100693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8E7B5F-65AC-4741-8913-7BB2B04E6D3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984664" y="145694"/>
            <a:ext cx="5174672" cy="5658852"/>
          </a:xfrm>
        </p:spPr>
      </p:pic>
    </p:spTree>
    <p:extLst>
      <p:ext uri="{BB962C8B-B14F-4D97-AF65-F5344CB8AC3E}">
        <p14:creationId xmlns:p14="http://schemas.microsoft.com/office/powerpoint/2010/main" val="343462081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5C2210-E68E-1845-B7D8-1FB977AB2FC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355335" y="78959"/>
            <a:ext cx="4433330" cy="5830501"/>
          </a:xfrm>
        </p:spPr>
      </p:pic>
    </p:spTree>
    <p:extLst>
      <p:ext uri="{BB962C8B-B14F-4D97-AF65-F5344CB8AC3E}">
        <p14:creationId xmlns:p14="http://schemas.microsoft.com/office/powerpoint/2010/main" val="279327604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A3B65A-6E74-5E43-9B49-FB157189E76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932908" y="238125"/>
            <a:ext cx="5278183" cy="5664200"/>
          </a:xfrm>
        </p:spPr>
      </p:pic>
    </p:spTree>
    <p:extLst>
      <p:ext uri="{BB962C8B-B14F-4D97-AF65-F5344CB8AC3E}">
        <p14:creationId xmlns:p14="http://schemas.microsoft.com/office/powerpoint/2010/main" val="116885563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CF5EF1-5AC6-CA46-A032-688B8FCAE7D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660552" y="238125"/>
            <a:ext cx="5822895" cy="5664200"/>
          </a:xfrm>
        </p:spPr>
      </p:pic>
    </p:spTree>
    <p:extLst>
      <p:ext uri="{BB962C8B-B14F-4D97-AF65-F5344CB8AC3E}">
        <p14:creationId xmlns:p14="http://schemas.microsoft.com/office/powerpoint/2010/main" val="166396006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B8641F-A57E-0343-BC1C-8657BEA8A40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592575" y="238125"/>
            <a:ext cx="3958849" cy="5664200"/>
          </a:xfrm>
        </p:spPr>
      </p:pic>
    </p:spTree>
    <p:extLst>
      <p:ext uri="{BB962C8B-B14F-4D97-AF65-F5344CB8AC3E}">
        <p14:creationId xmlns:p14="http://schemas.microsoft.com/office/powerpoint/2010/main" val="275255141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D6C3F8-C165-C24C-B9FD-153DDE76375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820933" y="238125"/>
            <a:ext cx="5502134" cy="5664200"/>
          </a:xfrm>
        </p:spPr>
      </p:pic>
    </p:spTree>
    <p:extLst>
      <p:ext uri="{BB962C8B-B14F-4D97-AF65-F5344CB8AC3E}">
        <p14:creationId xmlns:p14="http://schemas.microsoft.com/office/powerpoint/2010/main" val="266497003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29420D-FFA2-2547-A351-90971E38B0F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432050" y="473075"/>
            <a:ext cx="4279900" cy="5194300"/>
          </a:xfrm>
        </p:spPr>
      </p:pic>
    </p:spTree>
    <p:extLst>
      <p:ext uri="{BB962C8B-B14F-4D97-AF65-F5344CB8AC3E}">
        <p14:creationId xmlns:p14="http://schemas.microsoft.com/office/powerpoint/2010/main" val="156437742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781E79-ABE8-EE49-9B7E-D330195F8EB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6336" y="236538"/>
            <a:ext cx="6771327" cy="5656262"/>
          </a:xfrm>
        </p:spPr>
      </p:pic>
    </p:spTree>
    <p:extLst>
      <p:ext uri="{BB962C8B-B14F-4D97-AF65-F5344CB8AC3E}">
        <p14:creationId xmlns:p14="http://schemas.microsoft.com/office/powerpoint/2010/main" val="4070364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80670" y="1726033"/>
            <a:ext cx="6582660" cy="3082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chemeClr val="bg1"/>
                </a:solidFill>
                <a:latin typeface="American Typewriter"/>
                <a:cs typeface="American Typewriter"/>
              </a:rPr>
              <a:t>News of the Week</a:t>
            </a:r>
            <a:endParaRPr lang="en-US" sz="9600" dirty="0">
              <a:solidFill>
                <a:srgbClr val="FF0000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12846897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2A929E-77FC-3045-8C8F-A586E06ADA3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086100" y="182418"/>
            <a:ext cx="2992582" cy="5735782"/>
          </a:xfrm>
        </p:spPr>
      </p:pic>
    </p:spTree>
    <p:extLst>
      <p:ext uri="{BB962C8B-B14F-4D97-AF65-F5344CB8AC3E}">
        <p14:creationId xmlns:p14="http://schemas.microsoft.com/office/powerpoint/2010/main" val="205916546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FA05F0-E47A-7E41-B1F0-0A4EECA7240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143250" y="384175"/>
            <a:ext cx="2857500" cy="5372100"/>
          </a:xfrm>
        </p:spPr>
      </p:pic>
    </p:spTree>
    <p:extLst>
      <p:ext uri="{BB962C8B-B14F-4D97-AF65-F5344CB8AC3E}">
        <p14:creationId xmlns:p14="http://schemas.microsoft.com/office/powerpoint/2010/main" val="204427476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02CDE3-4FA0-0D43-B31D-AF429C5B8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239" y="303407"/>
            <a:ext cx="3071522" cy="191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2D8A8-8C52-4142-82B6-83553FC6A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239" y="495377"/>
            <a:ext cx="3071522" cy="516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2283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B81D67-5B18-234F-B78A-D1C713B8794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31324" y="237506"/>
            <a:ext cx="5092854" cy="5605153"/>
          </a:xfrm>
        </p:spPr>
      </p:pic>
    </p:spTree>
    <p:extLst>
      <p:ext uri="{BB962C8B-B14F-4D97-AF65-F5344CB8AC3E}">
        <p14:creationId xmlns:p14="http://schemas.microsoft.com/office/powerpoint/2010/main" val="388204236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3C227F-0FFA-904E-923D-E4974E2342A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286000" y="409575"/>
            <a:ext cx="4572000" cy="5321300"/>
          </a:xfrm>
        </p:spPr>
      </p:pic>
    </p:spTree>
    <p:extLst>
      <p:ext uri="{BB962C8B-B14F-4D97-AF65-F5344CB8AC3E}">
        <p14:creationId xmlns:p14="http://schemas.microsoft.com/office/powerpoint/2010/main" val="353459502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C5E54C-2EFB-5844-BD28-24DC6624384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504999" y="238125"/>
            <a:ext cx="4134002" cy="5664200"/>
          </a:xfrm>
        </p:spPr>
      </p:pic>
    </p:spTree>
    <p:extLst>
      <p:ext uri="{BB962C8B-B14F-4D97-AF65-F5344CB8AC3E}">
        <p14:creationId xmlns:p14="http://schemas.microsoft.com/office/powerpoint/2010/main" val="295343411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BAE08D-415B-D54F-BC22-659195D9BB3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324397" y="238125"/>
            <a:ext cx="4495205" cy="5664200"/>
          </a:xfrm>
        </p:spPr>
      </p:pic>
    </p:spTree>
    <p:extLst>
      <p:ext uri="{BB962C8B-B14F-4D97-AF65-F5344CB8AC3E}">
        <p14:creationId xmlns:p14="http://schemas.microsoft.com/office/powerpoint/2010/main" val="261252776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4F1D1F-5FBB-9F4D-8944-66D980FF9BD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949250" y="238125"/>
            <a:ext cx="3245500" cy="5664200"/>
          </a:xfrm>
        </p:spPr>
      </p:pic>
    </p:spTree>
    <p:extLst>
      <p:ext uri="{BB962C8B-B14F-4D97-AF65-F5344CB8AC3E}">
        <p14:creationId xmlns:p14="http://schemas.microsoft.com/office/powerpoint/2010/main" val="125566673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A7150-00E7-B84D-B5E7-D048F90B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50" y="252467"/>
            <a:ext cx="46609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6059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5C9F3-563A-9B4E-9CF9-4ECFA6EA9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72" y="283779"/>
            <a:ext cx="5232655" cy="553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75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2028305"/>
            <a:ext cx="8548661" cy="3697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65803078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0D5F1-8BF7-9349-BD35-9A55337EA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55" y="315310"/>
            <a:ext cx="5299889" cy="552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4117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EF6B8E-1D02-624C-9236-7F72706257C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668526" y="238125"/>
            <a:ext cx="3806947" cy="5664200"/>
          </a:xfrm>
        </p:spPr>
      </p:pic>
    </p:spTree>
    <p:extLst>
      <p:ext uri="{BB962C8B-B14F-4D97-AF65-F5344CB8AC3E}">
        <p14:creationId xmlns:p14="http://schemas.microsoft.com/office/powerpoint/2010/main" val="161377654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72D982-BDDD-0449-B613-C1906BDDF72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333500" y="244475"/>
            <a:ext cx="6477000" cy="5651500"/>
          </a:xfrm>
        </p:spPr>
      </p:pic>
    </p:spTree>
    <p:extLst>
      <p:ext uri="{BB962C8B-B14F-4D97-AF65-F5344CB8AC3E}">
        <p14:creationId xmlns:p14="http://schemas.microsoft.com/office/powerpoint/2010/main" val="248310206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AB38FA-503E-F743-9B88-A4F6320FD67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924316" y="238125"/>
            <a:ext cx="5295368" cy="5664200"/>
          </a:xfrm>
        </p:spPr>
      </p:pic>
    </p:spTree>
    <p:extLst>
      <p:ext uri="{BB962C8B-B14F-4D97-AF65-F5344CB8AC3E}">
        <p14:creationId xmlns:p14="http://schemas.microsoft.com/office/powerpoint/2010/main" val="58111090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9FBF4F-0C7F-D045-AE71-468E9A53FB2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616200" y="288925"/>
            <a:ext cx="3911600" cy="5562600"/>
          </a:xfrm>
        </p:spPr>
      </p:pic>
    </p:spTree>
    <p:extLst>
      <p:ext uri="{BB962C8B-B14F-4D97-AF65-F5344CB8AC3E}">
        <p14:creationId xmlns:p14="http://schemas.microsoft.com/office/powerpoint/2010/main" val="49091313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D9CD0B5-229A-114D-BEE2-EE41018F497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248416" y="238125"/>
            <a:ext cx="4647168" cy="5664200"/>
          </a:xfrm>
        </p:spPr>
      </p:pic>
    </p:spTree>
    <p:extLst>
      <p:ext uri="{BB962C8B-B14F-4D97-AF65-F5344CB8AC3E}">
        <p14:creationId xmlns:p14="http://schemas.microsoft.com/office/powerpoint/2010/main" val="213758846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newspaper&#10;&#10;Description automatically generated">
            <a:extLst>
              <a:ext uri="{FF2B5EF4-FFF2-40B4-BE49-F238E27FC236}">
                <a16:creationId xmlns:a16="http://schemas.microsoft.com/office/drawing/2014/main" id="{CA53A9DA-89AF-F34E-A22F-19904B14004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283861" y="238125"/>
            <a:ext cx="2576278" cy="5664200"/>
          </a:xfrm>
        </p:spPr>
      </p:pic>
    </p:spTree>
    <p:extLst>
      <p:ext uri="{BB962C8B-B14F-4D97-AF65-F5344CB8AC3E}">
        <p14:creationId xmlns:p14="http://schemas.microsoft.com/office/powerpoint/2010/main" val="351100013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9B5884-3D41-904E-8537-EFD8350054C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257550" y="365125"/>
            <a:ext cx="2628900" cy="5410200"/>
          </a:xfrm>
        </p:spPr>
      </p:pic>
    </p:spTree>
    <p:extLst>
      <p:ext uri="{BB962C8B-B14F-4D97-AF65-F5344CB8AC3E}">
        <p14:creationId xmlns:p14="http://schemas.microsoft.com/office/powerpoint/2010/main" val="202679392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A8C3886-3E3A-0340-BA60-977D9BC86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385" y="198781"/>
            <a:ext cx="3939229" cy="55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2396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newspaper&#10;&#10;Description automatically generated">
            <a:extLst>
              <a:ext uri="{FF2B5EF4-FFF2-40B4-BE49-F238E27FC236}">
                <a16:creationId xmlns:a16="http://schemas.microsoft.com/office/drawing/2014/main" id="{D98C09A6-BC22-EC42-A809-CB1A39689D9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792702" y="238125"/>
            <a:ext cx="5558596" cy="5664200"/>
          </a:xfrm>
        </p:spPr>
      </p:pic>
    </p:spTree>
    <p:extLst>
      <p:ext uri="{BB962C8B-B14F-4D97-AF65-F5344CB8AC3E}">
        <p14:creationId xmlns:p14="http://schemas.microsoft.com/office/powerpoint/2010/main" val="3160710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E5E7E25-0FA5-CE47-B4F3-1086FCE24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603" y="164709"/>
            <a:ext cx="2901819" cy="561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3598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6DD3ABE-9782-2C40-A002-607334E4FED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181604" y="238125"/>
            <a:ext cx="4780792" cy="5664200"/>
          </a:xfrm>
        </p:spPr>
      </p:pic>
    </p:spTree>
    <p:extLst>
      <p:ext uri="{BB962C8B-B14F-4D97-AF65-F5344CB8AC3E}">
        <p14:creationId xmlns:p14="http://schemas.microsoft.com/office/powerpoint/2010/main" val="89464973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B032F4-99BA-064A-A825-7728D6834E7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143690" y="238125"/>
            <a:ext cx="2856620" cy="5664200"/>
          </a:xfrm>
        </p:spPr>
      </p:pic>
    </p:spTree>
    <p:extLst>
      <p:ext uri="{BB962C8B-B14F-4D97-AF65-F5344CB8AC3E}">
        <p14:creationId xmlns:p14="http://schemas.microsoft.com/office/powerpoint/2010/main" val="11819383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855D-9065-DE44-B506-0510F8625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What a difference 2 years makes!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F35FD0-4B97-E546-AD59-6A7D931C7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0" y="1342593"/>
            <a:ext cx="2768600" cy="4483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475F58-F6C5-D546-99C3-F6763FEF6F80}"/>
              </a:ext>
            </a:extLst>
          </p:cNvPr>
          <p:cNvSpPr txBox="1"/>
          <p:nvPr/>
        </p:nvSpPr>
        <p:spPr>
          <a:xfrm>
            <a:off x="6388608" y="582361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See Slide 23</a:t>
            </a:r>
          </a:p>
        </p:txBody>
      </p:sp>
    </p:spTree>
    <p:extLst>
      <p:ext uri="{BB962C8B-B14F-4D97-AF65-F5344CB8AC3E}">
        <p14:creationId xmlns:p14="http://schemas.microsoft.com/office/powerpoint/2010/main" val="309288022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A09AF0-90AB-9243-A779-5F516570BCD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683933" y="238125"/>
            <a:ext cx="3776133" cy="5664200"/>
          </a:xfrm>
        </p:spPr>
      </p:pic>
    </p:spTree>
    <p:extLst>
      <p:ext uri="{BB962C8B-B14F-4D97-AF65-F5344CB8AC3E}">
        <p14:creationId xmlns:p14="http://schemas.microsoft.com/office/powerpoint/2010/main" val="130831959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0738E74-157D-7C4C-B1FC-823B59C65F5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469449" y="238125"/>
            <a:ext cx="4205102" cy="5664200"/>
          </a:xfrm>
        </p:spPr>
      </p:pic>
    </p:spTree>
    <p:extLst>
      <p:ext uri="{BB962C8B-B14F-4D97-AF65-F5344CB8AC3E}">
        <p14:creationId xmlns:p14="http://schemas.microsoft.com/office/powerpoint/2010/main" val="360491543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F89B27-B206-354A-A73B-38B5C2341DD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705480" y="238125"/>
            <a:ext cx="3733039" cy="5664200"/>
          </a:xfrm>
        </p:spPr>
      </p:pic>
    </p:spTree>
    <p:extLst>
      <p:ext uri="{BB962C8B-B14F-4D97-AF65-F5344CB8AC3E}">
        <p14:creationId xmlns:p14="http://schemas.microsoft.com/office/powerpoint/2010/main" val="381832914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text&#10;&#10;Description automatically generated">
            <a:extLst>
              <a:ext uri="{FF2B5EF4-FFF2-40B4-BE49-F238E27FC236}">
                <a16:creationId xmlns:a16="http://schemas.microsoft.com/office/drawing/2014/main" id="{532612EC-56C1-B848-8411-05FF36519C9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755900" y="384175"/>
            <a:ext cx="3632200" cy="5372100"/>
          </a:xfrm>
        </p:spPr>
      </p:pic>
    </p:spTree>
    <p:extLst>
      <p:ext uri="{BB962C8B-B14F-4D97-AF65-F5344CB8AC3E}">
        <p14:creationId xmlns:p14="http://schemas.microsoft.com/office/powerpoint/2010/main" val="420056873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BDED5F4-5B6E-3545-B0BC-EA6640422CF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768600" y="314325"/>
            <a:ext cx="3606800" cy="5511800"/>
          </a:xfrm>
        </p:spPr>
      </p:pic>
    </p:spTree>
    <p:extLst>
      <p:ext uri="{BB962C8B-B14F-4D97-AF65-F5344CB8AC3E}">
        <p14:creationId xmlns:p14="http://schemas.microsoft.com/office/powerpoint/2010/main" val="410984701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7CBBE3-FE03-EB47-AD2A-3847FF43057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500850" y="210066"/>
            <a:ext cx="4097658" cy="5658670"/>
          </a:xfrm>
        </p:spPr>
      </p:pic>
    </p:spTree>
    <p:extLst>
      <p:ext uri="{BB962C8B-B14F-4D97-AF65-F5344CB8AC3E}">
        <p14:creationId xmlns:p14="http://schemas.microsoft.com/office/powerpoint/2010/main" val="214604979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019AA-60E6-9942-AF06-EA54569D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66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Two Questions</a:t>
            </a:r>
            <a:r>
              <a:rPr lang="en-US" sz="44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20B84-037A-2941-815F-C699C391C56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Where were the Directors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What views did Counsel transmit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 descr="A person sitting in a room&#10;&#10;Description automatically generated">
            <a:extLst>
              <a:ext uri="{FF2B5EF4-FFF2-40B4-BE49-F238E27FC236}">
                <a16:creationId xmlns:a16="http://schemas.microsoft.com/office/drawing/2014/main" id="{96949695-A5D2-F44F-9C82-70FF0BEEE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556" y="2920180"/>
            <a:ext cx="4362244" cy="327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26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216BF4-7A04-2A46-B437-C5EB471F0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574" y="204849"/>
            <a:ext cx="2763877" cy="568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9128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D06B5-010A-FA47-8166-BC950F7D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7"/>
            <a:ext cx="8229600" cy="1016000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The Board of </a:t>
            </a:r>
            <a:r>
              <a:rPr lang="en-US" sz="4800" b="1" dirty="0">
                <a:solidFill>
                  <a:schemeClr val="bg1"/>
                </a:solidFill>
              </a:rPr>
              <a:t>E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  <a:r>
              <a:rPr lang="en-US" sz="4800" b="1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5ACA71-7278-5143-AFE2-A384A540E0D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20558" y="1268361"/>
            <a:ext cx="5175909" cy="4640826"/>
          </a:xfrm>
        </p:spPr>
      </p:pic>
    </p:spTree>
    <p:extLst>
      <p:ext uri="{BB962C8B-B14F-4D97-AF65-F5344CB8AC3E}">
        <p14:creationId xmlns:p14="http://schemas.microsoft.com/office/powerpoint/2010/main" val="428012585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331B2BB-52FF-D140-8759-A40AD284F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663" y="171245"/>
            <a:ext cx="64897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2780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CD568FE-CD09-0B4C-A7A7-5B948D94D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925" y="158340"/>
            <a:ext cx="6717175" cy="56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9547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6EFF9CA-D92B-814B-A71B-439C2C922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83" y="353961"/>
            <a:ext cx="7038659" cy="544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1092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11B64-0662-3C4A-AAA9-DA1AD03B1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13" y="68827"/>
            <a:ext cx="8229600" cy="97455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E7C52-4A0C-8D42-884F-B30C7161BE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199" y="1043377"/>
            <a:ext cx="8509819" cy="48461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 Directors.</a:t>
            </a:r>
          </a:p>
          <a:p>
            <a:r>
              <a:rPr lang="en-US" dirty="0">
                <a:solidFill>
                  <a:schemeClr val="bg1"/>
                </a:solidFill>
              </a:rPr>
              <a:t>Only 2 overtly or directly involved in the video-game industry.</a:t>
            </a:r>
          </a:p>
          <a:p>
            <a:r>
              <a:rPr lang="en-US" dirty="0">
                <a:solidFill>
                  <a:schemeClr val="bg1"/>
                </a:solidFill>
              </a:rPr>
              <a:t>Those two are the current CEO of EA and a past-CEO of EA who is EA’s current Chair.</a:t>
            </a:r>
          </a:p>
          <a:p>
            <a:r>
              <a:rPr lang="en-US" dirty="0">
                <a:solidFill>
                  <a:schemeClr val="bg1"/>
                </a:solidFill>
              </a:rPr>
              <a:t>None of the other Directors CV’s mention direct involvement in video-games beyond EA.</a:t>
            </a:r>
          </a:p>
          <a:p>
            <a:r>
              <a:rPr lang="en-US" dirty="0">
                <a:solidFill>
                  <a:schemeClr val="bg1"/>
                </a:solidFill>
              </a:rPr>
              <a:t>In the circumstances cited, it does not seem unfair to wonder whether:</a:t>
            </a:r>
          </a:p>
          <a:p>
            <a:pPr marL="400050" lvl="1" indent="0">
              <a:buNone/>
            </a:pPr>
            <a:r>
              <a:rPr lang="en-US" dirty="0">
                <a:solidFill>
                  <a:schemeClr val="bg1"/>
                </a:solidFill>
              </a:rPr>
              <a:t>1. Those Directors play video-games regularly?</a:t>
            </a:r>
          </a:p>
          <a:p>
            <a:pPr marL="400050" lvl="1" indent="0">
              <a:buNone/>
            </a:pPr>
            <a:r>
              <a:rPr lang="en-US" dirty="0">
                <a:solidFill>
                  <a:schemeClr val="bg1"/>
                </a:solidFill>
              </a:rPr>
              <a:t>2. Those Directors have engaged in the context of playing games with loot-boxes?</a:t>
            </a:r>
          </a:p>
          <a:p>
            <a:pPr marL="400050" lvl="1" indent="0">
              <a:buNone/>
            </a:pPr>
            <a:r>
              <a:rPr lang="en-US" dirty="0">
                <a:solidFill>
                  <a:schemeClr val="bg1"/>
                </a:solidFill>
              </a:rPr>
              <a:t>3. Depending on the answers to the above questions whether those Directors  were really in a position to contradict EA’s managements position </a:t>
            </a:r>
          </a:p>
        </p:txBody>
      </p:sp>
    </p:spTree>
    <p:extLst>
      <p:ext uri="{BB962C8B-B14F-4D97-AF65-F5344CB8AC3E}">
        <p14:creationId xmlns:p14="http://schemas.microsoft.com/office/powerpoint/2010/main" val="211791945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303664449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565456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A MATTER OF PERSPECTIVE</a:t>
            </a: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r="-745" b="3814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b="712"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2487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68"/>
            <a:ext cx="8229600" cy="122712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Conclusion</a:t>
            </a:r>
          </a:p>
        </p:txBody>
      </p:sp>
      <p:pic>
        <p:nvPicPr>
          <p:cNvPr id="4" name="Content Placeholder 3" descr="Thank-you-word-cloud.jpg">
            <a:extLst>
              <a:ext uri="{FF2B5EF4-FFF2-40B4-BE49-F238E27FC236}">
                <a16:creationId xmlns:a16="http://schemas.microsoft.com/office/drawing/2014/main" id="{AA4C595C-307A-F344-A4B9-6084255B67A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1"/>
          <a:stretch/>
        </p:blipFill>
        <p:spPr>
          <a:xfrm>
            <a:off x="621259" y="1473200"/>
            <a:ext cx="8220570" cy="4391025"/>
          </a:xfrm>
        </p:spPr>
      </p:pic>
    </p:spTree>
    <p:extLst>
      <p:ext uri="{BB962C8B-B14F-4D97-AF65-F5344CB8AC3E}">
        <p14:creationId xmlns:p14="http://schemas.microsoft.com/office/powerpoint/2010/main" val="228716066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Always include a cat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6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66B2E1-B3D5-314E-AD0A-E491790C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748" y="83127"/>
            <a:ext cx="2741530" cy="584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9060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4E67-81EB-DA46-A659-3E51151D4C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01332"/>
            <a:ext cx="8229600" cy="3524801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In learning you will teach</a:t>
            </a:r>
          </a:p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And in teaching you will learn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Phil Collins' </a:t>
            </a:r>
            <a:r>
              <a:rPr lang="en-CA" i="1" dirty="0">
                <a:solidFill>
                  <a:schemeClr val="bg1">
                    <a:lumMod val="65000"/>
                  </a:schemeClr>
                </a:solidFill>
              </a:rPr>
              <a:t>Son of Man 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(1999)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3530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" y="2526632"/>
            <a:ext cx="8210484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606288"/>
            <a:ext cx="8686800" cy="487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  <a:latin typeface="+mn-lt"/>
              </a:rPr>
              <a:t>Hello</a:t>
            </a:r>
          </a:p>
          <a:p>
            <a:pPr marL="0" indent="0" algn="ctr">
              <a:buNone/>
            </a:pPr>
            <a:endParaRPr lang="en-US" sz="4800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cs typeface="Lucida Console"/>
              </a:rPr>
              <a:t>LAW F 3780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  <a:latin typeface="+mn-lt"/>
              </a:rPr>
              <a:t>Challenges of In-House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  <a:latin typeface="+mn-lt"/>
              </a:rPr>
              <a:t>&amp;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 Corporate Counsel</a:t>
            </a:r>
          </a:p>
        </p:txBody>
      </p:sp>
    </p:spTree>
    <p:extLst>
      <p:ext uri="{BB962C8B-B14F-4D97-AF65-F5344CB8AC3E}">
        <p14:creationId xmlns:p14="http://schemas.microsoft.com/office/powerpoint/2010/main" val="72348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521B071A-FCEC-D247-8297-D1C5529C9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267" y="178129"/>
            <a:ext cx="2458491" cy="575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40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6D08B926-F287-5140-9B33-6D88AF34A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409" y="130629"/>
            <a:ext cx="2990207" cy="572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97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1AC2EDAB-D5C4-5F48-B6CA-D0D0B4564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002" y="166254"/>
            <a:ext cx="2621021" cy="570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24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936907-5F21-7C41-95BC-E3955DA27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697" y="95002"/>
            <a:ext cx="2640606" cy="570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26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849EC2-6FF7-5B45-973B-E0FD9C35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193" y="178130"/>
            <a:ext cx="2608639" cy="56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61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8C8083-F853-1443-BC2F-0B6D208D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63" y="161430"/>
            <a:ext cx="8055899" cy="568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05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2CE8158-7E1D-B04C-BAAF-4C245D459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707" y="185736"/>
            <a:ext cx="5109611" cy="5760517"/>
          </a:xfrm>
          <a:prstGeom prst="rect">
            <a:avLst/>
          </a:prstGeom>
        </p:spPr>
      </p:pic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A6CFBF2-8587-CD4F-B796-FCE1F1E64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707" y="114299"/>
            <a:ext cx="5109611" cy="576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72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3906B44-B3D4-6D46-B05E-6BC786479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717" y="114300"/>
            <a:ext cx="5013592" cy="5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11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, white, man, room&#10;&#10;Description automatically generated">
            <a:extLst>
              <a:ext uri="{FF2B5EF4-FFF2-40B4-BE49-F238E27FC236}">
                <a16:creationId xmlns:a16="http://schemas.microsoft.com/office/drawing/2014/main" id="{A3F362B4-168A-E44A-BDD3-CA9FAF74D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360" y="114300"/>
            <a:ext cx="4420306" cy="57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659BC22-A89C-0D42-9BE2-586F00137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109" y="142875"/>
            <a:ext cx="2588807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8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33" y="80141"/>
            <a:ext cx="7945967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Terrific Thursdays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1217"/>
            <a:ext cx="8229600" cy="46446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1" y="1251217"/>
            <a:ext cx="6432394" cy="44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3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34704F-4627-2A4E-8C04-0EA62DCC4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219" y="163512"/>
            <a:ext cx="4136587" cy="56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74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8BFE011-D678-CB4C-B1E7-97AA8FE1C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997" y="200025"/>
            <a:ext cx="2409031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41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88051F-BFE6-6549-9593-AC6941B0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000" y="171450"/>
            <a:ext cx="3089025" cy="561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41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CA597-DC43-714D-8EE8-AC1F2E7C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66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Because</a:t>
            </a:r>
            <a:r>
              <a:rPr lang="en-US" dirty="0">
                <a:solidFill>
                  <a:srgbClr val="FFFF00"/>
                </a:solidFill>
              </a:rPr>
              <a:t>…</a:t>
            </a:r>
            <a:r>
              <a:rPr lang="en-US" dirty="0">
                <a:solidFill>
                  <a:srgbClr val="FF0000"/>
                </a:solidFill>
              </a:rPr>
              <a:t>ELON</a:t>
            </a:r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E7715E-0A95-8E42-A7AB-1512E945B11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109367" y="1131866"/>
            <a:ext cx="2863921" cy="4768357"/>
          </a:xfrm>
        </p:spPr>
      </p:pic>
    </p:spTree>
    <p:extLst>
      <p:ext uri="{BB962C8B-B14F-4D97-AF65-F5344CB8AC3E}">
        <p14:creationId xmlns:p14="http://schemas.microsoft.com/office/powerpoint/2010/main" val="1367188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2736584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2142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2028305"/>
            <a:ext cx="8548661" cy="3697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46101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CA8C1-C741-5F43-833D-7523BFA4F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326592"/>
            <a:ext cx="7695211" cy="146658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Why does this keep happening to the same entities</a:t>
            </a:r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A7774-F2BD-A94B-8319-3D9789E1E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434" y="2472853"/>
            <a:ext cx="3345131" cy="2314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1E626C-5761-0548-85A7-2BD701134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385250"/>
            <a:ext cx="2369869" cy="2369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B2D7E1-64C1-3949-80E0-DCBAE7DBA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178" y="2385250"/>
            <a:ext cx="2402072" cy="240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76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019AA-60E6-9942-AF06-EA54569D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66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Two Questions</a:t>
            </a:r>
            <a:r>
              <a:rPr lang="en-US" sz="44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20B84-037A-2941-815F-C699C391C56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Where were the Directors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What views did Counsel transmit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 descr="A person sitting in a room&#10;&#10;Description automatically generated">
            <a:extLst>
              <a:ext uri="{FF2B5EF4-FFF2-40B4-BE49-F238E27FC236}">
                <a16:creationId xmlns:a16="http://schemas.microsoft.com/office/drawing/2014/main" id="{96949695-A5D2-F44F-9C82-70FF0BEEE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556" y="2920180"/>
            <a:ext cx="4362244" cy="327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7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85F38-E611-464F-92B6-855C27A7B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329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What would you do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37573-5AEE-5B4C-8ED8-80BDA068E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23" y="1164012"/>
            <a:ext cx="8335154" cy="45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68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946468"/>
            <a:ext cx="9143999" cy="3779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Logistics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2855189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4C1B7C-EBCA-1343-88C8-8349931A0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022350"/>
            <a:ext cx="84201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68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4261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S. 142 BC BCA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74261"/>
            <a:ext cx="8686800" cy="52290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>
                <a:solidFill>
                  <a:schemeClr val="bg1"/>
                </a:solidFill>
              </a:rPr>
              <a:t>Duties of directors and officers</a:t>
            </a: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b="1" dirty="0">
                <a:solidFill>
                  <a:schemeClr val="bg1"/>
                </a:solidFill>
              </a:rPr>
              <a:t>142</a:t>
            </a:r>
            <a:r>
              <a:rPr lang="en-CA" dirty="0">
                <a:solidFill>
                  <a:schemeClr val="bg1"/>
                </a:solidFill>
              </a:rPr>
              <a:t>  (1) A director or officer of a company, when exercising the powers and performing the functions of a director or officer of the company, as the case may be, must</a:t>
            </a:r>
          </a:p>
          <a:p>
            <a:pPr marL="400050" lvl="1" indent="0">
              <a:buNone/>
            </a:pPr>
            <a:r>
              <a:rPr lang="en-CA" dirty="0">
                <a:solidFill>
                  <a:schemeClr val="bg1"/>
                </a:solidFill>
              </a:rPr>
              <a:t>(a) </a:t>
            </a:r>
            <a:r>
              <a:rPr lang="en-CA" dirty="0">
                <a:solidFill>
                  <a:srgbClr val="FFFF00"/>
                </a:solidFill>
              </a:rPr>
              <a:t>act honestly and in good faith with a view to the best interests of the company</a:t>
            </a:r>
            <a:r>
              <a:rPr lang="en-CA" dirty="0">
                <a:solidFill>
                  <a:schemeClr val="bg1"/>
                </a:solidFill>
              </a:rPr>
              <a:t>,</a:t>
            </a:r>
          </a:p>
          <a:p>
            <a:pPr marL="400050" lvl="1" indent="0">
              <a:buNone/>
            </a:pPr>
            <a:r>
              <a:rPr lang="en-CA" dirty="0">
                <a:solidFill>
                  <a:schemeClr val="bg1"/>
                </a:solidFill>
              </a:rPr>
              <a:t>(b) exercise the </a:t>
            </a:r>
            <a:r>
              <a:rPr lang="en-CA" dirty="0">
                <a:solidFill>
                  <a:srgbClr val="FFFF00"/>
                </a:solidFill>
              </a:rPr>
              <a:t>care, diligence and skill that a </a:t>
            </a:r>
            <a:r>
              <a:rPr lang="en-CA" dirty="0">
                <a:solidFill>
                  <a:schemeClr val="accent6"/>
                </a:solidFill>
              </a:rPr>
              <a:t>reasonably prudent individual</a:t>
            </a:r>
            <a:r>
              <a:rPr lang="en-CA" dirty="0">
                <a:solidFill>
                  <a:srgbClr val="FFFF00"/>
                </a:solidFill>
              </a:rPr>
              <a:t> would exercise in comparable circumstances</a:t>
            </a:r>
            <a:r>
              <a:rPr lang="en-CA" dirty="0">
                <a:solidFill>
                  <a:schemeClr val="bg1"/>
                </a:solidFill>
              </a:rPr>
              <a:t>,</a:t>
            </a:r>
          </a:p>
          <a:p>
            <a:pPr marL="400050" lvl="1" indent="0">
              <a:buNone/>
            </a:pPr>
            <a:r>
              <a:rPr lang="en-CA" dirty="0">
                <a:solidFill>
                  <a:schemeClr val="bg1"/>
                </a:solidFill>
              </a:rPr>
              <a:t>(c) act in accordance with this Act and the regulations, and</a:t>
            </a:r>
          </a:p>
          <a:p>
            <a:pPr marL="400050" lvl="1" indent="0">
              <a:buNone/>
            </a:pPr>
            <a:r>
              <a:rPr lang="en-CA" dirty="0">
                <a:solidFill>
                  <a:schemeClr val="bg1"/>
                </a:solidFill>
              </a:rPr>
              <a:t>(d) subject to paragraphs (a) to (c), act in accordance with the memorandum and articles of the company.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(2) This section is </a:t>
            </a:r>
            <a:r>
              <a:rPr lang="en-CA" dirty="0">
                <a:solidFill>
                  <a:srgbClr val="CCFFCC"/>
                </a:solidFill>
              </a:rPr>
              <a:t>in addition to, and not in derogation of, any enactment or rule of law or equity relating to the duties or liabilities of directors and officers of a company</a:t>
            </a:r>
            <a:r>
              <a:rPr lang="en-CA" dirty="0">
                <a:solidFill>
                  <a:schemeClr val="bg1"/>
                </a:solidFill>
              </a:rPr>
              <a:t>.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651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638"/>
            <a:ext cx="8686800" cy="1016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Meaning in the </a:t>
            </a:r>
            <a:r>
              <a:rPr lang="en-US" b="1" dirty="0">
                <a:solidFill>
                  <a:schemeClr val="bg1"/>
                </a:solidFill>
              </a:rPr>
              <a:t>“real” </a:t>
            </a:r>
            <a:r>
              <a:rPr lang="en-US" b="1" dirty="0">
                <a:solidFill>
                  <a:srgbClr val="FFFF00"/>
                </a:solidFill>
              </a:rPr>
              <a:t>corporate world?</a:t>
            </a:r>
          </a:p>
        </p:txBody>
      </p:sp>
      <p:pic>
        <p:nvPicPr>
          <p:cNvPr id="4" name="Content Placeholder 3" descr="Jacob_Schiff_in_a_boardroom.jp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7" b="13877"/>
          <a:stretch>
            <a:fillRect/>
          </a:stretch>
        </p:blipFill>
        <p:spPr>
          <a:xfrm>
            <a:off x="457200" y="1408113"/>
            <a:ext cx="8229600" cy="4318000"/>
          </a:xfrm>
        </p:spPr>
      </p:pic>
    </p:spTree>
    <p:extLst>
      <p:ext uri="{BB962C8B-B14F-4D97-AF65-F5344CB8AC3E}">
        <p14:creationId xmlns:p14="http://schemas.microsoft.com/office/powerpoint/2010/main" val="1880743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2"/>
            <a:ext cx="8229600" cy="10160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merican Typewriter"/>
                <a:cs typeface="American Typewriter"/>
              </a:rPr>
              <a:t>Issue: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51602"/>
            <a:ext cx="8482684" cy="466822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5400" dirty="0">
                <a:solidFill>
                  <a:schemeClr val="bg1"/>
                </a:solidFill>
                <a:latin typeface="Apple Chancery"/>
                <a:cs typeface="Apple Chancery"/>
              </a:rPr>
              <a:t>If a corporate Director </a:t>
            </a:r>
            <a:r>
              <a:rPr lang="en-US" sz="5400" dirty="0">
                <a:solidFill>
                  <a:schemeClr val="accent5"/>
                </a:solidFill>
                <a:latin typeface="Apple Chancery"/>
                <a:cs typeface="Apple Chancery"/>
              </a:rPr>
              <a:t>takes offence </a:t>
            </a:r>
            <a:r>
              <a:rPr lang="en-US" sz="5400" dirty="0">
                <a:solidFill>
                  <a:schemeClr val="bg1"/>
                </a:solidFill>
                <a:latin typeface="Apple Chancery"/>
                <a:cs typeface="Apple Chancery"/>
              </a:rPr>
              <a:t>to something said or done, is that </a:t>
            </a:r>
            <a:r>
              <a:rPr lang="en-US" sz="5400" dirty="0">
                <a:solidFill>
                  <a:srgbClr val="FFFF00"/>
                </a:solidFill>
                <a:latin typeface="Apple Chancery"/>
                <a:cs typeface="Apple Chancery"/>
              </a:rPr>
              <a:t>OK </a:t>
            </a:r>
            <a:r>
              <a:rPr lang="en-US" sz="5400" dirty="0">
                <a:solidFill>
                  <a:schemeClr val="bg1"/>
                </a:solidFill>
                <a:latin typeface="Apple Chancery"/>
                <a:cs typeface="Apple Chancery"/>
              </a:rPr>
              <a:t>or</a:t>
            </a:r>
            <a:r>
              <a:rPr lang="en-CA" sz="5400" dirty="0">
                <a:solidFill>
                  <a:srgbClr val="FFFF00"/>
                </a:solidFill>
                <a:latin typeface="Apple Chancery"/>
                <a:cs typeface="Apple Chancery"/>
              </a:rPr>
              <a:t> acting with a view to their own interests</a:t>
            </a:r>
            <a:r>
              <a:rPr lang="en-CA" sz="5400" dirty="0">
                <a:solidFill>
                  <a:schemeClr val="bg1"/>
                </a:solidFill>
                <a:latin typeface="Apple Chancery"/>
                <a:cs typeface="Apple Chancery"/>
              </a:rPr>
              <a:t> and not those of the corporation?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159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647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Personal opinion</a:t>
            </a:r>
            <a:r>
              <a:rPr lang="mr-IN" sz="4800" b="1" dirty="0">
                <a:solidFill>
                  <a:srgbClr val="FFFFFF"/>
                </a:solidFill>
              </a:rPr>
              <a:t>…</a:t>
            </a:r>
            <a:r>
              <a:rPr lang="en-CA" sz="4800" b="1" dirty="0">
                <a:solidFill>
                  <a:srgbClr val="FFFFFF"/>
                </a:solidFill>
              </a:rPr>
              <a:t>.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</a:rPr>
              <a:t>Hugely important and underrated factor in boardroom issues is personal status/feeling offended or disrespected</a:t>
            </a:r>
          </a:p>
          <a:p>
            <a:pPr marL="0" indent="0">
              <a:buNone/>
            </a:pPr>
            <a:endParaRPr lang="en-US" sz="32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</a:rPr>
              <a:t>Possible examples of this surface rarely if ever</a:t>
            </a:r>
          </a:p>
          <a:p>
            <a:pPr marL="0" indent="0">
              <a:buNone/>
            </a:pPr>
            <a:endParaRPr lang="en-US" sz="32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</a:rPr>
              <a:t>Proceeding by analogy (as in university governance other considerations may, or may not, be relevant).</a:t>
            </a:r>
          </a:p>
        </p:txBody>
      </p:sp>
    </p:spTree>
    <p:extLst>
      <p:ext uri="{BB962C8B-B14F-4D97-AF65-F5344CB8AC3E}">
        <p14:creationId xmlns:p14="http://schemas.microsoft.com/office/powerpoint/2010/main" val="2007452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10-16 at 11.59.58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r="-68"/>
          <a:stretch/>
        </p:blipFill>
        <p:spPr>
          <a:xfrm>
            <a:off x="874195" y="280988"/>
            <a:ext cx="7389424" cy="5640387"/>
          </a:xfrm>
        </p:spPr>
      </p:pic>
    </p:spTree>
    <p:extLst>
      <p:ext uri="{BB962C8B-B14F-4D97-AF65-F5344CB8AC3E}">
        <p14:creationId xmlns:p14="http://schemas.microsoft.com/office/powerpoint/2010/main" val="12009686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10-17 at 12.44.59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" r="-13"/>
          <a:stretch/>
        </p:blipFill>
        <p:spPr>
          <a:xfrm>
            <a:off x="923678" y="363538"/>
            <a:ext cx="7273964" cy="5557837"/>
          </a:xfrm>
        </p:spPr>
      </p:pic>
    </p:spTree>
    <p:extLst>
      <p:ext uri="{BB962C8B-B14F-4D97-AF65-F5344CB8AC3E}">
        <p14:creationId xmlns:p14="http://schemas.microsoft.com/office/powerpoint/2010/main" val="1985219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10-17 at 12.48.01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" b="-556"/>
          <a:stretch/>
        </p:blipFill>
        <p:spPr>
          <a:xfrm>
            <a:off x="457200" y="395891"/>
            <a:ext cx="8229600" cy="5377531"/>
          </a:xfrm>
        </p:spPr>
      </p:pic>
    </p:spTree>
    <p:extLst>
      <p:ext uri="{BB962C8B-B14F-4D97-AF65-F5344CB8AC3E}">
        <p14:creationId xmlns:p14="http://schemas.microsoft.com/office/powerpoint/2010/main" val="18165245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10-17 at 12.04.35 AM.pn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" b="-1400"/>
          <a:stretch>
            <a:fillRect/>
          </a:stretch>
        </p:blipFill>
        <p:spPr>
          <a:xfrm>
            <a:off x="457200" y="330200"/>
            <a:ext cx="8229600" cy="5541963"/>
          </a:xfrm>
        </p:spPr>
      </p:pic>
    </p:spTree>
    <p:extLst>
      <p:ext uri="{BB962C8B-B14F-4D97-AF65-F5344CB8AC3E}">
        <p14:creationId xmlns:p14="http://schemas.microsoft.com/office/powerpoint/2010/main" val="3297768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10-17 at 12.05.25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" b="-479"/>
          <a:stretch/>
        </p:blipFill>
        <p:spPr>
          <a:xfrm>
            <a:off x="457200" y="1055711"/>
            <a:ext cx="8229600" cy="4090882"/>
          </a:xfrm>
        </p:spPr>
      </p:pic>
    </p:spTree>
    <p:extLst>
      <p:ext uri="{BB962C8B-B14F-4D97-AF65-F5344CB8AC3E}">
        <p14:creationId xmlns:p14="http://schemas.microsoft.com/office/powerpoint/2010/main" val="77725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FAA9-2B0E-5541-AAAE-7C228565D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Website password for Posting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4E1DB-CFB3-7140-B3D5-3120A99499D6}"/>
              </a:ext>
            </a:extLst>
          </p:cNvPr>
          <p:cNvSpPr txBox="1"/>
          <p:nvPr/>
        </p:nvSpPr>
        <p:spPr>
          <a:xfrm>
            <a:off x="1845131" y="2731169"/>
            <a:ext cx="54537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dirty="0">
                <a:solidFill>
                  <a:schemeClr val="bg1"/>
                </a:solidFill>
              </a:rPr>
              <a:t>lawf3780!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85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46379" y="346405"/>
            <a:ext cx="8642988" cy="578991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2800" dirty="0">
                <a:solidFill>
                  <a:schemeClr val="bg1"/>
                </a:solidFill>
              </a:rPr>
              <a:t>“1</a:t>
            </a:r>
            <a:r>
              <a:rPr lang="mr-IN" sz="2800" dirty="0">
                <a:solidFill>
                  <a:schemeClr val="bg1"/>
                </a:solidFill>
              </a:rPr>
              <a:t>…</a:t>
            </a:r>
            <a:r>
              <a:rPr lang="en-CA" sz="2800" dirty="0">
                <a:solidFill>
                  <a:schemeClr val="bg1"/>
                </a:solidFill>
              </a:rPr>
              <a:t>.no-one thought to advise Mr. </a:t>
            </a:r>
            <a:r>
              <a:rPr lang="en-CA" sz="2800" dirty="0" err="1">
                <a:solidFill>
                  <a:schemeClr val="bg1"/>
                </a:solidFill>
              </a:rPr>
              <a:t>Montalbano</a:t>
            </a:r>
            <a:r>
              <a:rPr lang="en-CA" sz="2800" dirty="0">
                <a:solidFill>
                  <a:schemeClr val="bg1"/>
                </a:solidFill>
              </a:rPr>
              <a:t> against telephoning Dr. </a:t>
            </a:r>
            <a:r>
              <a:rPr lang="en-CA" sz="2800" dirty="0" err="1">
                <a:solidFill>
                  <a:schemeClr val="bg1"/>
                </a:solidFill>
              </a:rPr>
              <a:t>Berdahl</a:t>
            </a:r>
            <a:r>
              <a:rPr lang="en-CA" sz="2800" dirty="0">
                <a:solidFill>
                  <a:schemeClr val="bg1"/>
                </a:solidFill>
              </a:rPr>
              <a:t> when he said that he intended to do so. When Mr. </a:t>
            </a:r>
            <a:r>
              <a:rPr lang="en-CA" sz="2800" dirty="0" err="1">
                <a:solidFill>
                  <a:schemeClr val="bg1"/>
                </a:solidFill>
              </a:rPr>
              <a:t>Montalbano</a:t>
            </a:r>
            <a:r>
              <a:rPr lang="en-CA" sz="2800" dirty="0">
                <a:solidFill>
                  <a:schemeClr val="bg1"/>
                </a:solidFill>
              </a:rPr>
              <a:t> called Dr. </a:t>
            </a:r>
            <a:r>
              <a:rPr lang="en-CA" sz="2800" dirty="0" err="1">
                <a:solidFill>
                  <a:schemeClr val="bg1"/>
                </a:solidFill>
              </a:rPr>
              <a:t>Berdahl</a:t>
            </a:r>
            <a:r>
              <a:rPr lang="en-CA" sz="2800" dirty="0">
                <a:solidFill>
                  <a:schemeClr val="bg1"/>
                </a:solidFill>
              </a:rPr>
              <a:t> and </a:t>
            </a:r>
            <a:r>
              <a:rPr lang="en-CA" sz="2800" dirty="0">
                <a:solidFill>
                  <a:srgbClr val="FFFF00"/>
                </a:solidFill>
              </a:rPr>
              <a:t>told her about his deep concerns with respect to her blog post</a:t>
            </a:r>
            <a:r>
              <a:rPr lang="en-CA" sz="2800" dirty="0">
                <a:solidFill>
                  <a:schemeClr val="bg1"/>
                </a:solidFill>
              </a:rPr>
              <a:t>, he was mindful of the need to protect academic freedom and did not intend to interfere with it</a:t>
            </a:r>
            <a:r>
              <a:rPr lang="en-CA" sz="2800" dirty="0">
                <a:solidFill>
                  <a:srgbClr val="FFFF00"/>
                </a:solidFill>
              </a:rPr>
              <a:t>. He made the call in the context of a pre-existing positive relationship with Dr. </a:t>
            </a:r>
            <a:r>
              <a:rPr lang="en-CA" sz="2800" dirty="0" err="1">
                <a:solidFill>
                  <a:srgbClr val="FFFF00"/>
                </a:solidFill>
              </a:rPr>
              <a:t>Berdahl</a:t>
            </a:r>
            <a:r>
              <a:rPr lang="mr-IN" sz="2800" dirty="0">
                <a:solidFill>
                  <a:schemeClr val="bg1"/>
                </a:solidFill>
              </a:rPr>
              <a:t>…</a:t>
            </a:r>
            <a:r>
              <a:rPr lang="en-CA" sz="2800" dirty="0">
                <a:solidFill>
                  <a:srgbClr val="FFFF00"/>
                </a:solidFill>
              </a:rPr>
              <a:t>Such a call from the Chair of the Board of Governors to a faculty member was unprecedented and unwise</a:t>
            </a:r>
            <a:r>
              <a:rPr lang="mr-IN" sz="2800" dirty="0">
                <a:solidFill>
                  <a:schemeClr val="bg1"/>
                </a:solidFill>
              </a:rPr>
              <a:t>…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CA" sz="2800" dirty="0">
                <a:solidFill>
                  <a:schemeClr val="bg1"/>
                </a:solidFill>
              </a:rPr>
              <a:t>2.</a:t>
            </a:r>
            <a:r>
              <a:rPr lang="mr-IN" sz="2800" dirty="0">
                <a:solidFill>
                  <a:schemeClr val="bg1"/>
                </a:solidFill>
              </a:rPr>
              <a:t>…</a:t>
            </a:r>
            <a:r>
              <a:rPr lang="en-CA" sz="2800" dirty="0">
                <a:solidFill>
                  <a:schemeClr val="bg1"/>
                </a:solidFill>
              </a:rPr>
              <a:t>The Dean’s Office in Vancouver </a:t>
            </a:r>
            <a:r>
              <a:rPr lang="en-CA" sz="2800" dirty="0">
                <a:solidFill>
                  <a:srgbClr val="FFFF00"/>
                </a:solidFill>
              </a:rPr>
              <a:t>was aware that Mr. </a:t>
            </a:r>
            <a:r>
              <a:rPr lang="en-CA" sz="2800" dirty="0" err="1">
                <a:solidFill>
                  <a:srgbClr val="FFFF00"/>
                </a:solidFill>
              </a:rPr>
              <a:t>Montalbano</a:t>
            </a:r>
            <a:r>
              <a:rPr lang="en-CA" sz="2800" dirty="0">
                <a:solidFill>
                  <a:srgbClr val="FFFF00"/>
                </a:solidFill>
              </a:rPr>
              <a:t> found the blog post offensive</a:t>
            </a:r>
            <a:r>
              <a:rPr lang="en-CA" sz="2800" dirty="0">
                <a:solidFill>
                  <a:schemeClr val="bg1"/>
                </a:solidFill>
              </a:rPr>
              <a:t> </a:t>
            </a:r>
            <a:r>
              <a:rPr lang="en-CA" sz="2800" dirty="0">
                <a:solidFill>
                  <a:srgbClr val="FFFF00"/>
                </a:solidFill>
              </a:rPr>
              <a:t>and that he had telephoned Dr. </a:t>
            </a:r>
            <a:r>
              <a:rPr lang="en-CA" sz="2800" dirty="0" err="1">
                <a:solidFill>
                  <a:srgbClr val="FFFF00"/>
                </a:solidFill>
              </a:rPr>
              <a:t>Berdahl</a:t>
            </a:r>
            <a:r>
              <a:rPr lang="en-CA" sz="2800" dirty="0">
                <a:solidFill>
                  <a:schemeClr val="bg1"/>
                </a:solidFill>
              </a:rPr>
              <a:t>...”</a:t>
            </a:r>
          </a:p>
          <a:p>
            <a:endParaRPr lang="en-CA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6605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6897" y="164955"/>
            <a:ext cx="8847103" cy="5773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>
                <a:solidFill>
                  <a:srgbClr val="FFFFFF"/>
                </a:solidFill>
              </a:rPr>
              <a:t>“(e) </a:t>
            </a:r>
            <a:r>
              <a:rPr lang="en-CA" sz="3200" dirty="0">
                <a:solidFill>
                  <a:srgbClr val="FFFF00"/>
                </a:solidFill>
              </a:rPr>
              <a:t>Policy 97, “Conflict of Interest and Conflict of Commitment” </a:t>
            </a:r>
            <a:r>
              <a:rPr lang="en-CA" sz="3200" dirty="0">
                <a:solidFill>
                  <a:srgbClr val="FFFFFF"/>
                </a:solidFill>
              </a:rPr>
              <a:t>This Policy recognizes that </a:t>
            </a:r>
            <a:r>
              <a:rPr lang="en-CA" sz="3200" i="1" dirty="0">
                <a:solidFill>
                  <a:srgbClr val="FFFFFF"/>
                </a:solidFill>
              </a:rPr>
              <a:t>“[o]</a:t>
            </a:r>
            <a:r>
              <a:rPr lang="en-CA" sz="3200" i="1" dirty="0" err="1">
                <a:solidFill>
                  <a:srgbClr val="FFFFFF"/>
                </a:solidFill>
              </a:rPr>
              <a:t>ccasionally</a:t>
            </a:r>
            <a:r>
              <a:rPr lang="en-CA" sz="3200" i="1" dirty="0">
                <a:solidFill>
                  <a:srgbClr val="FFFFFF"/>
                </a:solidFill>
              </a:rPr>
              <a:t> and as a result of normal and productive engagements inside and outside the University, Faculty Members, staff and students may find themselves in a conflict of commitment, an actual or potential conflict of interest, or in a situation where there is a perception of a conflict of interest.” </a:t>
            </a:r>
            <a:r>
              <a:rPr lang="en-CA" sz="3200" dirty="0">
                <a:solidFill>
                  <a:srgbClr val="FFFFFF"/>
                </a:solidFill>
              </a:rPr>
              <a:t>It also provides procedures for determining if, when, and how such conflicts can be managed. </a:t>
            </a:r>
            <a:r>
              <a:rPr lang="en-CA" sz="3200" dirty="0">
                <a:solidFill>
                  <a:srgbClr val="FFFF00"/>
                </a:solidFill>
              </a:rPr>
              <a:t>My Terms of Reference do not require me to determine whether Mr. </a:t>
            </a:r>
            <a:r>
              <a:rPr lang="en-CA" sz="3200" dirty="0" err="1">
                <a:solidFill>
                  <a:srgbClr val="FFFF00"/>
                </a:solidFill>
              </a:rPr>
              <a:t>Montalbano</a:t>
            </a:r>
            <a:r>
              <a:rPr lang="en-CA" sz="3200" dirty="0">
                <a:solidFill>
                  <a:srgbClr val="FFFF00"/>
                </a:solidFill>
              </a:rPr>
              <a:t> was in breach of Policy 97</a:t>
            </a:r>
            <a:r>
              <a:rPr lang="en-CA" sz="3200" dirty="0">
                <a:solidFill>
                  <a:srgbClr val="FFFFFF"/>
                </a:solidFill>
              </a:rPr>
              <a:t>.”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8986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10-17 at 12.30.40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" r="-660"/>
          <a:stretch/>
        </p:blipFill>
        <p:spPr>
          <a:xfrm>
            <a:off x="973161" y="230188"/>
            <a:ext cx="7240976" cy="5626100"/>
          </a:xfrm>
        </p:spPr>
      </p:pic>
    </p:spTree>
    <p:extLst>
      <p:ext uri="{BB962C8B-B14F-4D97-AF65-F5344CB8AC3E}">
        <p14:creationId xmlns:p14="http://schemas.microsoft.com/office/powerpoint/2010/main" val="31615101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If personal feelings</a:t>
            </a:r>
            <a:r>
              <a:rPr lang="mr-IN" b="1" dirty="0">
                <a:solidFill>
                  <a:schemeClr val="bg1"/>
                </a:solidFill>
              </a:rPr>
              <a:t>…</a:t>
            </a:r>
            <a:r>
              <a:rPr lang="en-CA" b="1" dirty="0">
                <a:solidFill>
                  <a:schemeClr val="bg1"/>
                </a:solidFill>
              </a:rPr>
              <a:t>???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Screen Shot 2016-10-17 at 12.32.22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" b="286"/>
          <a:stretch/>
        </p:blipFill>
        <p:spPr>
          <a:xfrm>
            <a:off x="457200" y="1600063"/>
            <a:ext cx="8229600" cy="4008404"/>
          </a:xfrm>
        </p:spPr>
      </p:pic>
    </p:spTree>
    <p:extLst>
      <p:ext uri="{BB962C8B-B14F-4D97-AF65-F5344CB8AC3E}">
        <p14:creationId xmlns:p14="http://schemas.microsoft.com/office/powerpoint/2010/main" val="441776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46" y="46170"/>
            <a:ext cx="7961053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Postscript </a:t>
            </a:r>
            <a:r>
              <a:rPr lang="en-US" sz="4800" b="1" dirty="0">
                <a:solidFill>
                  <a:schemeClr val="bg1"/>
                </a:solidFill>
              </a:rPr>
              <a:t>re governance </a:t>
            </a:r>
            <a:r>
              <a:rPr lang="en-US" sz="4800" b="1" dirty="0">
                <a:solidFill>
                  <a:srgbClr val="FF0000"/>
                </a:solidFill>
              </a:rPr>
              <a:t>#1</a:t>
            </a:r>
          </a:p>
        </p:txBody>
      </p:sp>
      <p:pic>
        <p:nvPicPr>
          <p:cNvPr id="4" name="Content Placeholder 3" descr="Screen Shot 2016-10-17 at 12.41.14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1" r="-125"/>
          <a:stretch/>
        </p:blipFill>
        <p:spPr>
          <a:xfrm>
            <a:off x="725747" y="1062038"/>
            <a:ext cx="7653332" cy="4827587"/>
          </a:xfrm>
        </p:spPr>
      </p:pic>
    </p:spTree>
    <p:extLst>
      <p:ext uri="{BB962C8B-B14F-4D97-AF65-F5344CB8AC3E}">
        <p14:creationId xmlns:p14="http://schemas.microsoft.com/office/powerpoint/2010/main" val="8277744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46" y="46170"/>
            <a:ext cx="7961053" cy="17401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Postscript </a:t>
            </a:r>
            <a:r>
              <a:rPr lang="en-US" sz="4800" b="1" dirty="0">
                <a:solidFill>
                  <a:schemeClr val="bg1"/>
                </a:solidFill>
              </a:rPr>
              <a:t>re governance </a:t>
            </a:r>
            <a:r>
              <a:rPr lang="en-US" sz="4800" b="1" dirty="0">
                <a:solidFill>
                  <a:srgbClr val="FF0000"/>
                </a:solidFill>
              </a:rPr>
              <a:t>#2</a:t>
            </a:r>
            <a:r>
              <a:rPr lang="en-US" sz="4800" b="1" dirty="0">
                <a:solidFill>
                  <a:srgbClr val="FFFF00"/>
                </a:solidFill>
              </a:rPr>
              <a:t>: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SNC Lavalin Edition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EB951A-0582-1A43-A9F3-0514AD23CE0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225990" y="2159000"/>
            <a:ext cx="2692019" cy="3741738"/>
          </a:xfrm>
        </p:spPr>
      </p:pic>
    </p:spTree>
    <p:extLst>
      <p:ext uri="{BB962C8B-B14F-4D97-AF65-F5344CB8AC3E}">
        <p14:creationId xmlns:p14="http://schemas.microsoft.com/office/powerpoint/2010/main" val="19302471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FC3F1-2F0F-B44B-BCD0-660405BD1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2044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 Remarkable Sameness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969074-AA78-4F47-AA27-D8CB3810E67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679178" y="1408113"/>
            <a:ext cx="3785643" cy="4318000"/>
          </a:xfrm>
        </p:spPr>
      </p:pic>
    </p:spTree>
    <p:extLst>
      <p:ext uri="{BB962C8B-B14F-4D97-AF65-F5344CB8AC3E}">
        <p14:creationId xmlns:p14="http://schemas.microsoft.com/office/powerpoint/2010/main" val="41337815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96D4F-7BBD-4D4A-9E89-183C5BB67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60339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Opinion</a:t>
            </a:r>
            <a:r>
              <a:rPr lang="en-US" sz="4400" b="1" dirty="0">
                <a:solidFill>
                  <a:srgbClr val="FF0000"/>
                </a:solidFill>
              </a:rPr>
              <a:t>: </a:t>
            </a:r>
            <a:r>
              <a:rPr lang="en-US" sz="4400" b="1" dirty="0">
                <a:solidFill>
                  <a:srgbClr val="FFFF00"/>
                </a:solidFill>
              </a:rPr>
              <a:t>Clones become </a:t>
            </a:r>
            <a:r>
              <a:rPr lang="en-US" sz="4400" b="1" dirty="0">
                <a:solidFill>
                  <a:srgbClr val="FF0000"/>
                </a:solidFill>
              </a:rPr>
              <a:t>Clowns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7BC9F7-ED8C-8043-BEA8-BD771050D95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693333" y="1408113"/>
            <a:ext cx="5757333" cy="4318000"/>
          </a:xfrm>
        </p:spPr>
      </p:pic>
    </p:spTree>
    <p:extLst>
      <p:ext uri="{BB962C8B-B14F-4D97-AF65-F5344CB8AC3E}">
        <p14:creationId xmlns:p14="http://schemas.microsoft.com/office/powerpoint/2010/main" val="30236655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FBEED-4560-D845-ACB1-4BB484FF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9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Follow-up</a:t>
            </a:r>
            <a:r>
              <a:rPr lang="en-US" sz="4400" b="1" dirty="0">
                <a:solidFill>
                  <a:srgbClr val="FFFF00"/>
                </a:solidFill>
              </a:rPr>
              <a:t>: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The Racist Logo Tale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6ECA902-87F6-5748-A159-B8974EB058D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847554" y="1524632"/>
            <a:ext cx="5448892" cy="4244400"/>
          </a:xfrm>
        </p:spPr>
      </p:pic>
    </p:spTree>
    <p:extLst>
      <p:ext uri="{BB962C8B-B14F-4D97-AF65-F5344CB8AC3E}">
        <p14:creationId xmlns:p14="http://schemas.microsoft.com/office/powerpoint/2010/main" val="12821667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9024FC-835C-7843-908A-37CDAB882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8" y="1047404"/>
            <a:ext cx="7311043" cy="438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82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C7BC-E631-A047-82F6-5BF56C54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87"/>
            <a:ext cx="8229600" cy="1016000"/>
          </a:xfrm>
        </p:spPr>
        <p:txBody>
          <a:bodyPr>
            <a:noAutofit/>
          </a:bodyPr>
          <a:lstStyle/>
          <a:p>
            <a:pPr algn="ctr"/>
            <a:br>
              <a:rPr lang="en-CA" sz="4400" b="1" dirty="0">
                <a:solidFill>
                  <a:srgbClr val="FFFF00"/>
                </a:solidFill>
              </a:rPr>
            </a:br>
            <a:r>
              <a:rPr lang="en-CA" sz="4400" b="1" dirty="0">
                <a:solidFill>
                  <a:srgbClr val="FFFF00"/>
                </a:solidFill>
              </a:rPr>
              <a:t>EVALUATION</a:t>
            </a:r>
            <a:br>
              <a:rPr lang="en-CA" sz="4400" dirty="0">
                <a:solidFill>
                  <a:srgbClr val="FFFF00"/>
                </a:solidFill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3174F-B20A-C641-BDB0-DD9B7CA676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63535"/>
            <a:ext cx="8229600" cy="4788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Term paper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60% </a:t>
            </a:r>
            <a:r>
              <a:rPr lang="en-CA" sz="2800" b="1" dirty="0">
                <a:solidFill>
                  <a:schemeClr val="bg1"/>
                </a:solidFill>
              </a:rPr>
              <a:t>of the final grade.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5000 word paper </a:t>
            </a: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The paper is due on the last day of the exam period at 4:00 p.m.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Class Participation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40% </a:t>
            </a:r>
            <a:r>
              <a:rPr lang="en-CA" sz="2800" b="1" dirty="0">
                <a:solidFill>
                  <a:schemeClr val="bg1"/>
                </a:solidFill>
              </a:rPr>
              <a:t>of the final grade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25% </a:t>
            </a:r>
            <a:r>
              <a:rPr lang="en-CA" sz="2800" dirty="0">
                <a:solidFill>
                  <a:schemeClr val="bg1"/>
                </a:solidFill>
              </a:rPr>
              <a:t>of the mark will be based on group preparation of a Class Discussion, with a Discussion Outline provided to the class—preferably by posting on the course website—a week before.</a:t>
            </a: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15% </a:t>
            </a:r>
            <a:r>
              <a:rPr lang="en-CA" sz="2800" dirty="0">
                <a:solidFill>
                  <a:schemeClr val="bg1"/>
                </a:solidFill>
              </a:rPr>
              <a:t>for student participation in other course activities including seminar discussions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632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F9EE43-7DC8-564B-9EB0-270AA279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67" y="798022"/>
            <a:ext cx="6799465" cy="48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445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FED4E-089C-464A-BDAF-B58E61F67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150" y="565266"/>
            <a:ext cx="6765700" cy="50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743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859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9133277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4E49-3275-444D-B897-38AB39DEB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322"/>
            <a:ext cx="8229600" cy="134701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Boards</a:t>
            </a:r>
            <a:r>
              <a:rPr lang="en-US" b="1" dirty="0">
                <a:solidFill>
                  <a:srgbClr val="FF0000"/>
                </a:solidFill>
              </a:rPr>
              <a:t> &amp; </a:t>
            </a:r>
            <a:r>
              <a:rPr lang="en-US" b="1" dirty="0">
                <a:solidFill>
                  <a:srgbClr val="FFFF00"/>
                </a:solidFill>
              </a:rPr>
              <a:t>their blind spots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br>
              <a:rPr lang="en-US" b="1" dirty="0"/>
            </a:br>
            <a:r>
              <a:rPr lang="en-US" b="1" dirty="0">
                <a:solidFill>
                  <a:schemeClr val="bg1"/>
                </a:solidFill>
              </a:rPr>
              <a:t>What’s a good G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r>
              <a:rPr lang="en-US" b="1" dirty="0">
                <a:solidFill>
                  <a:schemeClr val="bg1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b="1" dirty="0">
                <a:solidFill>
                  <a:schemeClr val="bg1"/>
                </a:solidFill>
              </a:rPr>
              <a:t>to do</a:t>
            </a:r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26B0D-2958-D941-9B6C-761A58B75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915" y="1718185"/>
            <a:ext cx="3945195" cy="394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499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Loot Boxes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11779"/>
            <a:ext cx="8229600" cy="4605866"/>
          </a:xfrm>
        </p:spPr>
      </p:pic>
    </p:spTree>
    <p:extLst>
      <p:ext uri="{BB962C8B-B14F-4D97-AF65-F5344CB8AC3E}">
        <p14:creationId xmlns:p14="http://schemas.microsoft.com/office/powerpoint/2010/main" val="35593355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16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Understand the past to get the present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79" y="1410423"/>
            <a:ext cx="5664646" cy="43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326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60" y="296863"/>
            <a:ext cx="6497479" cy="5429250"/>
          </a:xfrm>
        </p:spPr>
      </p:pic>
    </p:spTree>
    <p:extLst>
      <p:ext uri="{BB962C8B-B14F-4D97-AF65-F5344CB8AC3E}">
        <p14:creationId xmlns:p14="http://schemas.microsoft.com/office/powerpoint/2010/main" val="32531993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78" y="395288"/>
            <a:ext cx="6656043" cy="5445125"/>
          </a:xfrm>
        </p:spPr>
      </p:pic>
    </p:spTree>
    <p:extLst>
      <p:ext uri="{BB962C8B-B14F-4D97-AF65-F5344CB8AC3E}">
        <p14:creationId xmlns:p14="http://schemas.microsoft.com/office/powerpoint/2010/main" val="12779427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36" y="261938"/>
            <a:ext cx="6983528" cy="5603875"/>
          </a:xfrm>
        </p:spPr>
      </p:pic>
    </p:spTree>
    <p:extLst>
      <p:ext uri="{BB962C8B-B14F-4D97-AF65-F5344CB8AC3E}">
        <p14:creationId xmlns:p14="http://schemas.microsoft.com/office/powerpoint/2010/main" val="2841343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259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Paper Confessional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>
                <a:solidFill>
                  <a:schemeClr val="bg1"/>
                </a:solidFill>
              </a:rPr>
              <a:t>or what I learned one winter holiday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1881" y="1408134"/>
            <a:ext cx="8484919" cy="44582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Legal/normative reasoning/argument including footnote/bibliography support &amp; Contribution/Move forward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60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Presentation including layout, headings, grammar, language/writing skills, “tightness”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25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Topic/Originality/Degree of Difficultly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 </a:t>
            </a:r>
            <a:r>
              <a:rPr lang="en-US" sz="4000" dirty="0">
                <a:solidFill>
                  <a:srgbClr val="FFFF00"/>
                </a:solidFill>
              </a:rPr>
              <a:t>15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</a:p>
          <a:p>
            <a:pPr>
              <a:lnSpc>
                <a:spcPct val="110000"/>
              </a:lnSpc>
            </a:pPr>
            <a:endParaRPr lang="en-US" sz="4000" dirty="0">
              <a:solidFill>
                <a:schemeClr val="accent5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THIS IS NOT A RUBRIC. IT IS A  SELF ASSESSMENT.</a:t>
            </a:r>
          </a:p>
        </p:txBody>
      </p:sp>
    </p:spTree>
    <p:extLst>
      <p:ext uri="{BB962C8B-B14F-4D97-AF65-F5344CB8AC3E}">
        <p14:creationId xmlns:p14="http://schemas.microsoft.com/office/powerpoint/2010/main" val="22915361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01" y="392113"/>
            <a:ext cx="5745997" cy="5334000"/>
          </a:xfrm>
        </p:spPr>
      </p:pic>
    </p:spTree>
    <p:extLst>
      <p:ext uri="{BB962C8B-B14F-4D97-AF65-F5344CB8AC3E}">
        <p14:creationId xmlns:p14="http://schemas.microsoft.com/office/powerpoint/2010/main" val="15418669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847" y="277813"/>
            <a:ext cx="3994305" cy="5448300"/>
          </a:xfrm>
        </p:spPr>
      </p:pic>
    </p:spTree>
    <p:extLst>
      <p:ext uri="{BB962C8B-B14F-4D97-AF65-F5344CB8AC3E}">
        <p14:creationId xmlns:p14="http://schemas.microsoft.com/office/powerpoint/2010/main" val="8644894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Games are </a:t>
            </a:r>
            <a:r>
              <a:rPr lang="en-US" sz="4400" b="1" dirty="0">
                <a:solidFill>
                  <a:schemeClr val="bg1"/>
                </a:solidFill>
              </a:rPr>
              <a:t>“</a:t>
            </a:r>
            <a:r>
              <a:rPr lang="en-US" sz="4400" b="1" dirty="0">
                <a:solidFill>
                  <a:srgbClr val="92D050"/>
                </a:solidFill>
              </a:rPr>
              <a:t>Influencers</a:t>
            </a:r>
            <a:r>
              <a:rPr lang="en-US" sz="4400" b="1" dirty="0">
                <a:solidFill>
                  <a:schemeClr val="bg1"/>
                </a:solidFill>
              </a:rPr>
              <a:t>”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47" y="1016000"/>
            <a:ext cx="3340106" cy="4891088"/>
          </a:xfrm>
        </p:spPr>
      </p:pic>
    </p:spTree>
    <p:extLst>
      <p:ext uri="{BB962C8B-B14F-4D97-AF65-F5344CB8AC3E}">
        <p14:creationId xmlns:p14="http://schemas.microsoft.com/office/powerpoint/2010/main" val="16102622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62" y="363794"/>
            <a:ext cx="5937102" cy="5534077"/>
          </a:xfrm>
        </p:spPr>
      </p:pic>
    </p:spTree>
    <p:extLst>
      <p:ext uri="{BB962C8B-B14F-4D97-AF65-F5344CB8AC3E}">
        <p14:creationId xmlns:p14="http://schemas.microsoft.com/office/powerpoint/2010/main" val="22786778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5726134"/>
          </a:xfrm>
        </p:spPr>
        <p:txBody>
          <a:bodyPr>
            <a:noAutofit/>
            <a:scene3d>
              <a:camera prst="perspectiveRelaxed" fov="6000000"/>
              <a:lightRig rig="threePt" dir="t"/>
            </a:scene3d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EPISODE LOOT BOX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+mn-lt"/>
              </a:rPr>
              <a:t>A NEW FAILURE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Not long ago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in this very galaxy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a remarkably unfortunate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set of circumstances occurred</a:t>
            </a:r>
            <a:r>
              <a:rPr lang="mr-IN" sz="3200" dirty="0">
                <a:solidFill>
                  <a:schemeClr val="bg1"/>
                </a:solidFill>
                <a:latin typeface="+mn-lt"/>
              </a:rPr>
              <a:t>…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83836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79" y="214313"/>
            <a:ext cx="5140041" cy="5627687"/>
          </a:xfrm>
        </p:spPr>
      </p:pic>
    </p:spTree>
    <p:extLst>
      <p:ext uri="{BB962C8B-B14F-4D97-AF65-F5344CB8AC3E}">
        <p14:creationId xmlns:p14="http://schemas.microsoft.com/office/powerpoint/2010/main" val="12964967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02" y="177800"/>
            <a:ext cx="5879595" cy="5688013"/>
          </a:xfrm>
        </p:spPr>
      </p:pic>
    </p:spTree>
    <p:extLst>
      <p:ext uri="{BB962C8B-B14F-4D97-AF65-F5344CB8AC3E}">
        <p14:creationId xmlns:p14="http://schemas.microsoft.com/office/powerpoint/2010/main" val="7282042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559" y="296863"/>
            <a:ext cx="5078882" cy="5568950"/>
          </a:xfrm>
        </p:spPr>
      </p:pic>
    </p:spTree>
    <p:extLst>
      <p:ext uri="{BB962C8B-B14F-4D97-AF65-F5344CB8AC3E}">
        <p14:creationId xmlns:p14="http://schemas.microsoft.com/office/powerpoint/2010/main" val="20536450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690" y="225425"/>
            <a:ext cx="4052619" cy="5688013"/>
          </a:xfrm>
        </p:spPr>
      </p:pic>
    </p:spTree>
    <p:extLst>
      <p:ext uri="{BB962C8B-B14F-4D97-AF65-F5344CB8AC3E}">
        <p14:creationId xmlns:p14="http://schemas.microsoft.com/office/powerpoint/2010/main" val="39574058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85" y="392113"/>
            <a:ext cx="5455030" cy="5334000"/>
          </a:xfrm>
        </p:spPr>
      </p:pic>
    </p:spTree>
    <p:extLst>
      <p:ext uri="{BB962C8B-B14F-4D97-AF65-F5344CB8AC3E}">
        <p14:creationId xmlns:p14="http://schemas.microsoft.com/office/powerpoint/2010/main" val="268880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326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Group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73200"/>
            <a:ext cx="8229600" cy="445346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CFFCC"/>
                </a:solidFill>
              </a:rPr>
              <a:t>2-3 </a:t>
            </a:r>
            <a:r>
              <a:rPr lang="en-US" sz="3600" dirty="0">
                <a:solidFill>
                  <a:srgbClr val="FF0000"/>
                </a:solidFill>
              </a:rPr>
              <a:t>(</a:t>
            </a:r>
            <a:r>
              <a:rPr lang="en-US" sz="3600" dirty="0">
                <a:solidFill>
                  <a:schemeClr val="accent5"/>
                </a:solidFill>
              </a:rPr>
              <a:t>ideally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  <a:r>
              <a:rPr lang="en-US" sz="3600" dirty="0">
                <a:solidFill>
                  <a:schemeClr val="bg1"/>
                </a:solidFill>
              </a:rPr>
              <a:t> per group</a:t>
            </a:r>
          </a:p>
          <a:p>
            <a:r>
              <a:rPr lang="en-US" sz="3600" dirty="0">
                <a:solidFill>
                  <a:srgbClr val="CCFFCC"/>
                </a:solidFill>
              </a:rPr>
              <a:t>Sign-up </a:t>
            </a:r>
            <a:r>
              <a:rPr lang="en-US" sz="3600" dirty="0">
                <a:solidFill>
                  <a:schemeClr val="bg1"/>
                </a:solidFill>
              </a:rPr>
              <a:t>at the break or email me</a:t>
            </a:r>
          </a:p>
          <a:p>
            <a:r>
              <a:rPr lang="en-US" sz="3600" dirty="0">
                <a:solidFill>
                  <a:srgbClr val="CCFFCC"/>
                </a:solidFill>
              </a:rPr>
              <a:t>Any topic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mr-IN" sz="3600" dirty="0">
                <a:solidFill>
                  <a:schemeClr val="bg1"/>
                </a:solidFill>
              </a:rPr>
              <a:t>–</a:t>
            </a:r>
            <a:r>
              <a:rPr lang="en-US" sz="3600" dirty="0">
                <a:solidFill>
                  <a:schemeClr val="bg1"/>
                </a:solidFill>
              </a:rPr>
              <a:t> not constrained by what I’m talking about that week</a:t>
            </a:r>
          </a:p>
          <a:p>
            <a:r>
              <a:rPr lang="en-US" sz="3600" dirty="0">
                <a:solidFill>
                  <a:srgbClr val="CCFFCC"/>
                </a:solidFill>
              </a:rPr>
              <a:t>Consult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rgbClr val="CCFFCC"/>
                </a:solidFill>
              </a:rPr>
              <a:t>with me </a:t>
            </a:r>
            <a:r>
              <a:rPr lang="en-US" sz="3600" dirty="0">
                <a:solidFill>
                  <a:schemeClr val="bg1"/>
                </a:solidFill>
              </a:rPr>
              <a:t>re the topic you want to take on </a:t>
            </a:r>
          </a:p>
          <a:p>
            <a:r>
              <a:rPr lang="en-US" sz="3600" dirty="0">
                <a:solidFill>
                  <a:srgbClr val="CCFFCC"/>
                </a:solidFill>
              </a:rPr>
              <a:t>Post </a:t>
            </a:r>
            <a:r>
              <a:rPr lang="en-US" sz="3600" dirty="0">
                <a:solidFill>
                  <a:srgbClr val="FF0000"/>
                </a:solidFill>
              </a:rPr>
              <a:t>one thing </a:t>
            </a:r>
            <a:r>
              <a:rPr lang="en-US" sz="3600" dirty="0">
                <a:solidFill>
                  <a:schemeClr val="bg1"/>
                </a:solidFill>
              </a:rPr>
              <a:t>you want us to read or watch</a:t>
            </a:r>
          </a:p>
        </p:txBody>
      </p:sp>
    </p:spTree>
    <p:extLst>
      <p:ext uri="{BB962C8B-B14F-4D97-AF65-F5344CB8AC3E}">
        <p14:creationId xmlns:p14="http://schemas.microsoft.com/office/powerpoint/2010/main" val="11102925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16" y="392113"/>
            <a:ext cx="7851168" cy="5334000"/>
          </a:xfrm>
        </p:spPr>
      </p:pic>
    </p:spTree>
    <p:extLst>
      <p:ext uri="{BB962C8B-B14F-4D97-AF65-F5344CB8AC3E}">
        <p14:creationId xmlns:p14="http://schemas.microsoft.com/office/powerpoint/2010/main" val="21482524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13" y="392113"/>
            <a:ext cx="5270174" cy="5334000"/>
          </a:xfrm>
        </p:spPr>
      </p:pic>
    </p:spTree>
    <p:extLst>
      <p:ext uri="{BB962C8B-B14F-4D97-AF65-F5344CB8AC3E}">
        <p14:creationId xmlns:p14="http://schemas.microsoft.com/office/powerpoint/2010/main" val="32640908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31" y="392113"/>
            <a:ext cx="4738537" cy="5334000"/>
          </a:xfrm>
        </p:spPr>
      </p:pic>
    </p:spTree>
    <p:extLst>
      <p:ext uri="{BB962C8B-B14F-4D97-AF65-F5344CB8AC3E}">
        <p14:creationId xmlns:p14="http://schemas.microsoft.com/office/powerpoint/2010/main" val="15666260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93" y="392113"/>
            <a:ext cx="6091213" cy="5334000"/>
          </a:xfrm>
        </p:spPr>
      </p:pic>
    </p:spTree>
    <p:extLst>
      <p:ext uri="{BB962C8B-B14F-4D97-AF65-F5344CB8AC3E}">
        <p14:creationId xmlns:p14="http://schemas.microsoft.com/office/powerpoint/2010/main" val="1683340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5" y="392113"/>
            <a:ext cx="7016810" cy="5334000"/>
          </a:xfrm>
        </p:spPr>
      </p:pic>
    </p:spTree>
    <p:extLst>
      <p:ext uri="{BB962C8B-B14F-4D97-AF65-F5344CB8AC3E}">
        <p14:creationId xmlns:p14="http://schemas.microsoft.com/office/powerpoint/2010/main" val="31221297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56" y="392113"/>
            <a:ext cx="5222487" cy="5334000"/>
          </a:xfrm>
        </p:spPr>
      </p:pic>
    </p:spTree>
    <p:extLst>
      <p:ext uri="{BB962C8B-B14F-4D97-AF65-F5344CB8AC3E}">
        <p14:creationId xmlns:p14="http://schemas.microsoft.com/office/powerpoint/2010/main" val="2347451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08" y="392113"/>
            <a:ext cx="4199383" cy="5334000"/>
          </a:xfrm>
        </p:spPr>
      </p:pic>
    </p:spTree>
    <p:extLst>
      <p:ext uri="{BB962C8B-B14F-4D97-AF65-F5344CB8AC3E}">
        <p14:creationId xmlns:p14="http://schemas.microsoft.com/office/powerpoint/2010/main" val="39616804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06" y="376238"/>
            <a:ext cx="6698388" cy="5432425"/>
          </a:xfrm>
        </p:spPr>
      </p:pic>
    </p:spTree>
    <p:extLst>
      <p:ext uri="{BB962C8B-B14F-4D97-AF65-F5344CB8AC3E}">
        <p14:creationId xmlns:p14="http://schemas.microsoft.com/office/powerpoint/2010/main" val="6133417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12" y="295275"/>
            <a:ext cx="5327376" cy="5513388"/>
          </a:xfrm>
        </p:spPr>
      </p:pic>
    </p:spTree>
    <p:extLst>
      <p:ext uri="{BB962C8B-B14F-4D97-AF65-F5344CB8AC3E}">
        <p14:creationId xmlns:p14="http://schemas.microsoft.com/office/powerpoint/2010/main" val="9116509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478"/>
            <a:ext cx="8229600" cy="5558982"/>
          </a:xfrm>
        </p:spPr>
      </p:pic>
    </p:spTree>
    <p:extLst>
      <p:ext uri="{BB962C8B-B14F-4D97-AF65-F5344CB8AC3E}">
        <p14:creationId xmlns:p14="http://schemas.microsoft.com/office/powerpoint/2010/main" val="1646672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325"/>
            <a:ext cx="8229600" cy="126644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Group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946030"/>
            <a:ext cx="8229600" cy="39806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2500" dirty="0">
                <a:solidFill>
                  <a:srgbClr val="CCFFCC"/>
                </a:solidFill>
              </a:rPr>
              <a:t>Confirm </a:t>
            </a:r>
            <a:r>
              <a:rPr lang="en-US" sz="12500" dirty="0">
                <a:solidFill>
                  <a:schemeClr val="bg1"/>
                </a:solidFill>
              </a:rPr>
              <a:t>at the break</a:t>
            </a:r>
          </a:p>
        </p:txBody>
      </p:sp>
    </p:spTree>
    <p:extLst>
      <p:ext uri="{BB962C8B-B14F-4D97-AF65-F5344CB8AC3E}">
        <p14:creationId xmlns:p14="http://schemas.microsoft.com/office/powerpoint/2010/main" val="32130362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83" y="144463"/>
            <a:ext cx="5633633" cy="5738812"/>
          </a:xfrm>
        </p:spPr>
      </p:pic>
    </p:spTree>
    <p:extLst>
      <p:ext uri="{BB962C8B-B14F-4D97-AF65-F5344CB8AC3E}">
        <p14:creationId xmlns:p14="http://schemas.microsoft.com/office/powerpoint/2010/main" val="22259651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9" y="392113"/>
            <a:ext cx="6488482" cy="5334000"/>
          </a:xfrm>
        </p:spPr>
      </p:pic>
    </p:spTree>
    <p:extLst>
      <p:ext uri="{BB962C8B-B14F-4D97-AF65-F5344CB8AC3E}">
        <p14:creationId xmlns:p14="http://schemas.microsoft.com/office/powerpoint/2010/main" val="13770162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490" y="327025"/>
            <a:ext cx="5799020" cy="5399088"/>
          </a:xfrm>
        </p:spPr>
      </p:pic>
    </p:spTree>
    <p:extLst>
      <p:ext uri="{BB962C8B-B14F-4D97-AF65-F5344CB8AC3E}">
        <p14:creationId xmlns:p14="http://schemas.microsoft.com/office/powerpoint/2010/main" val="38885171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27" y="358775"/>
            <a:ext cx="5217746" cy="5367338"/>
          </a:xfrm>
        </p:spPr>
      </p:pic>
    </p:spTree>
    <p:extLst>
      <p:ext uri="{BB962C8B-B14F-4D97-AF65-F5344CB8AC3E}">
        <p14:creationId xmlns:p14="http://schemas.microsoft.com/office/powerpoint/2010/main" val="14098740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53" y="358775"/>
            <a:ext cx="4237693" cy="5367338"/>
          </a:xfrm>
        </p:spPr>
      </p:pic>
    </p:spTree>
    <p:extLst>
      <p:ext uri="{BB962C8B-B14F-4D97-AF65-F5344CB8AC3E}">
        <p14:creationId xmlns:p14="http://schemas.microsoft.com/office/powerpoint/2010/main" val="6993099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95" y="358775"/>
            <a:ext cx="4560010" cy="5367338"/>
          </a:xfrm>
        </p:spPr>
      </p:pic>
    </p:spTree>
    <p:extLst>
      <p:ext uri="{BB962C8B-B14F-4D97-AF65-F5344CB8AC3E}">
        <p14:creationId xmlns:p14="http://schemas.microsoft.com/office/powerpoint/2010/main" val="36690330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16" y="363538"/>
            <a:ext cx="6465567" cy="5362575"/>
          </a:xfrm>
        </p:spPr>
      </p:pic>
    </p:spTree>
    <p:extLst>
      <p:ext uri="{BB962C8B-B14F-4D97-AF65-F5344CB8AC3E}">
        <p14:creationId xmlns:p14="http://schemas.microsoft.com/office/powerpoint/2010/main" val="30137660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65" y="312738"/>
            <a:ext cx="6426869" cy="5534025"/>
          </a:xfrm>
        </p:spPr>
      </p:pic>
    </p:spTree>
    <p:extLst>
      <p:ext uri="{BB962C8B-B14F-4D97-AF65-F5344CB8AC3E}">
        <p14:creationId xmlns:p14="http://schemas.microsoft.com/office/powerpoint/2010/main" val="37383720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65" y="296863"/>
            <a:ext cx="6035269" cy="5522912"/>
          </a:xfrm>
        </p:spPr>
      </p:pic>
    </p:spTree>
    <p:extLst>
      <p:ext uri="{BB962C8B-B14F-4D97-AF65-F5344CB8AC3E}">
        <p14:creationId xmlns:p14="http://schemas.microsoft.com/office/powerpoint/2010/main" val="41728501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97" y="296863"/>
            <a:ext cx="5640806" cy="5522912"/>
          </a:xfrm>
        </p:spPr>
      </p:pic>
    </p:spTree>
    <p:extLst>
      <p:ext uri="{BB962C8B-B14F-4D97-AF65-F5344CB8AC3E}">
        <p14:creationId xmlns:p14="http://schemas.microsoft.com/office/powerpoint/2010/main" val="2980433253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5395</TotalTime>
  <Words>1272</Words>
  <Application>Microsoft Macintosh PowerPoint</Application>
  <PresentationFormat>On-screen Show (4:3)</PresentationFormat>
  <Paragraphs>200</Paragraphs>
  <Slides>191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191</vt:i4>
      </vt:variant>
    </vt:vector>
  </HeadingPairs>
  <TitlesOfParts>
    <vt:vector size="200" baseType="lpstr">
      <vt:lpstr>American Typewriter</vt:lpstr>
      <vt:lpstr>Apple Chancery</vt:lpstr>
      <vt:lpstr>Arial</vt:lpstr>
      <vt:lpstr>Calibri</vt:lpstr>
      <vt:lpstr>Comic Sans MS</vt:lpstr>
      <vt:lpstr>Klavika</vt:lpstr>
      <vt:lpstr>Times</vt:lpstr>
      <vt:lpstr>CDM_PPT_Template </vt:lpstr>
      <vt:lpstr>2_CDM_PPT_Template </vt:lpstr>
      <vt:lpstr>Poor Judgment Recidivism &amp; the Culpability of Board Governance - IMHO  (without mentioning Facebook even once)</vt:lpstr>
      <vt:lpstr>PowerPoint Presentation</vt:lpstr>
      <vt:lpstr>Terrific Thursdays</vt:lpstr>
      <vt:lpstr>PowerPoint Presentation</vt:lpstr>
      <vt:lpstr>Website password for Posting</vt:lpstr>
      <vt:lpstr> EVALUATION </vt:lpstr>
      <vt:lpstr>Paper Confessional  (or what I learned one winter holiday)</vt:lpstr>
      <vt:lpstr>Group Presentations</vt:lpstr>
      <vt:lpstr>Group Presentations</vt:lpstr>
      <vt:lpstr>Evaluation Tips</vt:lpstr>
      <vt:lpstr>Grades (primarily)</vt:lpstr>
      <vt:lpstr>PowerPoint Presentation</vt:lpstr>
      <vt:lpstr>PowerPoint Presentation</vt:lpstr>
      <vt:lpstr>Pause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Because…ELON</vt:lpstr>
      <vt:lpstr>Pause</vt:lpstr>
      <vt:lpstr>PowerPoint Presentation</vt:lpstr>
      <vt:lpstr>PowerPoint Presentation</vt:lpstr>
      <vt:lpstr>Why does this keep happening to the same entities?</vt:lpstr>
      <vt:lpstr>Two Questions…</vt:lpstr>
      <vt:lpstr>What would you do?</vt:lpstr>
      <vt:lpstr>PowerPoint Presentation</vt:lpstr>
      <vt:lpstr>S. 142 BC BCA</vt:lpstr>
      <vt:lpstr>Meaning in the “real” corporate world?</vt:lpstr>
      <vt:lpstr>Issue:</vt:lpstr>
      <vt:lpstr>Personal opinion….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personal feelings…???</vt:lpstr>
      <vt:lpstr>Postscript re governance #1</vt:lpstr>
      <vt:lpstr>Postscript re governance #2: SNC Lavalin Edition</vt:lpstr>
      <vt:lpstr>A Remarkable Sameness…</vt:lpstr>
      <vt:lpstr>Opinion: Clones become Clowns</vt:lpstr>
      <vt:lpstr>Follow-up: The Racist Logo Tale</vt:lpstr>
      <vt:lpstr>PowerPoint Presentation</vt:lpstr>
      <vt:lpstr>PowerPoint Presentation</vt:lpstr>
      <vt:lpstr>PowerPoint Presentation</vt:lpstr>
      <vt:lpstr>PowerPoint Presentation</vt:lpstr>
      <vt:lpstr>Pause</vt:lpstr>
      <vt:lpstr>Boards &amp; their blind spots: What’s a good G.C. to do?</vt:lpstr>
      <vt:lpstr>Loot Boxes</vt:lpstr>
      <vt:lpstr>Understand the past to get the present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Games are “Influencers”?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 difference 2 years makes!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Questions…</vt:lpstr>
      <vt:lpstr>The Board of E.A.</vt:lpstr>
      <vt:lpstr>PowerPoint Presentation</vt:lpstr>
      <vt:lpstr>PowerPoint Presentation</vt:lpstr>
      <vt:lpstr>PowerPoint Presentation</vt:lpstr>
      <vt:lpstr>Observations</vt:lpstr>
      <vt:lpstr>Pause</vt:lpstr>
      <vt:lpstr>PowerPoint Presentation</vt:lpstr>
      <vt:lpstr> A MATTER OF PERSPECTIVE</vt:lpstr>
      <vt:lpstr>Conclusion</vt:lpstr>
      <vt:lpstr>  Always include a cat picture</vt:lpstr>
      <vt:lpstr>PowerPoint Presentation</vt:lpstr>
      <vt:lpstr> Our Academic Partners </vt:lpstr>
    </vt:vector>
  </TitlesOfParts>
  <Company>Festinger Bahniwal Law &amp; Strategy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Controlling the Controllers</dc:title>
  <dc:creator>Jon Festinger</dc:creator>
  <cp:lastModifiedBy>Jon Festinger</cp:lastModifiedBy>
  <cp:revision>565</cp:revision>
  <cp:lastPrinted>2013-11-20T04:46:48Z</cp:lastPrinted>
  <dcterms:created xsi:type="dcterms:W3CDTF">2013-03-18T21:23:38Z</dcterms:created>
  <dcterms:modified xsi:type="dcterms:W3CDTF">2019-10-25T20:03:28Z</dcterms:modified>
</cp:coreProperties>
</file>