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74"/>
  </p:notesMasterIdLst>
  <p:sldIdLst>
    <p:sldId id="300" r:id="rId3"/>
    <p:sldId id="547" r:id="rId4"/>
    <p:sldId id="1260" r:id="rId5"/>
    <p:sldId id="2943" r:id="rId6"/>
    <p:sldId id="3204" r:id="rId7"/>
    <p:sldId id="3268" r:id="rId8"/>
    <p:sldId id="2346" r:id="rId9"/>
    <p:sldId id="1125" r:id="rId10"/>
    <p:sldId id="1127" r:id="rId11"/>
    <p:sldId id="3125" r:id="rId12"/>
    <p:sldId id="2540" r:id="rId13"/>
    <p:sldId id="441" r:id="rId14"/>
    <p:sldId id="3128" r:id="rId15"/>
    <p:sldId id="1172" r:id="rId16"/>
    <p:sldId id="3206" r:id="rId17"/>
    <p:sldId id="3269" r:id="rId18"/>
    <p:sldId id="3271" r:id="rId19"/>
    <p:sldId id="3270" r:id="rId20"/>
    <p:sldId id="3272" r:id="rId21"/>
    <p:sldId id="3273" r:id="rId22"/>
    <p:sldId id="3277" r:id="rId23"/>
    <p:sldId id="3274" r:id="rId24"/>
    <p:sldId id="3275" r:id="rId25"/>
    <p:sldId id="3276" r:id="rId26"/>
    <p:sldId id="3280" r:id="rId27"/>
    <p:sldId id="3281" r:id="rId28"/>
    <p:sldId id="3278" r:id="rId29"/>
    <p:sldId id="3279" r:id="rId30"/>
    <p:sldId id="3024" r:id="rId31"/>
    <p:sldId id="3205" r:id="rId32"/>
    <p:sldId id="3207" r:id="rId33"/>
    <p:sldId id="3208" r:id="rId34"/>
    <p:sldId id="1081" r:id="rId35"/>
    <p:sldId id="3165" r:id="rId36"/>
    <p:sldId id="3196" r:id="rId37"/>
    <p:sldId id="3197" r:id="rId38"/>
    <p:sldId id="3198" r:id="rId39"/>
    <p:sldId id="3199" r:id="rId40"/>
    <p:sldId id="3200" r:id="rId41"/>
    <p:sldId id="2519" r:id="rId42"/>
    <p:sldId id="3201" r:id="rId43"/>
    <p:sldId id="3063" r:id="rId44"/>
    <p:sldId id="3129" r:id="rId45"/>
    <p:sldId id="3209" r:id="rId46"/>
    <p:sldId id="3210" r:id="rId47"/>
    <p:sldId id="3194" r:id="rId48"/>
    <p:sldId id="3195" r:id="rId49"/>
    <p:sldId id="3211" r:id="rId50"/>
    <p:sldId id="3212" r:id="rId51"/>
    <p:sldId id="3249" r:id="rId52"/>
    <p:sldId id="3250" r:id="rId53"/>
    <p:sldId id="3253" r:id="rId54"/>
    <p:sldId id="3222" r:id="rId55"/>
    <p:sldId id="3221" r:id="rId56"/>
    <p:sldId id="3220" r:id="rId57"/>
    <p:sldId id="3213" r:id="rId58"/>
    <p:sldId id="3254" r:id="rId59"/>
    <p:sldId id="3256" r:id="rId60"/>
    <p:sldId id="3257" r:id="rId61"/>
    <p:sldId id="3255" r:id="rId62"/>
    <p:sldId id="3258" r:id="rId63"/>
    <p:sldId id="3259" r:id="rId64"/>
    <p:sldId id="3260" r:id="rId65"/>
    <p:sldId id="3166" r:id="rId66"/>
    <p:sldId id="3167" r:id="rId67"/>
    <p:sldId id="822" r:id="rId68"/>
    <p:sldId id="2009" r:id="rId69"/>
    <p:sldId id="3248" r:id="rId70"/>
    <p:sldId id="823" r:id="rId71"/>
    <p:sldId id="2125" r:id="rId72"/>
    <p:sldId id="824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225"/>
    <a:srgbClr val="6788CA"/>
    <a:srgbClr val="FFC079"/>
    <a:srgbClr val="C31F3D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31"/>
    <p:restoredTop sz="94422"/>
  </p:normalViewPr>
  <p:slideViewPr>
    <p:cSldViewPr snapToGrid="0" snapToObjects="1">
      <p:cViewPr varScale="1">
        <p:scale>
          <a:sx n="106" d="100"/>
          <a:sy n="106" d="100"/>
        </p:scale>
        <p:origin x="784" y="176"/>
      </p:cViewPr>
      <p:guideLst>
        <p:guide orient="horz" pos="2137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9/28/19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CFC-129A-41CF-80F6-56DC88E18D72}" type="datetimeFigureOut">
              <a:rPr lang="en-CA" smtClean="0"/>
              <a:t>2019-09-28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F63F42-29CD-46E4-BAA0-EBE46247CBC3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2434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rogramsandcourses.anu.edu.au/2019/course/LAWS8325#term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5" y="309419"/>
            <a:ext cx="8994996" cy="1289751"/>
          </a:xfrm>
        </p:spPr>
        <p:txBody>
          <a:bodyPr>
            <a:normAutofit/>
          </a:bodyPr>
          <a:lstStyle/>
          <a:p>
            <a:pPr algn="ctr"/>
            <a:r>
              <a:rPr lang="en-US" sz="5300" b="1" dirty="0">
                <a:solidFill>
                  <a:schemeClr val="tx1"/>
                </a:solidFill>
                <a:latin typeface="+mn-lt"/>
                <a:cs typeface="Times New Roman"/>
              </a:rPr>
              <a:t>“</a:t>
            </a:r>
            <a:r>
              <a:rPr lang="en-US" sz="4400" b="1" dirty="0">
                <a:solidFill>
                  <a:schemeClr val="tx2"/>
                </a:solidFill>
                <a:latin typeface="+mn-lt"/>
                <a:cs typeface="Times New Roman"/>
              </a:rPr>
              <a:t>Personalities</a:t>
            </a:r>
            <a:r>
              <a:rPr lang="en-US" sz="4400" b="1" dirty="0">
                <a:solidFill>
                  <a:srgbClr val="FF0000"/>
                </a:solidFill>
                <a:latin typeface="+mn-lt"/>
                <a:cs typeface="Times New Roman"/>
              </a:rPr>
              <a:t> &amp; </a:t>
            </a:r>
            <a:r>
              <a:rPr lang="en-US" sz="4400" b="1" dirty="0">
                <a:solidFill>
                  <a:schemeClr val="tx2"/>
                </a:solidFill>
                <a:latin typeface="+mn-lt"/>
                <a:cs typeface="Times New Roman"/>
              </a:rPr>
              <a:t>Prerogatives</a:t>
            </a:r>
            <a:r>
              <a:rPr lang="en-US" sz="4400" b="1" dirty="0">
                <a:solidFill>
                  <a:schemeClr val="tx1"/>
                </a:solidFill>
                <a:latin typeface="+mn-lt"/>
                <a:cs typeface="Times New Roman"/>
              </a:rPr>
              <a:t>”</a:t>
            </a:r>
            <a:endParaRPr lang="en-US" sz="440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Spring,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5"/>
            <a:ext cx="8229600" cy="12664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946030"/>
            <a:ext cx="8229600" cy="398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500" dirty="0">
                <a:solidFill>
                  <a:srgbClr val="CCFFCC"/>
                </a:solidFill>
              </a:rPr>
              <a:t>Confirm </a:t>
            </a:r>
            <a:r>
              <a:rPr lang="en-US" sz="12500" dirty="0">
                <a:solidFill>
                  <a:schemeClr val="bg1"/>
                </a:solidFill>
              </a:rPr>
              <a:t>at the break</a:t>
            </a:r>
          </a:p>
        </p:txBody>
      </p:sp>
    </p:spTree>
    <p:extLst>
      <p:ext uri="{BB962C8B-B14F-4D97-AF65-F5344CB8AC3E}">
        <p14:creationId xmlns:p14="http://schemas.microsoft.com/office/powerpoint/2010/main" val="321303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83955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BFCEE2-3D46-F349-9E29-0FA351296B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74625"/>
            <a:ext cx="8788400" cy="5651500"/>
          </a:xfrm>
        </p:spPr>
      </p:pic>
    </p:spTree>
    <p:extLst>
      <p:ext uri="{BB962C8B-B14F-4D97-AF65-F5344CB8AC3E}">
        <p14:creationId xmlns:p14="http://schemas.microsoft.com/office/powerpoint/2010/main" val="389642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6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029379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BB1C-94C5-BF41-A05A-1AA5C2D5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214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Follow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FF00"/>
                </a:solidFill>
              </a:rPr>
              <a:t>Up on Group Presentation</a:t>
            </a:r>
          </a:p>
        </p:txBody>
      </p:sp>
      <p:pic>
        <p:nvPicPr>
          <p:cNvPr id="4" name="Picture 3" descr="A picture containing building, front, sign, man&#10;&#10;Description automatically generated">
            <a:extLst>
              <a:ext uri="{FF2B5EF4-FFF2-40B4-BE49-F238E27FC236}">
                <a16:creationId xmlns:a16="http://schemas.microsoft.com/office/drawing/2014/main" id="{FF6DFA02-99C9-AC4A-BD32-1505FA24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55" y="1515977"/>
            <a:ext cx="3930916" cy="40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9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9E71F1-0607-F745-961C-53D9C9A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174" y="180474"/>
            <a:ext cx="4390677" cy="56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72839AB3-44E7-A047-AFF5-BECF4AA2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14" y="360948"/>
            <a:ext cx="6990597" cy="53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2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C34398-2DC6-444B-A894-2BDF478DA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930" y="171117"/>
            <a:ext cx="4921166" cy="56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06288"/>
            <a:ext cx="8686800" cy="48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329121-C4B7-8F4A-8F9D-89668BD4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63" y="199858"/>
            <a:ext cx="6870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5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92AD877-8C3B-834C-8535-E5E05DFE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99" y="192505"/>
            <a:ext cx="4925428" cy="56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71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6AD89-3292-6C43-8E5F-19C4734E9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897" y="146304"/>
            <a:ext cx="3426206" cy="568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7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58E2-DF48-7646-8198-C73F5318B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833" y="106172"/>
            <a:ext cx="3540334" cy="57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F21003-1DEB-7A46-9380-D6D281D2E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16" y="317246"/>
            <a:ext cx="6638368" cy="54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4684B-75F2-1A44-80AE-8CAD1B623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493" y="228599"/>
            <a:ext cx="5342039" cy="5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92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48D0F84-5B60-3E47-8399-74F60076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88" y="144379"/>
            <a:ext cx="4844449" cy="55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9AF2B61-2769-4248-B974-C2E7F403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78" y="331267"/>
            <a:ext cx="6146270" cy="53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01A7C32-D551-554B-B50D-1C6776C96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812" y="240631"/>
            <a:ext cx="5557402" cy="55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64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082DBF-8030-9149-82C9-E7440F5251D3}"/>
              </a:ext>
            </a:extLst>
          </p:cNvPr>
          <p:cNvSpPr txBox="1"/>
          <p:nvPr/>
        </p:nvSpPr>
        <p:spPr>
          <a:xfrm>
            <a:off x="340841" y="1997839"/>
            <a:ext cx="84623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IS ANY JURISDICTION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KEEPING GOOD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STATS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4336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Thursdays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E5E4-3757-6B4A-99C7-1976C035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872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Australia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B27B8-81C3-EE4D-8FF2-E3B64A9F1C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033661"/>
          </a:xfrm>
        </p:spPr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chemeClr val="bg1"/>
                </a:solidFill>
              </a:rPr>
              <a:t>“The most recent Law Society National Profile Report (April 2015) found that 15.8% of practising lawyers in Australia worked for corporations and 9.6% worked in government. More relevantly, while between 2011 and 2014 the number of practising lawyers in Australia increased by 12%, the number of corporate lawyers increased by 22% and the number of government lawyers increased by 19%. In addition, in particular legal markets the proportions of corporate and government lawyers are significant, for example, in the ACT 44.3% of practising lawyers are employed in government while in NSW 19.3% of practising lawyers are employed by corporations. It is also important to note that for these purposes "corporations" include not-for-profit organisations and NGOs.”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E49BC-EA62-1440-BC5A-95D5BF32742B}"/>
              </a:ext>
            </a:extLst>
          </p:cNvPr>
          <p:cNvSpPr txBox="1"/>
          <p:nvPr/>
        </p:nvSpPr>
        <p:spPr>
          <a:xfrm>
            <a:off x="1318678" y="5541468"/>
            <a:ext cx="752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2"/>
              </a:rPr>
              <a:t>https://programsandcourses.anu.edu.au/2019/course/LAWS8325#terms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6964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3448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161917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28468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658030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81E1260-BE1C-1946-B1C8-E0D6FECF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13" y="224589"/>
            <a:ext cx="3657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35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006211-E969-D442-8646-404CC555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72" y="108284"/>
            <a:ext cx="3609682" cy="58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82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CBCD249-CF30-4D45-AFFA-33B006B3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864" y="216568"/>
            <a:ext cx="2917297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36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2A0DC02-C996-0F45-B81B-58CF7A91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3" y="133350"/>
            <a:ext cx="39878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6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B8B73D-3E6E-5247-A27F-861575BB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173790"/>
            <a:ext cx="47752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946468"/>
            <a:ext cx="9143999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855189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4914F3F-BA9D-724E-BE75-50D44DCA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75795"/>
            <a:ext cx="4140200" cy="5664200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D588227-E351-854A-A7E2-4DD0C683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87826"/>
            <a:ext cx="4140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33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C6C1F44-615D-8E4E-921A-0ED95EC52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30" y="160422"/>
            <a:ext cx="3219366" cy="56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95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7923" y="2133599"/>
            <a:ext cx="7678993" cy="2674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merican Typewriter"/>
                <a:cs typeface="American Typewriter"/>
              </a:rPr>
              <a:t>Last Semester </a:t>
            </a:r>
            <a:r>
              <a:rPr lang="en-US" sz="8000" dirty="0">
                <a:solidFill>
                  <a:srgbClr val="FFFF00"/>
                </a:solidFill>
                <a:latin typeface="American Typewriter"/>
                <a:cs typeface="American Typewriter"/>
              </a:rPr>
              <a:t>This Time</a:t>
            </a:r>
          </a:p>
        </p:txBody>
      </p:sp>
    </p:spTree>
    <p:extLst>
      <p:ext uri="{BB962C8B-B14F-4D97-AF65-F5344CB8AC3E}">
        <p14:creationId xmlns:p14="http://schemas.microsoft.com/office/powerpoint/2010/main" val="4267046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17B1A-63D9-0849-B77F-0B430349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00" y="127322"/>
            <a:ext cx="4860799" cy="57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89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58A9-80BB-7A44-8B16-2A6BE0A9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360"/>
            <a:ext cx="8229600" cy="1360449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</a:rPr>
              <a:t>Wait</a:t>
            </a:r>
            <a:r>
              <a:rPr lang="en-US" sz="6000" b="1" dirty="0">
                <a:solidFill>
                  <a:srgbClr val="FF0000"/>
                </a:solidFill>
              </a:rPr>
              <a:t>!</a:t>
            </a:r>
            <a:r>
              <a:rPr lang="en-US" sz="6000" b="1" dirty="0">
                <a:solidFill>
                  <a:schemeClr val="bg1"/>
                </a:solidFill>
              </a:rPr>
              <a:t>…</a:t>
            </a:r>
            <a:r>
              <a:rPr lang="en-US" sz="6000" b="1" dirty="0">
                <a:solidFill>
                  <a:srgbClr val="FFFF00"/>
                </a:solidFill>
              </a:rPr>
              <a:t>What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  <a:r>
              <a:rPr lang="en-US" sz="6000" b="1" dirty="0">
                <a:solidFill>
                  <a:schemeClr val="bg1"/>
                </a:solidFill>
              </a:rPr>
              <a:t>…</a:t>
            </a:r>
            <a:r>
              <a:rPr lang="en-US" sz="6000" b="1" dirty="0">
                <a:solidFill>
                  <a:srgbClr val="FF0000"/>
                </a:solidFill>
              </a:rPr>
              <a:t>Rewind</a:t>
            </a:r>
            <a:r>
              <a:rPr lang="en-US" sz="60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0C30CD-4F72-BA45-B5EC-B1627D41A7F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75954" y="1739900"/>
            <a:ext cx="5992091" cy="4119563"/>
          </a:xfrm>
        </p:spPr>
      </p:pic>
    </p:spTree>
    <p:extLst>
      <p:ext uri="{BB962C8B-B14F-4D97-AF65-F5344CB8AC3E}">
        <p14:creationId xmlns:p14="http://schemas.microsoft.com/office/powerpoint/2010/main" val="2112650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B8B73D-3E6E-5247-A27F-861575BB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48" y="1101961"/>
            <a:ext cx="3953730" cy="4752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EB09D-B2A0-0A41-8593-1A97CEF3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961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Just a couple of moments ago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rgbClr val="E42225"/>
                </a:solidFill>
              </a:rPr>
              <a:t>?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rgbClr val="E42225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7674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B8B62-C261-4F4E-B11A-AA634904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150"/>
            <a:ext cx="8229600" cy="96078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Continuing</a:t>
            </a:r>
            <a:r>
              <a:rPr lang="en-US" dirty="0">
                <a:solidFill>
                  <a:srgbClr val="92D050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  <a:latin typeface="American Typewriter"/>
                <a:cs typeface="American Typewriter"/>
              </a:rPr>
              <a:t>Last Semester </a:t>
            </a:r>
            <a:r>
              <a:rPr lang="en-US" dirty="0">
                <a:solidFill>
                  <a:srgbClr val="FFFF00"/>
                </a:solidFill>
                <a:latin typeface="American Typewriter"/>
                <a:cs typeface="American Typewriter"/>
              </a:rPr>
              <a:t>This Time</a:t>
            </a:r>
            <a:br>
              <a:rPr lang="en-US" dirty="0">
                <a:solidFill>
                  <a:srgbClr val="FFFF00"/>
                </a:solidFill>
                <a:latin typeface="American Typewriter"/>
                <a:cs typeface="American Typewriter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9D039-A82D-EA4E-A6D7-135486BC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56" y="1118937"/>
            <a:ext cx="3954713" cy="47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72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8C1371E-18BE-CC40-B688-7C1A5CA9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3" y="194176"/>
            <a:ext cx="4064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4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379B4-1A8A-7C43-BF10-F6DCEDBE0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9A67C-8DE7-C643-81BB-69FC0527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4AF3F5F0-0D08-DD4E-B019-0B4B892D2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98" y="221567"/>
            <a:ext cx="3059029" cy="564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24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80188A-C84A-F74C-88E4-84C2EAC48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32" y="1199401"/>
            <a:ext cx="4424362" cy="47094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123317-B889-4049-B305-58D02104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113233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Compare</a:t>
            </a:r>
            <a:r>
              <a:rPr lang="en-US" b="1" dirty="0">
                <a:solidFill>
                  <a:srgbClr val="FF0000"/>
                </a:solidFill>
              </a:rPr>
              <a:t> &amp; </a:t>
            </a:r>
            <a:r>
              <a:rPr lang="en-US" b="1" dirty="0">
                <a:solidFill>
                  <a:srgbClr val="FFFF00"/>
                </a:solidFill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13853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FAA9-2B0E-5541-AAAE-7C228565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Website password for Posting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4E1DB-CFB3-7140-B3D5-3120A99499D6}"/>
              </a:ext>
            </a:extLst>
          </p:cNvPr>
          <p:cNvSpPr txBox="1"/>
          <p:nvPr/>
        </p:nvSpPr>
        <p:spPr>
          <a:xfrm>
            <a:off x="1845131" y="2731169"/>
            <a:ext cx="5453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dirty="0">
                <a:solidFill>
                  <a:schemeClr val="bg1"/>
                </a:solidFill>
              </a:rPr>
              <a:t>lawf3780!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5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094464-20BB-7046-9674-07C331A7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071" y="162560"/>
            <a:ext cx="4872884" cy="57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69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07FBF8A-27E8-4541-9E08-FD045DFF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813" y="241300"/>
            <a:ext cx="4089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13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3E2B8-976A-5341-8127-29B0CAF1FD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589280"/>
            <a:ext cx="8229600" cy="51368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What</a:t>
            </a:r>
            <a:r>
              <a:rPr lang="en-US" sz="9600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is the </a:t>
            </a:r>
            <a:r>
              <a:rPr lang="en-US" sz="96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standard</a:t>
            </a:r>
            <a:r>
              <a:rPr lang="en-US" sz="9600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of civility for in</a:t>
            </a:r>
            <a:r>
              <a:rPr lang="en-US" sz="96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-</a:t>
            </a:r>
            <a:r>
              <a:rPr lang="en-US" sz="9600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house counsel</a:t>
            </a:r>
            <a:r>
              <a:rPr lang="en-US" sz="96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338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B8B62-C261-4F4E-B11A-AA634904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150"/>
            <a:ext cx="8229600" cy="96078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Continuing</a:t>
            </a:r>
            <a:r>
              <a:rPr lang="en-US" dirty="0">
                <a:solidFill>
                  <a:srgbClr val="92D050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  <a:latin typeface="American Typewriter"/>
                <a:cs typeface="American Typewriter"/>
              </a:rPr>
              <a:t>Last Semester </a:t>
            </a:r>
            <a:r>
              <a:rPr lang="en-US" dirty="0">
                <a:solidFill>
                  <a:srgbClr val="FFFF00"/>
                </a:solidFill>
                <a:latin typeface="American Typewriter"/>
                <a:cs typeface="American Typewriter"/>
              </a:rPr>
              <a:t>This Time</a:t>
            </a:r>
            <a:br>
              <a:rPr lang="en-US" dirty="0">
                <a:solidFill>
                  <a:srgbClr val="FFFF00"/>
                </a:solidFill>
                <a:latin typeface="American Typewriter"/>
                <a:cs typeface="American Typewriter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9D039-A82D-EA4E-A6D7-135486BC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56" y="1118937"/>
            <a:ext cx="3954713" cy="47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9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4C1B7C-EBCA-1343-88C8-8349931A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22350"/>
            <a:ext cx="8420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3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8B549-2E87-D242-B79C-DE5981435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56" y="291463"/>
            <a:ext cx="6001287" cy="54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8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5C0BD0-8B1C-C245-AEA6-57581EB7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2" y="466275"/>
            <a:ext cx="8471842" cy="526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3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&#10;&#10;Description automatically generated">
            <a:extLst>
              <a:ext uri="{FF2B5EF4-FFF2-40B4-BE49-F238E27FC236}">
                <a16:creationId xmlns:a16="http://schemas.microsoft.com/office/drawing/2014/main" id="{29A96572-C92A-2E46-B306-FC421D42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3" y="334010"/>
            <a:ext cx="42164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03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6993A-91FC-F242-BC24-C8F287538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E9B7EC-8889-134F-8936-57FA1119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22" y="152400"/>
            <a:ext cx="5923181" cy="56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55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D7B676-5051-3145-9792-D6F4DA14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473" y="214399"/>
            <a:ext cx="3180080" cy="56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28EC-306C-9046-AB35-61850835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92115"/>
            <a:ext cx="8229600" cy="1016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</a:rPr>
              <a:t>NO CLASSES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1AC5D-D571-D940-8144-F666FF553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3713" y="1721921"/>
            <a:ext cx="8229600" cy="4027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THURSDAY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OCTOBER 3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</a:rPr>
              <a:t>+</a:t>
            </a:r>
            <a:r>
              <a:rPr lang="en-US" sz="7200" dirty="0">
                <a:solidFill>
                  <a:schemeClr val="bg1"/>
                </a:solidFill>
              </a:rPr>
              <a:t> THURSDAY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OCTOBER 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60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45DE90-AC91-A448-ACEA-A43827CA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90" y="213360"/>
            <a:ext cx="5829046" cy="55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96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B7E1F-5C36-714F-B51B-753EB3CD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879189B-6CBE-594A-9076-99894D0F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637" y="233680"/>
            <a:ext cx="555975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97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 in a suit and tie&#10;&#10;Description automatically generated">
            <a:extLst>
              <a:ext uri="{FF2B5EF4-FFF2-40B4-BE49-F238E27FC236}">
                <a16:creationId xmlns:a16="http://schemas.microsoft.com/office/drawing/2014/main" id="{20189B04-B9C6-FB4D-874E-A0764C83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42" y="223520"/>
            <a:ext cx="4936941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96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C3B184-F791-7042-B4BB-0D698636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63" y="180340"/>
            <a:ext cx="3517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52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736584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21421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IN A FEW WEEKs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8718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632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29153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2-3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1110292538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5189</TotalTime>
  <Words>587</Words>
  <Application>Microsoft Macintosh PowerPoint</Application>
  <PresentationFormat>On-screen Show (4:3)</PresentationFormat>
  <Paragraphs>109</Paragraphs>
  <Slides>71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American Typewriter</vt:lpstr>
      <vt:lpstr>Apple Chancery</vt:lpstr>
      <vt:lpstr>Arial</vt:lpstr>
      <vt:lpstr>Calibri</vt:lpstr>
      <vt:lpstr>Klavika</vt:lpstr>
      <vt:lpstr>Times</vt:lpstr>
      <vt:lpstr>CDM_PPT_Template </vt:lpstr>
      <vt:lpstr>2_CDM_PPT_Template </vt:lpstr>
      <vt:lpstr>“Personalities &amp; Prerogatives”</vt:lpstr>
      <vt:lpstr>PowerPoint Presentation</vt:lpstr>
      <vt:lpstr>Terrific Thursdays</vt:lpstr>
      <vt:lpstr>PowerPoint Presentation</vt:lpstr>
      <vt:lpstr>Website password for Posting</vt:lpstr>
      <vt:lpstr>NO CLASSES</vt:lpstr>
      <vt:lpstr> EVALUATION </vt:lpstr>
      <vt:lpstr>Paper Confessional  (or what I learned one winter holiday)</vt:lpstr>
      <vt:lpstr>Group Presentations</vt:lpstr>
      <vt:lpstr>Group Presentations</vt:lpstr>
      <vt:lpstr>Evaluation Tips</vt:lpstr>
      <vt:lpstr>Grades (primarily)</vt:lpstr>
      <vt:lpstr>PowerPoint Presentation</vt:lpstr>
      <vt:lpstr>PowerPoint Presentation</vt:lpstr>
      <vt:lpstr>Pause</vt:lpstr>
      <vt:lpstr>Follow-Up on Group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Australia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Wait!…What?…Rewind…</vt:lpstr>
      <vt:lpstr>Just a couple of moments ago(?)…</vt:lpstr>
      <vt:lpstr> Continuing…Last Semester This Time </vt:lpstr>
      <vt:lpstr>PowerPoint Presentation</vt:lpstr>
      <vt:lpstr>PowerPoint Presentation</vt:lpstr>
      <vt:lpstr>Compare &amp; Contrast</vt:lpstr>
      <vt:lpstr>PowerPoint Presentation</vt:lpstr>
      <vt:lpstr>PowerPoint Presentation</vt:lpstr>
      <vt:lpstr>PowerPoint Presentation</vt:lpstr>
      <vt:lpstr> Continuing…Last Semester This Time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Jon Festinger</cp:lastModifiedBy>
  <cp:revision>535</cp:revision>
  <cp:lastPrinted>2013-11-20T04:46:48Z</cp:lastPrinted>
  <dcterms:created xsi:type="dcterms:W3CDTF">2013-03-18T21:23:38Z</dcterms:created>
  <dcterms:modified xsi:type="dcterms:W3CDTF">2019-09-29T06:50:26Z</dcterms:modified>
</cp:coreProperties>
</file>