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78"/>
  </p:notesMasterIdLst>
  <p:sldIdLst>
    <p:sldId id="300" r:id="rId3"/>
    <p:sldId id="547" r:id="rId4"/>
    <p:sldId id="1260" r:id="rId5"/>
    <p:sldId id="2331" r:id="rId6"/>
    <p:sldId id="2943" r:id="rId7"/>
    <p:sldId id="2346" r:id="rId8"/>
    <p:sldId id="1125" r:id="rId9"/>
    <p:sldId id="1127" r:id="rId10"/>
    <p:sldId id="3125" r:id="rId11"/>
    <p:sldId id="2942" r:id="rId12"/>
    <p:sldId id="2540" r:id="rId13"/>
    <p:sldId id="441" r:id="rId14"/>
    <p:sldId id="3128" r:id="rId15"/>
    <p:sldId id="1172" r:id="rId16"/>
    <p:sldId id="3024" r:id="rId17"/>
    <p:sldId id="1081" r:id="rId18"/>
    <p:sldId id="3165" r:id="rId19"/>
    <p:sldId id="3160" r:id="rId20"/>
    <p:sldId id="3161" r:id="rId21"/>
    <p:sldId id="356" r:id="rId22"/>
    <p:sldId id="357" r:id="rId23"/>
    <p:sldId id="3162" r:id="rId24"/>
    <p:sldId id="3170" r:id="rId25"/>
    <p:sldId id="3171" r:id="rId26"/>
    <p:sldId id="352" r:id="rId27"/>
    <p:sldId id="3163" r:id="rId28"/>
    <p:sldId id="353" r:id="rId29"/>
    <p:sldId id="3063" r:id="rId30"/>
    <p:sldId id="3060" r:id="rId31"/>
    <p:sldId id="2994" r:id="rId32"/>
    <p:sldId id="3077" r:id="rId33"/>
    <p:sldId id="3129" r:id="rId34"/>
    <p:sldId id="3166" r:id="rId35"/>
    <p:sldId id="3167" r:id="rId36"/>
    <p:sldId id="1255" r:id="rId37"/>
    <p:sldId id="3164" r:id="rId38"/>
    <p:sldId id="3081" r:id="rId39"/>
    <p:sldId id="3082" r:id="rId40"/>
    <p:sldId id="3084" r:id="rId41"/>
    <p:sldId id="3083" r:id="rId42"/>
    <p:sldId id="2998" r:id="rId43"/>
    <p:sldId id="2999" r:id="rId44"/>
    <p:sldId id="2392" r:id="rId45"/>
    <p:sldId id="3026" r:id="rId46"/>
    <p:sldId id="3021" r:id="rId47"/>
    <p:sldId id="3085" r:id="rId48"/>
    <p:sldId id="507" r:id="rId49"/>
    <p:sldId id="508" r:id="rId50"/>
    <p:sldId id="509" r:id="rId51"/>
    <p:sldId id="510" r:id="rId52"/>
    <p:sldId id="3087" r:id="rId53"/>
    <p:sldId id="3088" r:id="rId54"/>
    <p:sldId id="3089" r:id="rId55"/>
    <p:sldId id="3090" r:id="rId56"/>
    <p:sldId id="3096" r:id="rId57"/>
    <p:sldId id="3097" r:id="rId58"/>
    <p:sldId id="3098" r:id="rId59"/>
    <p:sldId id="3099" r:id="rId60"/>
    <p:sldId id="3091" r:id="rId61"/>
    <p:sldId id="3092" r:id="rId62"/>
    <p:sldId id="3110" r:id="rId63"/>
    <p:sldId id="3111" r:id="rId64"/>
    <p:sldId id="3112" r:id="rId65"/>
    <p:sldId id="3118" r:id="rId66"/>
    <p:sldId id="3117" r:id="rId67"/>
    <p:sldId id="3119" r:id="rId68"/>
    <p:sldId id="3086" r:id="rId69"/>
    <p:sldId id="3113" r:id="rId70"/>
    <p:sldId id="3114" r:id="rId71"/>
    <p:sldId id="822" r:id="rId72"/>
    <p:sldId id="2009" r:id="rId73"/>
    <p:sldId id="2539" r:id="rId74"/>
    <p:sldId id="823" r:id="rId75"/>
    <p:sldId id="2125" r:id="rId76"/>
    <p:sldId id="824"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788CA"/>
    <a:srgbClr val="FFC079"/>
    <a:srgbClr val="C31F3D"/>
    <a:srgbClr val="E42225"/>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p:restoredTop sz="94436"/>
  </p:normalViewPr>
  <p:slideViewPr>
    <p:cSldViewPr snapToGrid="0" snapToObjects="1">
      <p:cViewPr varScale="1">
        <p:scale>
          <a:sx n="91" d="100"/>
          <a:sy n="91" d="100"/>
        </p:scale>
        <p:origin x="184" y="256"/>
      </p:cViewPr>
      <p:guideLst>
        <p:guide orient="horz" pos="2160"/>
        <p:guide pos="290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9/19/19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72</a:t>
            </a:fld>
            <a:endParaRPr lang="en-US"/>
          </a:p>
        </p:txBody>
      </p:sp>
    </p:spTree>
    <p:extLst>
      <p:ext uri="{BB962C8B-B14F-4D97-AF65-F5344CB8AC3E}">
        <p14:creationId xmlns:p14="http://schemas.microsoft.com/office/powerpoint/2010/main" val="390622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13FFCFC-129A-41CF-80F6-56DC88E18D72}" type="datetimeFigureOut">
              <a:rPr lang="en-CA" smtClean="0"/>
              <a:t>2019-09-19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6F63F42-29CD-46E4-BAA0-EBE46247CBC3}" type="slidenum">
              <a:rPr lang="en-CA" smtClean="0"/>
              <a:t>‹#›</a:t>
            </a:fld>
            <a:endParaRPr lang="en-CA"/>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2434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9.xml"/><Relationship Id="rId7" Type="http://schemas.openxmlformats.org/officeDocument/2006/relationships/image" Target="../media/image1.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8"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a:bodyPr>
          <a:lstStyle/>
          <a:p>
            <a:pPr algn="ctr"/>
            <a:r>
              <a:rPr lang="en-US" sz="5300" b="1" dirty="0">
                <a:solidFill>
                  <a:schemeClr val="tx1"/>
                </a:solidFill>
                <a:latin typeface="+mn-lt"/>
                <a:cs typeface="Times New Roman"/>
              </a:rPr>
              <a:t>“</a:t>
            </a:r>
            <a:r>
              <a:rPr lang="en-US" sz="5300" b="1" dirty="0">
                <a:solidFill>
                  <a:schemeClr val="tx2"/>
                </a:solidFill>
                <a:latin typeface="+mn-lt"/>
                <a:cs typeface="Times New Roman"/>
              </a:rPr>
              <a:t>Prime Directives</a:t>
            </a:r>
            <a:r>
              <a:rPr lang="en-US" sz="5300" b="1" dirty="0">
                <a:solidFill>
                  <a:srgbClr val="FF0000"/>
                </a:solidFill>
                <a:latin typeface="+mn-lt"/>
                <a:cs typeface="Times New Roman"/>
              </a:rPr>
              <a:t>?!!?</a:t>
            </a:r>
            <a:r>
              <a:rPr lang="en-US" sz="5300" b="1" dirty="0">
                <a:solidFill>
                  <a:schemeClr val="tx1"/>
                </a:solidFill>
                <a:latin typeface="+mn-lt"/>
                <a:cs typeface="Times New Roman"/>
              </a:rPr>
              <a:t>”</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 3</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endParaRPr lang="en-US" dirty="0">
              <a:solidFill>
                <a:srgbClr val="FFFFFF"/>
              </a:solidFill>
              <a:cs typeface="Lucida Console"/>
            </a:endParaRPr>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DD1-CFD6-CD4C-9469-376D2A57B444}"/>
              </a:ext>
            </a:extLst>
          </p:cNvPr>
          <p:cNvSpPr>
            <a:spLocks noGrp="1"/>
          </p:cNvSpPr>
          <p:nvPr>
            <p:ph type="title"/>
          </p:nvPr>
        </p:nvSpPr>
        <p:spPr/>
        <p:txBody>
          <a:bodyPr/>
          <a:lstStyle/>
          <a:p>
            <a:pPr algn="ctr"/>
            <a:r>
              <a:rPr lang="en-US" b="1" dirty="0">
                <a:solidFill>
                  <a:srgbClr val="FFFF00"/>
                </a:solidFill>
              </a:rPr>
              <a:t>Possible Methodology for this</a:t>
            </a:r>
            <a:r>
              <a:rPr lang="en-US" b="1" dirty="0">
                <a:solidFill>
                  <a:schemeClr val="bg1"/>
                </a:solidFill>
              </a:rPr>
              <a:t>…</a:t>
            </a:r>
          </a:p>
        </p:txBody>
      </p:sp>
      <p:sp>
        <p:nvSpPr>
          <p:cNvPr id="3" name="Content Placeholder 2">
            <a:extLst>
              <a:ext uri="{FF2B5EF4-FFF2-40B4-BE49-F238E27FC236}">
                <a16:creationId xmlns:a16="http://schemas.microsoft.com/office/drawing/2014/main" id="{674E46AA-FD69-9644-8AA9-2ADFC82A40BF}"/>
              </a:ext>
            </a:extLst>
          </p:cNvPr>
          <p:cNvSpPr>
            <a:spLocks noGrp="1"/>
          </p:cNvSpPr>
          <p:nvPr>
            <p:ph sz="quarter" idx="10"/>
          </p:nvPr>
        </p:nvSpPr>
        <p:spPr>
          <a:xfrm>
            <a:off x="457200" y="1828800"/>
            <a:ext cx="8229600" cy="3897334"/>
          </a:xfrm>
        </p:spPr>
        <p:txBody>
          <a:bodyPr>
            <a:noAutofit/>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a:t>
            </a:r>
          </a:p>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Up</a:t>
            </a:r>
          </a:p>
        </p:txBody>
      </p:sp>
    </p:spTree>
    <p:extLst>
      <p:ext uri="{BB962C8B-B14F-4D97-AF65-F5344CB8AC3E}">
        <p14:creationId xmlns:p14="http://schemas.microsoft.com/office/powerpoint/2010/main" val="294100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4BACC6"/>
                </a:solidFill>
                <a:latin typeface="+mn-lt"/>
              </a:rPr>
              <a:t>Term paper </a:t>
            </a:r>
            <a:r>
              <a:rPr lang="en-US" sz="3400" dirty="0">
                <a:solidFill>
                  <a:schemeClr val="accent3">
                    <a:lumMod val="60000"/>
                    <a:lumOff val="40000"/>
                  </a:schemeClr>
                </a:solidFill>
                <a:latin typeface="+mn-lt"/>
              </a:rPr>
              <a:t>can be </a:t>
            </a:r>
            <a:r>
              <a:rPr lang="en-US" sz="3400" dirty="0">
                <a:solidFill>
                  <a:srgbClr val="4BACC6"/>
                </a:solidFill>
                <a:latin typeface="+mn-lt"/>
              </a:rPr>
              <a:t>on your presentation topic</a:t>
            </a:r>
            <a:r>
              <a:rPr lang="en-US" sz="3400" dirty="0">
                <a:solidFill>
                  <a:schemeClr val="bg1"/>
                </a:solidFill>
                <a:latin typeface="+mn-lt"/>
              </a:rPr>
              <a:t>.</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  </a:t>
            </a:r>
            <a:r>
              <a:rPr lang="en-US" sz="3400" dirty="0">
                <a:solidFill>
                  <a:schemeClr val="bg1"/>
                </a:solidFill>
                <a:latin typeface="+mn-lt"/>
              </a:rPr>
              <a:t>(20 minute per student multiplier suggested 2-4 per group to 60 minute max).</a:t>
            </a:r>
          </a:p>
        </p:txBody>
      </p:sp>
    </p:spTree>
    <p:extLst>
      <p:ext uri="{BB962C8B-B14F-4D97-AF65-F5344CB8AC3E}">
        <p14:creationId xmlns:p14="http://schemas.microsoft.com/office/powerpoint/2010/main" val="383955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59387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82DBF-8030-9149-82C9-E7440F5251D3}"/>
              </a:ext>
            </a:extLst>
          </p:cNvPr>
          <p:cNvSpPr txBox="1"/>
          <p:nvPr/>
        </p:nvSpPr>
        <p:spPr>
          <a:xfrm>
            <a:off x="340841" y="1997839"/>
            <a:ext cx="8462317" cy="2862322"/>
          </a:xfrm>
          <a:prstGeom prst="rect">
            <a:avLst/>
          </a:prstGeom>
          <a:noFill/>
        </p:spPr>
        <p:txBody>
          <a:bodyPr wrap="none" rtlCol="0">
            <a:spAutoFit/>
          </a:bodyPr>
          <a:lstStyle/>
          <a:p>
            <a:pPr algn="ctr"/>
            <a:r>
              <a:rPr lang="en-US" sz="6000" dirty="0">
                <a:solidFill>
                  <a:schemeClr val="bg1"/>
                </a:solidFill>
              </a:rPr>
              <a:t>IS ANY JURISDICTION </a:t>
            </a:r>
          </a:p>
          <a:p>
            <a:pPr algn="ctr"/>
            <a:r>
              <a:rPr lang="en-US" sz="6000" dirty="0">
                <a:solidFill>
                  <a:schemeClr val="bg1"/>
                </a:solidFill>
              </a:rPr>
              <a:t>KEEPING GOOD </a:t>
            </a:r>
          </a:p>
          <a:p>
            <a:pPr algn="ctr"/>
            <a:r>
              <a:rPr lang="en-US" sz="6000" dirty="0">
                <a:solidFill>
                  <a:schemeClr val="bg1"/>
                </a:solidFill>
              </a:rPr>
              <a:t>STATS</a:t>
            </a:r>
            <a:r>
              <a:rPr lang="en-US" sz="6000" dirty="0">
                <a:solidFill>
                  <a:srgbClr val="FF0000"/>
                </a:solidFill>
              </a:rPr>
              <a:t>?</a:t>
            </a:r>
          </a:p>
        </p:txBody>
      </p:sp>
    </p:spTree>
    <p:extLst>
      <p:ext uri="{BB962C8B-B14F-4D97-AF65-F5344CB8AC3E}">
        <p14:creationId xmlns:p14="http://schemas.microsoft.com/office/powerpoint/2010/main" val="1609109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65803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196DBE7-CD35-5546-A23F-275E9BADD554}"/>
              </a:ext>
            </a:extLst>
          </p:cNvPr>
          <p:cNvPicPr>
            <a:picLocks noChangeAspect="1"/>
          </p:cNvPicPr>
          <p:nvPr/>
        </p:nvPicPr>
        <p:blipFill>
          <a:blip r:embed="rId2"/>
          <a:stretch>
            <a:fillRect/>
          </a:stretch>
        </p:blipFill>
        <p:spPr>
          <a:xfrm>
            <a:off x="3205747" y="283744"/>
            <a:ext cx="2540000" cy="5448300"/>
          </a:xfrm>
          <a:prstGeom prst="rect">
            <a:avLst/>
          </a:prstGeom>
        </p:spPr>
      </p:pic>
    </p:spTree>
    <p:extLst>
      <p:ext uri="{BB962C8B-B14F-4D97-AF65-F5344CB8AC3E}">
        <p14:creationId xmlns:p14="http://schemas.microsoft.com/office/powerpoint/2010/main" val="240616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6900081-86EC-8D4E-AFCE-11917907CFF9}"/>
              </a:ext>
            </a:extLst>
          </p:cNvPr>
          <p:cNvPicPr>
            <a:picLocks noChangeAspect="1"/>
          </p:cNvPicPr>
          <p:nvPr/>
        </p:nvPicPr>
        <p:blipFill>
          <a:blip r:embed="rId2"/>
          <a:stretch>
            <a:fillRect/>
          </a:stretch>
        </p:blipFill>
        <p:spPr>
          <a:xfrm>
            <a:off x="3302000" y="113481"/>
            <a:ext cx="2540000" cy="5765800"/>
          </a:xfrm>
          <a:prstGeom prst="rect">
            <a:avLst/>
          </a:prstGeom>
        </p:spPr>
      </p:pic>
    </p:spTree>
    <p:extLst>
      <p:ext uri="{BB962C8B-B14F-4D97-AF65-F5344CB8AC3E}">
        <p14:creationId xmlns:p14="http://schemas.microsoft.com/office/powerpoint/2010/main" val="149812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2784A-77AF-1248-ACCC-EB6743C009D2}"/>
              </a:ext>
            </a:extLst>
          </p:cNvPr>
          <p:cNvSpPr>
            <a:spLocks noGrp="1"/>
          </p:cNvSpPr>
          <p:nvPr>
            <p:ph type="title"/>
          </p:nvPr>
        </p:nvSpPr>
        <p:spPr>
          <a:xfrm>
            <a:off x="457200" y="100451"/>
            <a:ext cx="8229600" cy="1016000"/>
          </a:xfrm>
        </p:spPr>
        <p:txBody>
          <a:bodyPr/>
          <a:lstStyle/>
          <a:p>
            <a:pPr algn="ctr"/>
            <a:r>
              <a:rPr lang="en-US" dirty="0" err="1">
                <a:solidFill>
                  <a:srgbClr val="FF0000"/>
                </a:solidFill>
              </a:rPr>
              <a:t>Nevsun</a:t>
            </a:r>
            <a:r>
              <a:rPr lang="en-US" dirty="0">
                <a:solidFill>
                  <a:srgbClr val="FF0000"/>
                </a:solidFill>
              </a:rPr>
              <a:t> Resources Ltd.</a:t>
            </a:r>
          </a:p>
        </p:txBody>
      </p:sp>
      <p:pic>
        <p:nvPicPr>
          <p:cNvPr id="5" name="Content Placeholder 4" descr="A screenshot of a social media post&#10;&#10;Description automatically generated">
            <a:extLst>
              <a:ext uri="{FF2B5EF4-FFF2-40B4-BE49-F238E27FC236}">
                <a16:creationId xmlns:a16="http://schemas.microsoft.com/office/drawing/2014/main" id="{32C8CBB4-D562-AB45-9DF2-D7DA072D4977}"/>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2664542" y="1197683"/>
            <a:ext cx="3834581" cy="4696989"/>
          </a:xfrm>
        </p:spPr>
      </p:pic>
    </p:spTree>
    <p:extLst>
      <p:ext uri="{BB962C8B-B14F-4D97-AF65-F5344CB8AC3E}">
        <p14:creationId xmlns:p14="http://schemas.microsoft.com/office/powerpoint/2010/main" val="890689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2F02313-C721-F34C-A442-B9529F41B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105" y="288710"/>
            <a:ext cx="5227789" cy="5433665"/>
          </a:xfrm>
          <a:prstGeom prst="rect">
            <a:avLst/>
          </a:prstGeom>
        </p:spPr>
      </p:pic>
    </p:spTree>
    <p:extLst>
      <p:ext uri="{BB962C8B-B14F-4D97-AF65-F5344CB8AC3E}">
        <p14:creationId xmlns:p14="http://schemas.microsoft.com/office/powerpoint/2010/main" val="51876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496E7B9-CC3C-8C42-AF73-2F10EA361AE5}"/>
              </a:ext>
            </a:extLst>
          </p:cNvPr>
          <p:cNvPicPr>
            <a:picLocks noChangeAspect="1"/>
          </p:cNvPicPr>
          <p:nvPr/>
        </p:nvPicPr>
        <p:blipFill>
          <a:blip r:embed="rId2"/>
          <a:stretch>
            <a:fillRect/>
          </a:stretch>
        </p:blipFill>
        <p:spPr>
          <a:xfrm>
            <a:off x="2025650" y="302342"/>
            <a:ext cx="5092700" cy="5486400"/>
          </a:xfrm>
          <a:prstGeom prst="rect">
            <a:avLst/>
          </a:prstGeom>
        </p:spPr>
      </p:pic>
    </p:spTree>
    <p:extLst>
      <p:ext uri="{BB962C8B-B14F-4D97-AF65-F5344CB8AC3E}">
        <p14:creationId xmlns:p14="http://schemas.microsoft.com/office/powerpoint/2010/main" val="136470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CE5F049-5EE3-9540-8369-334F14E85675}"/>
              </a:ext>
            </a:extLst>
          </p:cNvPr>
          <p:cNvPicPr>
            <a:picLocks noChangeAspect="1"/>
          </p:cNvPicPr>
          <p:nvPr/>
        </p:nvPicPr>
        <p:blipFill>
          <a:blip r:embed="rId2"/>
          <a:stretch>
            <a:fillRect/>
          </a:stretch>
        </p:blipFill>
        <p:spPr>
          <a:xfrm>
            <a:off x="443747" y="599769"/>
            <a:ext cx="8395712" cy="4984954"/>
          </a:xfrm>
          <a:prstGeom prst="rect">
            <a:avLst/>
          </a:prstGeom>
        </p:spPr>
      </p:pic>
    </p:spTree>
    <p:extLst>
      <p:ext uri="{BB962C8B-B14F-4D97-AF65-F5344CB8AC3E}">
        <p14:creationId xmlns:p14="http://schemas.microsoft.com/office/powerpoint/2010/main" val="3715559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B78760A-C26E-FB42-8E7A-01A8EDCC9495}"/>
              </a:ext>
            </a:extLst>
          </p:cNvPr>
          <p:cNvPicPr>
            <a:picLocks noChangeAspect="1"/>
          </p:cNvPicPr>
          <p:nvPr/>
        </p:nvPicPr>
        <p:blipFill>
          <a:blip r:embed="rId2"/>
          <a:stretch>
            <a:fillRect/>
          </a:stretch>
        </p:blipFill>
        <p:spPr>
          <a:xfrm>
            <a:off x="1549400" y="187427"/>
            <a:ext cx="6045200" cy="5676900"/>
          </a:xfrm>
          <a:prstGeom prst="rect">
            <a:avLst/>
          </a:prstGeom>
        </p:spPr>
      </p:pic>
    </p:spTree>
    <p:extLst>
      <p:ext uri="{BB962C8B-B14F-4D97-AF65-F5344CB8AC3E}">
        <p14:creationId xmlns:p14="http://schemas.microsoft.com/office/powerpoint/2010/main" val="2134987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6DEBCB3C-4F1E-2F43-86FE-EB76CD2E4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948" y="353960"/>
            <a:ext cx="6042104" cy="5253499"/>
          </a:xfrm>
          <a:prstGeom prst="rect">
            <a:avLst/>
          </a:prstGeom>
        </p:spPr>
      </p:pic>
    </p:spTree>
    <p:extLst>
      <p:ext uri="{BB962C8B-B14F-4D97-AF65-F5344CB8AC3E}">
        <p14:creationId xmlns:p14="http://schemas.microsoft.com/office/powerpoint/2010/main" val="73608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65CE7C-157E-4A4B-9375-BD655758DDE0}"/>
              </a:ext>
            </a:extLst>
          </p:cNvPr>
          <p:cNvPicPr>
            <a:picLocks noChangeAspect="1"/>
          </p:cNvPicPr>
          <p:nvPr/>
        </p:nvPicPr>
        <p:blipFill>
          <a:blip r:embed="rId2"/>
          <a:stretch>
            <a:fillRect/>
          </a:stretch>
        </p:blipFill>
        <p:spPr>
          <a:xfrm>
            <a:off x="1460500" y="292510"/>
            <a:ext cx="6223000" cy="5486400"/>
          </a:xfrm>
          <a:prstGeom prst="rect">
            <a:avLst/>
          </a:prstGeom>
        </p:spPr>
      </p:pic>
    </p:spTree>
    <p:extLst>
      <p:ext uri="{BB962C8B-B14F-4D97-AF65-F5344CB8AC3E}">
        <p14:creationId xmlns:p14="http://schemas.microsoft.com/office/powerpoint/2010/main" val="2177314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22C4BAC-194F-E941-A8E0-0ACC2170E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817" y="162947"/>
            <a:ext cx="5488365" cy="5623001"/>
          </a:xfrm>
          <a:prstGeom prst="rect">
            <a:avLst/>
          </a:prstGeom>
        </p:spPr>
      </p:pic>
    </p:spTree>
    <p:extLst>
      <p:ext uri="{BB962C8B-B14F-4D97-AF65-F5344CB8AC3E}">
        <p14:creationId xmlns:p14="http://schemas.microsoft.com/office/powerpoint/2010/main" val="2489761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7923" y="2133599"/>
            <a:ext cx="7678993" cy="2674657"/>
          </a:xfrm>
        </p:spPr>
        <p:txBody>
          <a:bodyPr>
            <a:normAutofit/>
          </a:bodyPr>
          <a:lstStyle/>
          <a:p>
            <a:pPr marL="0" indent="0" algn="ctr">
              <a:buNone/>
            </a:pPr>
            <a:r>
              <a:rPr lang="en-US" sz="8000" dirty="0">
                <a:solidFill>
                  <a:schemeClr val="bg1"/>
                </a:solidFill>
                <a:latin typeface="American Typewriter"/>
                <a:cs typeface="American Typewriter"/>
              </a:rPr>
              <a:t>Last Semester </a:t>
            </a:r>
            <a:r>
              <a:rPr lang="en-US" sz="8000" dirty="0">
                <a:solidFill>
                  <a:srgbClr val="FFFF00"/>
                </a:solidFill>
                <a:latin typeface="American Typewriter"/>
                <a:cs typeface="American Typewriter"/>
              </a:rPr>
              <a:t>This Time</a:t>
            </a:r>
          </a:p>
        </p:txBody>
      </p:sp>
    </p:spTree>
    <p:extLst>
      <p:ext uri="{BB962C8B-B14F-4D97-AF65-F5344CB8AC3E}">
        <p14:creationId xmlns:p14="http://schemas.microsoft.com/office/powerpoint/2010/main" val="4267046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85919-020E-1744-B155-48F15264B1FB}"/>
              </a:ext>
            </a:extLst>
          </p:cNvPr>
          <p:cNvPicPr>
            <a:picLocks noChangeAspect="1"/>
          </p:cNvPicPr>
          <p:nvPr/>
        </p:nvPicPr>
        <p:blipFill>
          <a:blip r:embed="rId2"/>
          <a:stretch>
            <a:fillRect/>
          </a:stretch>
        </p:blipFill>
        <p:spPr>
          <a:xfrm>
            <a:off x="2263495" y="108212"/>
            <a:ext cx="4617009" cy="5783541"/>
          </a:xfrm>
          <a:prstGeom prst="rect">
            <a:avLst/>
          </a:prstGeom>
        </p:spPr>
      </p:pic>
    </p:spTree>
    <p:extLst>
      <p:ext uri="{BB962C8B-B14F-4D97-AF65-F5344CB8AC3E}">
        <p14:creationId xmlns:p14="http://schemas.microsoft.com/office/powerpoint/2010/main" val="125944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33" y="80141"/>
            <a:ext cx="7945967" cy="1016000"/>
          </a:xfrm>
        </p:spPr>
        <p:txBody>
          <a:bodyPr>
            <a:normAutofit/>
          </a:bodyPr>
          <a:lstStyle/>
          <a:p>
            <a:pPr algn="ctr"/>
            <a:r>
              <a:rPr lang="en-US" sz="4400" b="1" dirty="0">
                <a:solidFill>
                  <a:srgbClr val="FFFFFF"/>
                </a:solidFill>
              </a:rPr>
              <a:t>Terrific Thursdays</a:t>
            </a:r>
          </a:p>
        </p:txBody>
      </p:sp>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1" y="1251217"/>
            <a:ext cx="6432394" cy="4431207"/>
          </a:xfrm>
          <a:prstGeom prst="rect">
            <a:avLst/>
          </a:prstGeom>
        </p:spPr>
      </p:pic>
    </p:spTree>
    <p:extLst>
      <p:ext uri="{BB962C8B-B14F-4D97-AF65-F5344CB8AC3E}">
        <p14:creationId xmlns:p14="http://schemas.microsoft.com/office/powerpoint/2010/main" val="2000633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A9639-738B-E248-AD71-DD539A8F61D1}"/>
              </a:ext>
            </a:extLst>
          </p:cNvPr>
          <p:cNvPicPr>
            <a:picLocks noChangeAspect="1"/>
          </p:cNvPicPr>
          <p:nvPr/>
        </p:nvPicPr>
        <p:blipFill>
          <a:blip r:embed="rId2"/>
          <a:stretch>
            <a:fillRect/>
          </a:stretch>
        </p:blipFill>
        <p:spPr>
          <a:xfrm>
            <a:off x="2711450" y="242348"/>
            <a:ext cx="3721100" cy="5562600"/>
          </a:xfrm>
          <a:prstGeom prst="rect">
            <a:avLst/>
          </a:prstGeom>
        </p:spPr>
      </p:pic>
    </p:spTree>
    <p:extLst>
      <p:ext uri="{BB962C8B-B14F-4D97-AF65-F5344CB8AC3E}">
        <p14:creationId xmlns:p14="http://schemas.microsoft.com/office/powerpoint/2010/main" val="3012178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D8976-7EB2-D74E-941B-33C6C5EA1EDF}"/>
              </a:ext>
            </a:extLst>
          </p:cNvPr>
          <p:cNvPicPr>
            <a:picLocks noChangeAspect="1"/>
          </p:cNvPicPr>
          <p:nvPr/>
        </p:nvPicPr>
        <p:blipFill>
          <a:blip r:embed="rId2"/>
          <a:stretch>
            <a:fillRect/>
          </a:stretch>
        </p:blipFill>
        <p:spPr>
          <a:xfrm>
            <a:off x="3270250" y="223017"/>
            <a:ext cx="2603500" cy="5588000"/>
          </a:xfrm>
          <a:prstGeom prst="rect">
            <a:avLst/>
          </a:prstGeom>
        </p:spPr>
      </p:pic>
    </p:spTree>
    <p:extLst>
      <p:ext uri="{BB962C8B-B14F-4D97-AF65-F5344CB8AC3E}">
        <p14:creationId xmlns:p14="http://schemas.microsoft.com/office/powerpoint/2010/main" val="1584609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01DCD-DBCA-FB4A-B626-6FE8F349ED04}"/>
              </a:ext>
            </a:extLst>
          </p:cNvPr>
          <p:cNvPicPr>
            <a:picLocks noChangeAspect="1"/>
          </p:cNvPicPr>
          <p:nvPr/>
        </p:nvPicPr>
        <p:blipFill>
          <a:blip r:embed="rId2"/>
          <a:stretch>
            <a:fillRect/>
          </a:stretch>
        </p:blipFill>
        <p:spPr>
          <a:xfrm>
            <a:off x="1821542" y="316296"/>
            <a:ext cx="5500915" cy="5434639"/>
          </a:xfrm>
          <a:prstGeom prst="rect">
            <a:avLst/>
          </a:prstGeom>
        </p:spPr>
      </p:pic>
    </p:spTree>
    <p:extLst>
      <p:ext uri="{BB962C8B-B14F-4D97-AF65-F5344CB8AC3E}">
        <p14:creationId xmlns:p14="http://schemas.microsoft.com/office/powerpoint/2010/main" val="1302806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736584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21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4610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18F6-383F-9246-885C-0EA6E0FF8D7A}"/>
              </a:ext>
            </a:extLst>
          </p:cNvPr>
          <p:cNvSpPr>
            <a:spLocks noGrp="1"/>
          </p:cNvSpPr>
          <p:nvPr>
            <p:ph type="title"/>
          </p:nvPr>
        </p:nvSpPr>
        <p:spPr>
          <a:xfrm>
            <a:off x="457200" y="75381"/>
            <a:ext cx="8229600" cy="1016000"/>
          </a:xfrm>
        </p:spPr>
        <p:txBody>
          <a:bodyPr>
            <a:normAutofit/>
          </a:bodyPr>
          <a:lstStyle/>
          <a:p>
            <a:pPr algn="ctr"/>
            <a:r>
              <a:rPr lang="en-US" sz="4400" b="1" dirty="0">
                <a:solidFill>
                  <a:srgbClr val="FFFF00"/>
                </a:solidFill>
              </a:rPr>
              <a:t>Follow</a:t>
            </a:r>
            <a:r>
              <a:rPr lang="en-US" sz="4400" b="1" dirty="0">
                <a:solidFill>
                  <a:srgbClr val="FF0000"/>
                </a:solidFill>
              </a:rPr>
              <a:t>-</a:t>
            </a:r>
            <a:r>
              <a:rPr lang="en-US" sz="4400" b="1" dirty="0">
                <a:solidFill>
                  <a:srgbClr val="FFFF00"/>
                </a:solidFill>
              </a:rPr>
              <a:t>Up </a:t>
            </a:r>
            <a:r>
              <a:rPr lang="en-US" sz="4400" b="1" dirty="0">
                <a:solidFill>
                  <a:srgbClr val="FF0000"/>
                </a:solidFill>
              </a:rPr>
              <a:t>1</a:t>
            </a:r>
          </a:p>
        </p:txBody>
      </p:sp>
      <p:pic>
        <p:nvPicPr>
          <p:cNvPr id="3" name="Picture 2">
            <a:extLst>
              <a:ext uri="{FF2B5EF4-FFF2-40B4-BE49-F238E27FC236}">
                <a16:creationId xmlns:a16="http://schemas.microsoft.com/office/drawing/2014/main" id="{31813674-9883-044F-97A6-3D38F0CEAEB2}"/>
              </a:ext>
            </a:extLst>
          </p:cNvPr>
          <p:cNvPicPr>
            <a:picLocks noChangeAspect="1"/>
          </p:cNvPicPr>
          <p:nvPr/>
        </p:nvPicPr>
        <p:blipFill>
          <a:blip r:embed="rId2"/>
          <a:stretch>
            <a:fillRect/>
          </a:stretch>
        </p:blipFill>
        <p:spPr>
          <a:xfrm>
            <a:off x="2903672" y="1091381"/>
            <a:ext cx="3336656" cy="4725358"/>
          </a:xfrm>
          <a:prstGeom prst="rect">
            <a:avLst/>
          </a:prstGeom>
        </p:spPr>
      </p:pic>
    </p:spTree>
    <p:extLst>
      <p:ext uri="{BB962C8B-B14F-4D97-AF65-F5344CB8AC3E}">
        <p14:creationId xmlns:p14="http://schemas.microsoft.com/office/powerpoint/2010/main" val="109240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3A08-98D6-0141-BF11-C7D055DF2881}"/>
              </a:ext>
            </a:extLst>
          </p:cNvPr>
          <p:cNvSpPr>
            <a:spLocks noGrp="1"/>
          </p:cNvSpPr>
          <p:nvPr>
            <p:ph type="title"/>
          </p:nvPr>
        </p:nvSpPr>
        <p:spPr>
          <a:xfrm>
            <a:off x="457200" y="130628"/>
            <a:ext cx="8229600" cy="1324947"/>
          </a:xfrm>
        </p:spPr>
        <p:txBody>
          <a:bodyPr>
            <a:normAutofit fontScale="90000"/>
          </a:bodyPr>
          <a:lstStyle/>
          <a:p>
            <a:pPr algn="ctr"/>
            <a:r>
              <a:rPr lang="en-CA" b="1" i="1" dirty="0" err="1">
                <a:solidFill>
                  <a:srgbClr val="FFFF00"/>
                </a:solidFill>
              </a:rPr>
              <a:t>Shlensky</a:t>
            </a:r>
            <a:r>
              <a:rPr lang="en-CA" b="1" i="1" dirty="0">
                <a:solidFill>
                  <a:schemeClr val="bg1"/>
                </a:solidFill>
              </a:rPr>
              <a:t> </a:t>
            </a:r>
            <a:r>
              <a:rPr lang="en-CA" b="1" i="1" dirty="0">
                <a:solidFill>
                  <a:srgbClr val="FF0000"/>
                </a:solidFill>
              </a:rPr>
              <a:t>v. </a:t>
            </a:r>
            <a:r>
              <a:rPr lang="en-CA" b="1" i="1" dirty="0">
                <a:solidFill>
                  <a:srgbClr val="FFFF00"/>
                </a:solidFill>
              </a:rPr>
              <a:t>Wrigley</a:t>
            </a:r>
            <a:r>
              <a:rPr lang="en-CA" b="1" dirty="0">
                <a:solidFill>
                  <a:schemeClr val="bg1"/>
                </a:solidFill>
              </a:rPr>
              <a:t> </a:t>
            </a:r>
            <a:br>
              <a:rPr lang="en-CA" b="1" dirty="0">
                <a:solidFill>
                  <a:srgbClr val="FFFF00"/>
                </a:solidFill>
              </a:rPr>
            </a:br>
            <a:r>
              <a:rPr lang="en-CA" dirty="0">
                <a:solidFill>
                  <a:schemeClr val="bg1"/>
                </a:solidFill>
              </a:rPr>
              <a:t>237 N.E.2d 776 </a:t>
            </a:r>
            <a:r>
              <a:rPr lang="en-CA" dirty="0">
                <a:solidFill>
                  <a:srgbClr val="FFFF00"/>
                </a:solidFill>
              </a:rPr>
              <a:t>(</a:t>
            </a:r>
            <a:r>
              <a:rPr lang="en-CA" dirty="0">
                <a:solidFill>
                  <a:schemeClr val="bg1"/>
                </a:solidFill>
              </a:rPr>
              <a:t>Ill. App.1968</a:t>
            </a:r>
            <a:r>
              <a:rPr lang="en-CA" dirty="0">
                <a:solidFill>
                  <a:srgbClr val="FFFF00"/>
                </a:solidFill>
              </a:rPr>
              <a:t>)</a:t>
            </a:r>
            <a:r>
              <a:rPr lang="en-CA" b="1" dirty="0">
                <a:solidFill>
                  <a:srgbClr val="FF0000"/>
                </a:solidFill>
              </a:rPr>
              <a:t>?</a:t>
            </a:r>
            <a:endParaRPr lang="en-US" b="1" dirty="0">
              <a:solidFill>
                <a:srgbClr val="FF0000"/>
              </a:solidFill>
            </a:endParaRPr>
          </a:p>
        </p:txBody>
      </p:sp>
      <p:pic>
        <p:nvPicPr>
          <p:cNvPr id="5" name="Content Placeholder 4">
            <a:extLst>
              <a:ext uri="{FF2B5EF4-FFF2-40B4-BE49-F238E27FC236}">
                <a16:creationId xmlns:a16="http://schemas.microsoft.com/office/drawing/2014/main" id="{51F9F878-4703-BE43-AE07-AFDCAE40A2EC}"/>
              </a:ext>
            </a:extLst>
          </p:cNvPr>
          <p:cNvPicPr>
            <a:picLocks noGrp="1" noChangeAspect="1"/>
          </p:cNvPicPr>
          <p:nvPr>
            <p:ph sz="quarter" idx="10"/>
          </p:nvPr>
        </p:nvPicPr>
        <p:blipFill>
          <a:blip r:embed="rId2"/>
          <a:stretch>
            <a:fillRect/>
          </a:stretch>
        </p:blipFill>
        <p:spPr>
          <a:xfrm>
            <a:off x="1541937" y="1576388"/>
            <a:ext cx="6060126" cy="4149725"/>
          </a:xfrm>
        </p:spPr>
      </p:pic>
    </p:spTree>
    <p:extLst>
      <p:ext uri="{BB962C8B-B14F-4D97-AF65-F5344CB8AC3E}">
        <p14:creationId xmlns:p14="http://schemas.microsoft.com/office/powerpoint/2010/main" val="2029491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A63E1-C3E4-F047-A458-75C00984ED8F}"/>
              </a:ext>
            </a:extLst>
          </p:cNvPr>
          <p:cNvSpPr>
            <a:spLocks noGrp="1"/>
          </p:cNvSpPr>
          <p:nvPr>
            <p:ph sz="quarter" idx="10"/>
          </p:nvPr>
        </p:nvSpPr>
        <p:spPr>
          <a:xfrm>
            <a:off x="457200" y="162046"/>
            <a:ext cx="8229600" cy="5729468"/>
          </a:xfrm>
        </p:spPr>
        <p:txBody>
          <a:bodyPr>
            <a:normAutofit/>
          </a:bodyPr>
          <a:lstStyle/>
          <a:p>
            <a:r>
              <a:rPr lang="en-US" dirty="0">
                <a:solidFill>
                  <a:schemeClr val="bg1"/>
                </a:solidFill>
              </a:rPr>
              <a:t>Mr. Phillip K. Wrigley was a director of the Chicago National League Ball Club (Inc.), which was the company that owned the Chicago Cubs. The Board tended to follow Mr. Wrigley’s lead for a variety of reasons not relevant to the outcome of this case. </a:t>
            </a:r>
            <a:r>
              <a:rPr lang="en-US" dirty="0">
                <a:solidFill>
                  <a:srgbClr val="FFFF00"/>
                </a:solidFill>
              </a:rPr>
              <a:t>Although every other major league team had installed lights to allow for night games, Defendant did not install them for the Cubs because he was concerned that night baseball would be detrimental to the surrounding neighborhood. </a:t>
            </a:r>
            <a:endParaRPr lang="en-CA" dirty="0">
              <a:solidFill>
                <a:srgbClr val="FFFF00"/>
              </a:solidFill>
            </a:endParaRPr>
          </a:p>
          <a:p>
            <a:r>
              <a:rPr lang="en-US" dirty="0">
                <a:solidFill>
                  <a:srgbClr val="FFFF00"/>
                </a:solidFill>
              </a:rPr>
              <a:t>Mr. </a:t>
            </a:r>
            <a:r>
              <a:rPr lang="en-US" dirty="0" err="1">
                <a:solidFill>
                  <a:srgbClr val="FFFF00"/>
                </a:solidFill>
              </a:rPr>
              <a:t>Shlensky</a:t>
            </a:r>
            <a:r>
              <a:rPr lang="en-US" dirty="0">
                <a:solidFill>
                  <a:srgbClr val="FFFF00"/>
                </a:solidFill>
              </a:rPr>
              <a:t>, a minority shareholder of the Chicago National League Ball Club (Inc.), brought a derivative action </a:t>
            </a:r>
            <a:r>
              <a:rPr lang="en-US" dirty="0">
                <a:solidFill>
                  <a:schemeClr val="bg1"/>
                </a:solidFill>
              </a:rPr>
              <a:t>against the decision not to install lights. </a:t>
            </a:r>
            <a:r>
              <a:rPr lang="en-US" i="1" dirty="0">
                <a:solidFill>
                  <a:schemeClr val="bg1"/>
                </a:solidFill>
              </a:rPr>
              <a:t>A derivative action is where an action is brought against the corporation in essence in the name of the corporation. Hence the word “derivative” as the right to bring action is derived from the corporation itself, and what is in the best interests of the corporation. Much more on this concept later in this course, but </a:t>
            </a:r>
            <a:r>
              <a:rPr lang="en-US" i="1" u="sng" dirty="0">
                <a:solidFill>
                  <a:schemeClr val="bg1"/>
                </a:solidFill>
              </a:rPr>
              <a:t>Wrigley v. </a:t>
            </a:r>
            <a:r>
              <a:rPr lang="en-US" i="1" u="sng" dirty="0" err="1">
                <a:solidFill>
                  <a:schemeClr val="bg1"/>
                </a:solidFill>
              </a:rPr>
              <a:t>Shlensky</a:t>
            </a:r>
            <a:r>
              <a:rPr lang="en-US" i="1" dirty="0">
                <a:solidFill>
                  <a:schemeClr val="bg1"/>
                </a:solidFill>
              </a:rPr>
              <a:t> is a useful introduction to the concept. </a:t>
            </a:r>
            <a:endParaRPr lang="en-CA" dirty="0">
              <a:solidFill>
                <a:schemeClr val="bg1"/>
              </a:solidFill>
            </a:endParaRPr>
          </a:p>
          <a:p>
            <a:endParaRPr lang="en-US" dirty="0"/>
          </a:p>
        </p:txBody>
      </p:sp>
    </p:spTree>
    <p:extLst>
      <p:ext uri="{BB962C8B-B14F-4D97-AF65-F5344CB8AC3E}">
        <p14:creationId xmlns:p14="http://schemas.microsoft.com/office/powerpoint/2010/main" val="963467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4CB8EF-79A1-3F4B-8B9E-59AF49F65890}"/>
              </a:ext>
            </a:extLst>
          </p:cNvPr>
          <p:cNvSpPr>
            <a:spLocks noGrp="1"/>
          </p:cNvSpPr>
          <p:nvPr>
            <p:ph sz="quarter" idx="10"/>
          </p:nvPr>
        </p:nvSpPr>
        <p:spPr>
          <a:xfrm>
            <a:off x="457200" y="231493"/>
            <a:ext cx="8229600" cy="5613721"/>
          </a:xfrm>
        </p:spPr>
        <p:txBody>
          <a:bodyPr/>
          <a:lstStyle/>
          <a:p>
            <a:r>
              <a:rPr lang="en-US" dirty="0">
                <a:solidFill>
                  <a:schemeClr val="bg1"/>
                </a:solidFill>
              </a:rPr>
              <a:t>In his argument, ostensibly on behalf of the Chicago National League Ball Club (Inc.), Mr. </a:t>
            </a:r>
            <a:r>
              <a:rPr lang="en-US" dirty="0" err="1">
                <a:solidFill>
                  <a:schemeClr val="bg1"/>
                </a:solidFill>
              </a:rPr>
              <a:t>Shlensky</a:t>
            </a:r>
            <a:r>
              <a:rPr lang="en-US" dirty="0">
                <a:solidFill>
                  <a:schemeClr val="bg1"/>
                </a:solidFill>
              </a:rPr>
              <a:t> pointed out that the team was losing money, and that the other Chicago team, the White Sox, had higher attendance during the weekdays because they played at night. Therefore in his view the Cubs would draw more people with weekday night games. </a:t>
            </a:r>
            <a:r>
              <a:rPr lang="en-US" dirty="0" err="1">
                <a:solidFill>
                  <a:schemeClr val="bg1"/>
                </a:solidFill>
              </a:rPr>
              <a:t>Shlensky</a:t>
            </a:r>
            <a:r>
              <a:rPr lang="en-US" dirty="0">
                <a:solidFill>
                  <a:schemeClr val="bg1"/>
                </a:solidFill>
              </a:rPr>
              <a:t> argued that Wrigley’s first concern ought to be with the shareholders rather than the neighborhood.</a:t>
            </a:r>
            <a:endParaRPr lang="en-CA" dirty="0">
              <a:solidFill>
                <a:schemeClr val="bg1"/>
              </a:solidFill>
            </a:endParaRPr>
          </a:p>
          <a:p>
            <a:r>
              <a:rPr lang="en-US" b="1" dirty="0">
                <a:solidFill>
                  <a:srgbClr val="FFFF00"/>
                </a:solidFill>
              </a:rPr>
              <a:t>The issue in the case was whether </a:t>
            </a:r>
            <a:r>
              <a:rPr lang="en-US" dirty="0">
                <a:solidFill>
                  <a:srgbClr val="FFFF00"/>
                </a:solidFill>
              </a:rPr>
              <a:t>decisions made by Wrigley should be overruled absent a showing of fraud, illegality or a conflict of interest?</a:t>
            </a:r>
            <a:endParaRPr lang="en-CA" dirty="0">
              <a:solidFill>
                <a:srgbClr val="FFFF00"/>
              </a:solidFill>
            </a:endParaRPr>
          </a:p>
          <a:p>
            <a:endParaRPr lang="en-US" dirty="0"/>
          </a:p>
        </p:txBody>
      </p:sp>
      <p:pic>
        <p:nvPicPr>
          <p:cNvPr id="5" name="Picture 4">
            <a:extLst>
              <a:ext uri="{FF2B5EF4-FFF2-40B4-BE49-F238E27FC236}">
                <a16:creationId xmlns:a16="http://schemas.microsoft.com/office/drawing/2014/main" id="{BF85694E-B35C-B545-AEBB-A39E057FC325}"/>
              </a:ext>
            </a:extLst>
          </p:cNvPr>
          <p:cNvPicPr>
            <a:picLocks noChangeAspect="1"/>
          </p:cNvPicPr>
          <p:nvPr/>
        </p:nvPicPr>
        <p:blipFill>
          <a:blip r:embed="rId2"/>
          <a:stretch>
            <a:fillRect/>
          </a:stretch>
        </p:blipFill>
        <p:spPr>
          <a:xfrm>
            <a:off x="4811210" y="3773346"/>
            <a:ext cx="4012557" cy="2257063"/>
          </a:xfrm>
          <a:prstGeom prst="rect">
            <a:avLst/>
          </a:prstGeom>
        </p:spPr>
      </p:pic>
    </p:spTree>
    <p:extLst>
      <p:ext uri="{BB962C8B-B14F-4D97-AF65-F5344CB8AC3E}">
        <p14:creationId xmlns:p14="http://schemas.microsoft.com/office/powerpoint/2010/main" val="327529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876352" y="985838"/>
            <a:ext cx="7391295" cy="4471988"/>
          </a:xfrm>
        </p:spPr>
      </p:pic>
    </p:spTree>
    <p:extLst>
      <p:ext uri="{BB962C8B-B14F-4D97-AF65-F5344CB8AC3E}">
        <p14:creationId xmlns:p14="http://schemas.microsoft.com/office/powerpoint/2010/main" val="2552268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C619DF-C439-D94E-A6AE-BABBDC1E0D11}"/>
              </a:ext>
            </a:extLst>
          </p:cNvPr>
          <p:cNvSpPr>
            <a:spLocks noGrp="1"/>
          </p:cNvSpPr>
          <p:nvPr>
            <p:ph sz="quarter" idx="10"/>
          </p:nvPr>
        </p:nvSpPr>
        <p:spPr>
          <a:xfrm>
            <a:off x="457200" y="266217"/>
            <a:ext cx="8229600" cy="5567423"/>
          </a:xfrm>
        </p:spPr>
        <p:txBody>
          <a:bodyPr>
            <a:normAutofit fontScale="92500" lnSpcReduction="10000"/>
          </a:bodyPr>
          <a:lstStyle/>
          <a:p>
            <a:r>
              <a:rPr lang="en-CA" b="1" dirty="0">
                <a:solidFill>
                  <a:schemeClr val="bg1"/>
                </a:solidFill>
              </a:rPr>
              <a:t>The </a:t>
            </a:r>
            <a:r>
              <a:rPr lang="en-CA" b="1" dirty="0">
                <a:solidFill>
                  <a:srgbClr val="FFFF00"/>
                </a:solidFill>
              </a:rPr>
              <a:t>decision</a:t>
            </a:r>
            <a:r>
              <a:rPr lang="en-CA" dirty="0">
                <a:solidFill>
                  <a:srgbClr val="FFFF00"/>
                </a:solidFill>
              </a:rPr>
              <a:t> </a:t>
            </a:r>
            <a:r>
              <a:rPr lang="en-CA" b="1" dirty="0">
                <a:solidFill>
                  <a:srgbClr val="FFFF00"/>
                </a:solidFill>
              </a:rPr>
              <a:t>was not to overrule Wrigley’s determination on the issue of lights.</a:t>
            </a:r>
            <a:r>
              <a:rPr lang="en-CA" dirty="0">
                <a:solidFill>
                  <a:srgbClr val="FFFF00"/>
                </a:solidFill>
              </a:rPr>
              <a:t> </a:t>
            </a:r>
            <a:r>
              <a:rPr lang="en-CA" dirty="0">
                <a:solidFill>
                  <a:schemeClr val="bg1"/>
                </a:solidFill>
              </a:rPr>
              <a:t>The court cited some reasons why the light installation could be detrimental, such as lowering the property value of the park itself, a lack of proof that financing would be available for lights and some uncertainty whether the costs would in fact be offset by increasing revenues.  </a:t>
            </a:r>
            <a:r>
              <a:rPr lang="en-CA" dirty="0">
                <a:solidFill>
                  <a:srgbClr val="FFFF00"/>
                </a:solidFill>
              </a:rPr>
              <a:t>In essence the court set out that business decisions should not be disturbed just because a reasonable case can be made that the policy chosen by the company might not be the wisest possible. </a:t>
            </a:r>
            <a:r>
              <a:rPr lang="en-CA" dirty="0">
                <a:solidFill>
                  <a:srgbClr val="FF0000"/>
                </a:solidFill>
              </a:rPr>
              <a:t>This was all the more true where there was n</a:t>
            </a:r>
            <a:r>
              <a:rPr lang="en-US" dirty="0">
                <a:solidFill>
                  <a:srgbClr val="FF0000"/>
                </a:solidFill>
              </a:rPr>
              <a:t>o evidence of illegality, fraud or a conflict of interest</a:t>
            </a:r>
            <a:endParaRPr lang="en-CA" dirty="0">
              <a:solidFill>
                <a:srgbClr val="FF0000"/>
              </a:solidFill>
            </a:endParaRPr>
          </a:p>
          <a:p>
            <a:r>
              <a:rPr lang="en-CA" dirty="0">
                <a:solidFill>
                  <a:schemeClr val="bg1"/>
                </a:solidFill>
              </a:rPr>
              <a:t>The court upheld the directors’ decision. Moreover the court reasoned (as the directors themselves had not) that a decline in the quality of life in the local neighbourhoods might in the long run hurt property values around Wrigley Field, harming shareholders’ economic interests.</a:t>
            </a:r>
          </a:p>
          <a:p>
            <a:r>
              <a:rPr lang="en-US" b="1" dirty="0">
                <a:solidFill>
                  <a:schemeClr val="bg1"/>
                </a:solidFill>
              </a:rPr>
              <a:t>In many ways this decision on those like it can be seen as a form of abstention by judiciary; </a:t>
            </a:r>
            <a:r>
              <a:rPr lang="en-US" b="1" dirty="0">
                <a:solidFill>
                  <a:srgbClr val="FF0000"/>
                </a:solidFill>
              </a:rPr>
              <a:t>an unwillingness to supplant the business judgment of a properly constituted and motivated Board of Directors</a:t>
            </a:r>
            <a:r>
              <a:rPr lang="en-US" b="1" dirty="0">
                <a:solidFill>
                  <a:schemeClr val="bg1"/>
                </a:solidFill>
              </a:rPr>
              <a:t>. This so-called “</a:t>
            </a:r>
            <a:r>
              <a:rPr lang="en-US" b="1" i="1" dirty="0">
                <a:solidFill>
                  <a:srgbClr val="FFFF00"/>
                </a:solidFill>
              </a:rPr>
              <a:t>BUSINESS JUDGMENT RULE</a:t>
            </a:r>
            <a:r>
              <a:rPr lang="en-US" b="1" dirty="0">
                <a:solidFill>
                  <a:schemeClr val="bg1"/>
                </a:solidFill>
              </a:rPr>
              <a:t>” establishes a presumption against judicial review of duty of care claims. </a:t>
            </a:r>
            <a:endParaRPr lang="en-CA" dirty="0">
              <a:solidFill>
                <a:schemeClr val="bg1"/>
              </a:solidFill>
            </a:endParaRPr>
          </a:p>
          <a:p>
            <a:endParaRPr lang="en-US" dirty="0"/>
          </a:p>
        </p:txBody>
      </p:sp>
    </p:spTree>
    <p:extLst>
      <p:ext uri="{BB962C8B-B14F-4D97-AF65-F5344CB8AC3E}">
        <p14:creationId xmlns:p14="http://schemas.microsoft.com/office/powerpoint/2010/main" val="2915044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860105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825744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r>
              <a:rPr lang="en-US" b="1" dirty="0">
                <a:solidFill>
                  <a:srgbClr val="FF0000"/>
                </a:solidFill>
              </a:rPr>
              <a:t>1</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1802424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55D7AF-6EA6-914A-8731-0E02FCD189EB}"/>
              </a:ext>
            </a:extLst>
          </p:cNvPr>
          <p:cNvPicPr>
            <a:picLocks noGrp="1" noChangeAspect="1"/>
          </p:cNvPicPr>
          <p:nvPr>
            <p:ph sz="quarter" idx="10"/>
          </p:nvPr>
        </p:nvPicPr>
        <p:blipFill>
          <a:blip r:embed="rId2"/>
          <a:stretch>
            <a:fillRect/>
          </a:stretch>
        </p:blipFill>
        <p:spPr>
          <a:xfrm>
            <a:off x="908242" y="867339"/>
            <a:ext cx="7327515" cy="4318000"/>
          </a:xfrm>
        </p:spPr>
      </p:pic>
    </p:spTree>
    <p:extLst>
      <p:ext uri="{BB962C8B-B14F-4D97-AF65-F5344CB8AC3E}">
        <p14:creationId xmlns:p14="http://schemas.microsoft.com/office/powerpoint/2010/main" val="2954168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8869F-5201-E345-8D18-B1CB64513616}"/>
              </a:ext>
            </a:extLst>
          </p:cNvPr>
          <p:cNvSpPr>
            <a:spLocks noGrp="1"/>
          </p:cNvSpPr>
          <p:nvPr>
            <p:ph sz="quarter" idx="10"/>
          </p:nvPr>
        </p:nvSpPr>
        <p:spPr>
          <a:xfrm>
            <a:off x="133005" y="498764"/>
            <a:ext cx="8861366" cy="5419898"/>
          </a:xfrm>
        </p:spPr>
        <p:txBody>
          <a:bodyPr>
            <a:noAutofit/>
          </a:bodyPr>
          <a:lstStyle/>
          <a:p>
            <a:r>
              <a:rPr lang="en-US" sz="4400" dirty="0">
                <a:solidFill>
                  <a:schemeClr val="bg1"/>
                </a:solidFill>
              </a:rPr>
              <a:t>12,000 lawyers </a:t>
            </a:r>
            <a:r>
              <a:rPr lang="en-US" sz="4400" dirty="0">
                <a:solidFill>
                  <a:srgbClr val="FFFF00"/>
                </a:solidFill>
              </a:rPr>
              <a:t>practicing law in B.C</a:t>
            </a:r>
          </a:p>
          <a:p>
            <a:r>
              <a:rPr lang="en-US" sz="4400" dirty="0">
                <a:solidFill>
                  <a:schemeClr val="bg1"/>
                </a:solidFill>
              </a:rPr>
              <a:t>8,700 insured</a:t>
            </a:r>
          </a:p>
          <a:p>
            <a:r>
              <a:rPr lang="en-US" sz="4400" dirty="0">
                <a:solidFill>
                  <a:schemeClr val="bg1"/>
                </a:solidFill>
              </a:rPr>
              <a:t>Therefore </a:t>
            </a:r>
            <a:r>
              <a:rPr lang="en-US" sz="4400" dirty="0">
                <a:solidFill>
                  <a:srgbClr val="FF0000"/>
                </a:solidFill>
              </a:rPr>
              <a:t>3,300</a:t>
            </a:r>
            <a:r>
              <a:rPr lang="en-US" sz="4400" dirty="0">
                <a:solidFill>
                  <a:schemeClr val="bg1"/>
                </a:solidFill>
              </a:rPr>
              <a:t> </a:t>
            </a:r>
            <a:r>
              <a:rPr lang="en-US" sz="4400" dirty="0">
                <a:solidFill>
                  <a:srgbClr val="FFFF00"/>
                </a:solidFill>
              </a:rPr>
              <a:t>government</a:t>
            </a:r>
            <a:r>
              <a:rPr lang="en-US" sz="4400" dirty="0">
                <a:solidFill>
                  <a:srgbClr val="FF0000"/>
                </a:solidFill>
              </a:rPr>
              <a:t>, in-house</a:t>
            </a:r>
            <a:r>
              <a:rPr lang="en-US" sz="4400" dirty="0">
                <a:solidFill>
                  <a:srgbClr val="FFFF00"/>
                </a:solidFill>
              </a:rPr>
              <a:t> &amp; other lawyers  practicing law</a:t>
            </a:r>
          </a:p>
          <a:p>
            <a:r>
              <a:rPr lang="en-US" sz="4400" dirty="0">
                <a:solidFill>
                  <a:schemeClr val="bg1"/>
                </a:solidFill>
              </a:rPr>
              <a:t>0 citations </a:t>
            </a:r>
            <a:r>
              <a:rPr lang="en-US" sz="4400" dirty="0">
                <a:solidFill>
                  <a:srgbClr val="FFFF00"/>
                </a:solidFill>
              </a:rPr>
              <a:t>(disciplinary cases) </a:t>
            </a:r>
          </a:p>
          <a:p>
            <a:r>
              <a:rPr lang="en-US" sz="4400" dirty="0">
                <a:solidFill>
                  <a:schemeClr val="bg1"/>
                </a:solidFill>
              </a:rPr>
              <a:t>Some, not many, complaints</a:t>
            </a:r>
          </a:p>
          <a:p>
            <a:r>
              <a:rPr lang="en-US" sz="4400" dirty="0">
                <a:solidFill>
                  <a:schemeClr val="bg1"/>
                </a:solidFill>
              </a:rPr>
              <a:t>In-house lawyers </a:t>
            </a:r>
            <a:r>
              <a:rPr lang="en-US" sz="4400" dirty="0">
                <a:solidFill>
                  <a:srgbClr val="FF0000"/>
                </a:solidFill>
              </a:rPr>
              <a:t>not insured</a:t>
            </a:r>
          </a:p>
        </p:txBody>
      </p:sp>
    </p:spTree>
    <p:extLst>
      <p:ext uri="{BB962C8B-B14F-4D97-AF65-F5344CB8AC3E}">
        <p14:creationId xmlns:p14="http://schemas.microsoft.com/office/powerpoint/2010/main" val="106041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834C-2A2D-1A4D-9D34-2A2E3CB1417B}"/>
              </a:ext>
            </a:extLst>
          </p:cNvPr>
          <p:cNvSpPr>
            <a:spLocks noGrp="1"/>
          </p:cNvSpPr>
          <p:nvPr>
            <p:ph type="title"/>
          </p:nvPr>
        </p:nvSpPr>
        <p:spPr>
          <a:xfrm>
            <a:off x="457200" y="138896"/>
            <a:ext cx="8229600" cy="2048719"/>
          </a:xfrm>
        </p:spPr>
        <p:txBody>
          <a:bodyPr>
            <a:normAutofit/>
          </a:bodyPr>
          <a:lstStyle/>
          <a:p>
            <a:pPr algn="ctr"/>
            <a:r>
              <a:rPr lang="en-US" b="1" dirty="0">
                <a:solidFill>
                  <a:srgbClr val="FFFF00"/>
                </a:solidFill>
              </a:rPr>
              <a:t>Punishments </a:t>
            </a:r>
            <a:r>
              <a:rPr lang="en-US" b="1" dirty="0">
                <a:solidFill>
                  <a:schemeClr val="bg1"/>
                </a:solidFill>
              </a:rPr>
              <a:t>for </a:t>
            </a:r>
            <a:br>
              <a:rPr lang="en-US" b="1" dirty="0">
                <a:solidFill>
                  <a:schemeClr val="bg1"/>
                </a:solidFill>
              </a:rPr>
            </a:br>
            <a:r>
              <a:rPr lang="en-US" b="1" dirty="0">
                <a:solidFill>
                  <a:schemeClr val="bg1"/>
                </a:solidFill>
              </a:rPr>
              <a:t>corporate counsel wrongdoing</a:t>
            </a:r>
            <a:r>
              <a:rPr lang="en-US" b="1" dirty="0">
                <a:solidFill>
                  <a:srgbClr val="FF0000"/>
                </a:solidFill>
              </a:rPr>
              <a:t>?</a:t>
            </a:r>
          </a:p>
        </p:txBody>
      </p:sp>
      <p:sp>
        <p:nvSpPr>
          <p:cNvPr id="3" name="Content Placeholder 2">
            <a:extLst>
              <a:ext uri="{FF2B5EF4-FFF2-40B4-BE49-F238E27FC236}">
                <a16:creationId xmlns:a16="http://schemas.microsoft.com/office/drawing/2014/main" id="{FB171C3E-106E-7B4F-8BCA-8CB90ADD7D4A}"/>
              </a:ext>
            </a:extLst>
          </p:cNvPr>
          <p:cNvSpPr>
            <a:spLocks noGrp="1"/>
          </p:cNvSpPr>
          <p:nvPr>
            <p:ph sz="quarter" idx="10"/>
          </p:nvPr>
        </p:nvSpPr>
        <p:spPr>
          <a:xfrm>
            <a:off x="457200" y="2430684"/>
            <a:ext cx="8229600" cy="3295450"/>
          </a:xfrm>
        </p:spPr>
        <p:txBody>
          <a:bodyPr/>
          <a:lstStyle/>
          <a:p>
            <a:r>
              <a:rPr lang="en-US" sz="4000" dirty="0">
                <a:solidFill>
                  <a:schemeClr val="bg1"/>
                </a:solidFill>
              </a:rPr>
              <a:t>BC Law Society data</a:t>
            </a:r>
            <a:r>
              <a:rPr lang="en-US" sz="4000" dirty="0">
                <a:solidFill>
                  <a:srgbClr val="FF0000"/>
                </a:solidFill>
              </a:rPr>
              <a:t>…</a:t>
            </a:r>
            <a:r>
              <a:rPr lang="en-US" sz="4000" dirty="0">
                <a:solidFill>
                  <a:schemeClr val="bg1"/>
                </a:solidFill>
              </a:rPr>
              <a:t>0 citations </a:t>
            </a:r>
            <a:r>
              <a:rPr lang="en-US" sz="4000" dirty="0">
                <a:solidFill>
                  <a:srgbClr val="FFFF00"/>
                </a:solidFill>
              </a:rPr>
              <a:t>(disciplinary cases) </a:t>
            </a:r>
          </a:p>
          <a:p>
            <a:r>
              <a:rPr lang="en-US" sz="4000" dirty="0">
                <a:solidFill>
                  <a:schemeClr val="bg1"/>
                </a:solidFill>
              </a:rPr>
              <a:t>Some, not many, complaints</a:t>
            </a:r>
          </a:p>
          <a:p>
            <a:r>
              <a:rPr lang="en-US" sz="4000" dirty="0">
                <a:solidFill>
                  <a:schemeClr val="bg1"/>
                </a:solidFill>
              </a:rPr>
              <a:t>In-house lawyers </a:t>
            </a:r>
            <a:r>
              <a:rPr lang="en-US" sz="4000" dirty="0">
                <a:solidFill>
                  <a:srgbClr val="FF0000"/>
                </a:solidFill>
              </a:rPr>
              <a:t>not insured</a:t>
            </a:r>
          </a:p>
          <a:p>
            <a:r>
              <a:rPr lang="en-US" sz="4000" dirty="0">
                <a:solidFill>
                  <a:schemeClr val="bg1"/>
                </a:solidFill>
              </a:rPr>
              <a:t>But </a:t>
            </a:r>
            <a:r>
              <a:rPr lang="en-US" sz="4000" dirty="0">
                <a:solidFill>
                  <a:srgbClr val="FF0000"/>
                </a:solidFill>
              </a:rPr>
              <a:t>Robert Strother </a:t>
            </a:r>
            <a:r>
              <a:rPr lang="en-US" sz="4000" dirty="0">
                <a:solidFill>
                  <a:schemeClr val="bg1"/>
                </a:solidFill>
              </a:rPr>
              <a:t>of Davis &amp; Co.</a:t>
            </a:r>
            <a:r>
              <a:rPr lang="en-US" sz="4000" dirty="0">
                <a:solidFill>
                  <a:srgbClr val="FF0000"/>
                </a:solidFill>
              </a:rPr>
              <a:t>?</a:t>
            </a:r>
          </a:p>
          <a:p>
            <a:endParaRPr lang="en-US" dirty="0">
              <a:solidFill>
                <a:schemeClr val="bg1"/>
              </a:solidFill>
            </a:endParaRPr>
          </a:p>
          <a:p>
            <a:endParaRPr lang="en-US" dirty="0"/>
          </a:p>
        </p:txBody>
      </p:sp>
    </p:spTree>
    <p:extLst>
      <p:ext uri="{BB962C8B-B14F-4D97-AF65-F5344CB8AC3E}">
        <p14:creationId xmlns:p14="http://schemas.microsoft.com/office/powerpoint/2010/main" val="168597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1 at 12.02.27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21" r="-1962"/>
          <a:stretch/>
        </p:blipFill>
        <p:spPr>
          <a:xfrm>
            <a:off x="2188878" y="317519"/>
            <a:ext cx="4771871" cy="5408615"/>
          </a:xfrm>
        </p:spPr>
      </p:pic>
    </p:spTree>
    <p:extLst>
      <p:ext uri="{BB962C8B-B14F-4D97-AF65-F5344CB8AC3E}">
        <p14:creationId xmlns:p14="http://schemas.microsoft.com/office/powerpoint/2010/main" val="1348653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i="1" dirty="0" err="1">
                <a:solidFill>
                  <a:srgbClr val="FFFF00"/>
                </a:solidFill>
                <a:latin typeface="+mn-lt"/>
              </a:rPr>
              <a:t>Strother</a:t>
            </a:r>
            <a:r>
              <a:rPr lang="en-GB" b="1" i="1" dirty="0">
                <a:solidFill>
                  <a:srgbClr val="FFFF00"/>
                </a:solidFill>
                <a:latin typeface="+mn-lt"/>
              </a:rPr>
              <a:t> v. 3464920 Canada Inc.</a:t>
            </a:r>
            <a:r>
              <a:rPr lang="en-GB" dirty="0">
                <a:solidFill>
                  <a:srgbClr val="FFFF00"/>
                </a:solidFill>
                <a:latin typeface="+mn-lt"/>
              </a:rPr>
              <a:t>, </a:t>
            </a:r>
            <a:r>
              <a:rPr lang="en-GB" dirty="0">
                <a:solidFill>
                  <a:schemeClr val="accent5"/>
                </a:solidFill>
                <a:latin typeface="+mn-lt"/>
              </a:rPr>
              <a:t>[2007] 2 S.C.R. 177</a:t>
            </a:r>
            <a:r>
              <a:rPr lang="en-CA" dirty="0">
                <a:solidFill>
                  <a:schemeClr val="accent5"/>
                </a:solidFill>
                <a:latin typeface="+mn-lt"/>
              </a:rPr>
              <a:t> </a:t>
            </a:r>
            <a:endParaRPr lang="en-US" dirty="0">
              <a:solidFill>
                <a:schemeClr val="accent5"/>
              </a:solidFill>
              <a:latin typeface="+mn-lt"/>
            </a:endParaRPr>
          </a:p>
        </p:txBody>
      </p:sp>
      <p:sp>
        <p:nvSpPr>
          <p:cNvPr id="3" name="Content Placeholder 2"/>
          <p:cNvSpPr>
            <a:spLocks noGrp="1"/>
          </p:cNvSpPr>
          <p:nvPr>
            <p:ph sz="quarter" idx="10"/>
          </p:nvPr>
        </p:nvSpPr>
        <p:spPr>
          <a:xfrm>
            <a:off x="457200" y="1721288"/>
            <a:ext cx="8229600" cy="4138537"/>
          </a:xfrm>
        </p:spPr>
        <p:txBody>
          <a:bodyPr>
            <a:normAutofit/>
          </a:bodyPr>
          <a:lstStyle/>
          <a:p>
            <a:r>
              <a:rPr lang="en-US" sz="4000" dirty="0">
                <a:solidFill>
                  <a:srgbClr val="FFFFFF"/>
                </a:solidFill>
                <a:latin typeface="+mn-lt"/>
              </a:rPr>
              <a:t>Breach of fiduciary duty &amp; breach of confidence</a:t>
            </a:r>
          </a:p>
          <a:p>
            <a:r>
              <a:rPr lang="en-US" sz="4000" dirty="0">
                <a:solidFill>
                  <a:srgbClr val="FFFFFF"/>
                </a:solidFill>
                <a:latin typeface="+mn-lt"/>
              </a:rPr>
              <a:t>Fiduciary duty includes duty of loyalty</a:t>
            </a:r>
          </a:p>
          <a:p>
            <a:r>
              <a:rPr lang="en-US" sz="4000" dirty="0">
                <a:solidFill>
                  <a:srgbClr val="FFFFFF"/>
                </a:solidFill>
                <a:latin typeface="+mn-lt"/>
              </a:rPr>
              <a:t>Relationship between duty of loyalty and avoiding conflicts of interest</a:t>
            </a:r>
          </a:p>
        </p:txBody>
      </p:sp>
    </p:spTree>
    <p:extLst>
      <p:ext uri="{BB962C8B-B14F-4D97-AF65-F5344CB8AC3E}">
        <p14:creationId xmlns:p14="http://schemas.microsoft.com/office/powerpoint/2010/main" val="147427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1 at 3.09.3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07" r="-225"/>
          <a:stretch/>
        </p:blipFill>
        <p:spPr>
          <a:xfrm>
            <a:off x="1203049" y="300808"/>
            <a:ext cx="6603654" cy="5595214"/>
          </a:xfrm>
        </p:spPr>
      </p:pic>
    </p:spTree>
    <p:extLst>
      <p:ext uri="{BB962C8B-B14F-4D97-AF65-F5344CB8AC3E}">
        <p14:creationId xmlns:p14="http://schemas.microsoft.com/office/powerpoint/2010/main" val="421358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1 at 3.11.4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826" b="-873"/>
          <a:stretch/>
        </p:blipFill>
        <p:spPr>
          <a:xfrm>
            <a:off x="99392" y="918589"/>
            <a:ext cx="8906760" cy="3743932"/>
          </a:xfrm>
        </p:spPr>
      </p:pic>
    </p:spTree>
    <p:extLst>
      <p:ext uri="{BB962C8B-B14F-4D97-AF65-F5344CB8AC3E}">
        <p14:creationId xmlns:p14="http://schemas.microsoft.com/office/powerpoint/2010/main" val="1849773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E36F91-C5A1-9841-A065-36378F42249C}"/>
              </a:ext>
            </a:extLst>
          </p:cNvPr>
          <p:cNvPicPr>
            <a:picLocks noGrp="1" noChangeAspect="1"/>
          </p:cNvPicPr>
          <p:nvPr>
            <p:ph sz="quarter" idx="10"/>
          </p:nvPr>
        </p:nvPicPr>
        <p:blipFill>
          <a:blip r:embed="rId2"/>
          <a:stretch>
            <a:fillRect/>
          </a:stretch>
        </p:blipFill>
        <p:spPr>
          <a:xfrm>
            <a:off x="2275571" y="138896"/>
            <a:ext cx="4592857" cy="5660021"/>
          </a:xfrm>
        </p:spPr>
      </p:pic>
    </p:spTree>
    <p:extLst>
      <p:ext uri="{BB962C8B-B14F-4D97-AF65-F5344CB8AC3E}">
        <p14:creationId xmlns:p14="http://schemas.microsoft.com/office/powerpoint/2010/main" val="1694936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8FBE5-0167-DF40-8322-57D0A9494F35}"/>
              </a:ext>
            </a:extLst>
          </p:cNvPr>
          <p:cNvPicPr>
            <a:picLocks noGrp="1" noChangeAspect="1"/>
          </p:cNvPicPr>
          <p:nvPr>
            <p:ph sz="quarter" idx="10"/>
          </p:nvPr>
        </p:nvPicPr>
        <p:blipFill>
          <a:blip r:embed="rId2"/>
          <a:stretch>
            <a:fillRect/>
          </a:stretch>
        </p:blipFill>
        <p:spPr>
          <a:xfrm>
            <a:off x="1618830" y="347241"/>
            <a:ext cx="5906340" cy="5452006"/>
          </a:xfrm>
        </p:spPr>
      </p:pic>
    </p:spTree>
    <p:extLst>
      <p:ext uri="{BB962C8B-B14F-4D97-AF65-F5344CB8AC3E}">
        <p14:creationId xmlns:p14="http://schemas.microsoft.com/office/powerpoint/2010/main" val="256303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71FE38-8759-B246-B700-9D3009F11E04}"/>
              </a:ext>
            </a:extLst>
          </p:cNvPr>
          <p:cNvPicPr>
            <a:picLocks noChangeAspect="1"/>
          </p:cNvPicPr>
          <p:nvPr/>
        </p:nvPicPr>
        <p:blipFill>
          <a:blip r:embed="rId2"/>
          <a:stretch>
            <a:fillRect/>
          </a:stretch>
        </p:blipFill>
        <p:spPr>
          <a:xfrm>
            <a:off x="1747777" y="203777"/>
            <a:ext cx="5648446" cy="5701986"/>
          </a:xfrm>
          <a:prstGeom prst="rect">
            <a:avLst/>
          </a:prstGeom>
        </p:spPr>
      </p:pic>
    </p:spTree>
    <p:extLst>
      <p:ext uri="{BB962C8B-B14F-4D97-AF65-F5344CB8AC3E}">
        <p14:creationId xmlns:p14="http://schemas.microsoft.com/office/powerpoint/2010/main" val="2472780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71E25-23F3-A644-9AE9-5D266FDEC872}"/>
              </a:ext>
            </a:extLst>
          </p:cNvPr>
          <p:cNvPicPr>
            <a:picLocks noChangeAspect="1"/>
          </p:cNvPicPr>
          <p:nvPr/>
        </p:nvPicPr>
        <p:blipFill>
          <a:blip r:embed="rId2"/>
          <a:stretch>
            <a:fillRect/>
          </a:stretch>
        </p:blipFill>
        <p:spPr>
          <a:xfrm>
            <a:off x="736600" y="355359"/>
            <a:ext cx="7670800" cy="5499100"/>
          </a:xfrm>
          <a:prstGeom prst="rect">
            <a:avLst/>
          </a:prstGeom>
        </p:spPr>
      </p:pic>
    </p:spTree>
    <p:extLst>
      <p:ext uri="{BB962C8B-B14F-4D97-AF65-F5344CB8AC3E}">
        <p14:creationId xmlns:p14="http://schemas.microsoft.com/office/powerpoint/2010/main" val="1241674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43E8-0339-D049-9198-E8E8C22D71A3}"/>
              </a:ext>
            </a:extLst>
          </p:cNvPr>
          <p:cNvSpPr>
            <a:spLocks noGrp="1"/>
          </p:cNvSpPr>
          <p:nvPr>
            <p:ph type="title"/>
          </p:nvPr>
        </p:nvSpPr>
        <p:spPr>
          <a:xfrm>
            <a:off x="457200" y="110693"/>
            <a:ext cx="8229600" cy="1016000"/>
          </a:xfrm>
        </p:spPr>
        <p:txBody>
          <a:bodyPr>
            <a:normAutofit/>
          </a:bodyPr>
          <a:lstStyle/>
          <a:p>
            <a:pPr algn="ctr"/>
            <a:r>
              <a:rPr lang="en-US" sz="4800" b="1" dirty="0">
                <a:solidFill>
                  <a:srgbClr val="FFFF00"/>
                </a:solidFill>
              </a:rPr>
              <a:t>Most serious of all</a:t>
            </a:r>
            <a:r>
              <a:rPr lang="en-US" sz="4800" b="1" dirty="0">
                <a:solidFill>
                  <a:srgbClr val="FF0000"/>
                </a:solidFill>
              </a:rPr>
              <a:t>…</a:t>
            </a:r>
          </a:p>
        </p:txBody>
      </p:sp>
      <p:pic>
        <p:nvPicPr>
          <p:cNvPr id="4" name="Picture 3">
            <a:extLst>
              <a:ext uri="{FF2B5EF4-FFF2-40B4-BE49-F238E27FC236}">
                <a16:creationId xmlns:a16="http://schemas.microsoft.com/office/drawing/2014/main" id="{CD72434D-CB46-1D47-957F-CF45D4FBFC92}"/>
              </a:ext>
            </a:extLst>
          </p:cNvPr>
          <p:cNvPicPr>
            <a:picLocks noChangeAspect="1"/>
          </p:cNvPicPr>
          <p:nvPr/>
        </p:nvPicPr>
        <p:blipFill>
          <a:blip r:embed="rId2"/>
          <a:stretch>
            <a:fillRect/>
          </a:stretch>
        </p:blipFill>
        <p:spPr>
          <a:xfrm>
            <a:off x="3022600" y="1346199"/>
            <a:ext cx="3365500" cy="4524115"/>
          </a:xfrm>
          <a:prstGeom prst="rect">
            <a:avLst/>
          </a:prstGeom>
        </p:spPr>
      </p:pic>
    </p:spTree>
    <p:extLst>
      <p:ext uri="{BB962C8B-B14F-4D97-AF65-F5344CB8AC3E}">
        <p14:creationId xmlns:p14="http://schemas.microsoft.com/office/powerpoint/2010/main" val="1087248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5028D-8360-B847-8B4B-E6EEAA5CFEBF}"/>
              </a:ext>
            </a:extLst>
          </p:cNvPr>
          <p:cNvPicPr>
            <a:picLocks noChangeAspect="1"/>
          </p:cNvPicPr>
          <p:nvPr/>
        </p:nvPicPr>
        <p:blipFill>
          <a:blip r:embed="rId2"/>
          <a:stretch>
            <a:fillRect/>
          </a:stretch>
        </p:blipFill>
        <p:spPr>
          <a:xfrm>
            <a:off x="3041650" y="330200"/>
            <a:ext cx="3060700" cy="5511800"/>
          </a:xfrm>
          <a:prstGeom prst="rect">
            <a:avLst/>
          </a:prstGeom>
        </p:spPr>
      </p:pic>
    </p:spTree>
    <p:extLst>
      <p:ext uri="{BB962C8B-B14F-4D97-AF65-F5344CB8AC3E}">
        <p14:creationId xmlns:p14="http://schemas.microsoft.com/office/powerpoint/2010/main" val="2846891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27D35-0CC8-6F48-8730-E7841E841C20}"/>
              </a:ext>
            </a:extLst>
          </p:cNvPr>
          <p:cNvPicPr>
            <a:picLocks noChangeAspect="1"/>
          </p:cNvPicPr>
          <p:nvPr/>
        </p:nvPicPr>
        <p:blipFill>
          <a:blip r:embed="rId2"/>
          <a:stretch>
            <a:fillRect/>
          </a:stretch>
        </p:blipFill>
        <p:spPr>
          <a:xfrm>
            <a:off x="1708150" y="120650"/>
            <a:ext cx="5727700" cy="5690667"/>
          </a:xfrm>
          <a:prstGeom prst="rect">
            <a:avLst/>
          </a:prstGeom>
        </p:spPr>
      </p:pic>
    </p:spTree>
    <p:extLst>
      <p:ext uri="{BB962C8B-B14F-4D97-AF65-F5344CB8AC3E}">
        <p14:creationId xmlns:p14="http://schemas.microsoft.com/office/powerpoint/2010/main" val="108026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68DE6-4EB6-1B4C-8DB2-26DD69921BAD}"/>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BA3B30FB-7CC3-6F42-9B08-56FB71476399}"/>
              </a:ext>
            </a:extLst>
          </p:cNvPr>
          <p:cNvPicPr>
            <a:picLocks noChangeAspect="1"/>
          </p:cNvPicPr>
          <p:nvPr/>
        </p:nvPicPr>
        <p:blipFill>
          <a:blip r:embed="rId3"/>
          <a:stretch>
            <a:fillRect/>
          </a:stretch>
        </p:blipFill>
        <p:spPr>
          <a:xfrm>
            <a:off x="2972707" y="165100"/>
            <a:ext cx="3198586" cy="5727700"/>
          </a:xfrm>
          <a:prstGeom prst="rect">
            <a:avLst/>
          </a:prstGeom>
        </p:spPr>
      </p:pic>
    </p:spTree>
    <p:extLst>
      <p:ext uri="{BB962C8B-B14F-4D97-AF65-F5344CB8AC3E}">
        <p14:creationId xmlns:p14="http://schemas.microsoft.com/office/powerpoint/2010/main" val="2650760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3C85-ACCF-F543-9A0A-EAAD6EC6A65F}"/>
              </a:ext>
            </a:extLst>
          </p:cNvPr>
          <p:cNvSpPr>
            <a:spLocks noGrp="1"/>
          </p:cNvSpPr>
          <p:nvPr>
            <p:ph type="title"/>
          </p:nvPr>
        </p:nvSpPr>
        <p:spPr>
          <a:xfrm>
            <a:off x="457200" y="334297"/>
            <a:ext cx="8229600" cy="5545393"/>
          </a:xfrm>
        </p:spPr>
        <p:txBody>
          <a:bodyPr>
            <a:normAutofit/>
          </a:bodyPr>
          <a:lstStyle/>
          <a:p>
            <a:pPr algn="ctr"/>
            <a:r>
              <a:rPr lang="en-US" sz="6000" b="1" dirty="0">
                <a:solidFill>
                  <a:srgbClr val="FFFF00"/>
                </a:solidFill>
              </a:rPr>
              <a:t>What are the limits of in-house counsel</a:t>
            </a:r>
            <a:r>
              <a:rPr lang="en-US" sz="6000" b="1" dirty="0">
                <a:solidFill>
                  <a:srgbClr val="FF0000"/>
                </a:solidFill>
              </a:rPr>
              <a:t>?</a:t>
            </a:r>
            <a:r>
              <a:rPr lang="en-US" sz="6000" b="1" dirty="0"/>
              <a:t> </a:t>
            </a:r>
            <a:r>
              <a:rPr lang="en-US" sz="6000" b="1" dirty="0">
                <a:solidFill>
                  <a:schemeClr val="bg1"/>
                </a:solidFill>
              </a:rPr>
              <a:t>When do outside lawyers need to be hired</a:t>
            </a:r>
            <a:r>
              <a:rPr lang="en-US" sz="6000" b="1" dirty="0">
                <a:solidFill>
                  <a:srgbClr val="FF0000"/>
                </a:solidFill>
              </a:rPr>
              <a:t>?</a:t>
            </a:r>
          </a:p>
        </p:txBody>
      </p:sp>
    </p:spTree>
    <p:extLst>
      <p:ext uri="{BB962C8B-B14F-4D97-AF65-F5344CB8AC3E}">
        <p14:creationId xmlns:p14="http://schemas.microsoft.com/office/powerpoint/2010/main" val="255551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60%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 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40%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25%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15%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1680963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B713D-A844-FC43-AB8C-9BCE404212BB}"/>
              </a:ext>
            </a:extLst>
          </p:cNvPr>
          <p:cNvPicPr>
            <a:picLocks noChangeAspect="1"/>
          </p:cNvPicPr>
          <p:nvPr/>
        </p:nvPicPr>
        <p:blipFill>
          <a:blip r:embed="rId2"/>
          <a:stretch>
            <a:fillRect/>
          </a:stretch>
        </p:blipFill>
        <p:spPr>
          <a:xfrm>
            <a:off x="1162050" y="145487"/>
            <a:ext cx="6819900" cy="5664200"/>
          </a:xfrm>
          <a:prstGeom prst="rect">
            <a:avLst/>
          </a:prstGeom>
        </p:spPr>
      </p:pic>
    </p:spTree>
    <p:extLst>
      <p:ext uri="{BB962C8B-B14F-4D97-AF65-F5344CB8AC3E}">
        <p14:creationId xmlns:p14="http://schemas.microsoft.com/office/powerpoint/2010/main" val="106020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C71C3-83F4-C54D-A7A3-DAF1D6ACD3D6}"/>
              </a:ext>
            </a:extLst>
          </p:cNvPr>
          <p:cNvPicPr>
            <a:picLocks noChangeAspect="1"/>
          </p:cNvPicPr>
          <p:nvPr/>
        </p:nvPicPr>
        <p:blipFill>
          <a:blip r:embed="rId2"/>
          <a:stretch>
            <a:fillRect/>
          </a:stretch>
        </p:blipFill>
        <p:spPr>
          <a:xfrm>
            <a:off x="1954520" y="172122"/>
            <a:ext cx="5234960" cy="5680038"/>
          </a:xfrm>
          <a:prstGeom prst="rect">
            <a:avLst/>
          </a:prstGeom>
        </p:spPr>
      </p:pic>
    </p:spTree>
    <p:extLst>
      <p:ext uri="{BB962C8B-B14F-4D97-AF65-F5344CB8AC3E}">
        <p14:creationId xmlns:p14="http://schemas.microsoft.com/office/powerpoint/2010/main" val="1077005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41C8F0-322D-1E41-AB5A-0E38377D5B1A}"/>
              </a:ext>
            </a:extLst>
          </p:cNvPr>
          <p:cNvSpPr>
            <a:spLocks noGrp="1"/>
          </p:cNvSpPr>
          <p:nvPr>
            <p:ph sz="quarter" idx="10"/>
          </p:nvPr>
        </p:nvSpPr>
        <p:spPr>
          <a:xfrm>
            <a:off x="457200" y="322729"/>
            <a:ext cx="8229600" cy="5550946"/>
          </a:xfrm>
        </p:spPr>
        <p:txBody>
          <a:bodyPr>
            <a:normAutofit fontScale="92500" lnSpcReduction="10000"/>
          </a:bodyPr>
          <a:lstStyle/>
          <a:p>
            <a:pPr marL="0" indent="0">
              <a:buNone/>
            </a:pPr>
            <a:r>
              <a:rPr lang="en-US" sz="3900" i="1" dirty="0">
                <a:solidFill>
                  <a:schemeClr val="bg1"/>
                </a:solidFill>
              </a:rPr>
              <a:t>123. (4) A </a:t>
            </a:r>
            <a:r>
              <a:rPr lang="en-US" sz="3900" i="1" dirty="0">
                <a:solidFill>
                  <a:srgbClr val="FFFF00"/>
                </a:solidFill>
              </a:rPr>
              <a:t>director is not liable </a:t>
            </a:r>
            <a:r>
              <a:rPr lang="en-US" sz="3900" i="1" dirty="0">
                <a:solidFill>
                  <a:schemeClr val="bg1"/>
                </a:solidFill>
              </a:rPr>
              <a:t>under section 118, 119 or 122 </a:t>
            </a:r>
            <a:r>
              <a:rPr lang="en-US" sz="3900" i="1" dirty="0">
                <a:solidFill>
                  <a:srgbClr val="FFFF00"/>
                </a:solidFill>
              </a:rPr>
              <a:t>if he relies in good faith </a:t>
            </a:r>
            <a:r>
              <a:rPr lang="en-US" sz="3900" i="1" dirty="0">
                <a:solidFill>
                  <a:schemeClr val="bg1"/>
                </a:solidFill>
              </a:rPr>
              <a:t>on</a:t>
            </a:r>
            <a:endParaRPr lang="en-CA" sz="3900" dirty="0">
              <a:solidFill>
                <a:schemeClr val="bg1"/>
              </a:solidFill>
            </a:endParaRPr>
          </a:p>
          <a:p>
            <a:pPr marL="0" indent="0">
              <a:buNone/>
            </a:pPr>
            <a:r>
              <a:rPr lang="en-US" sz="3900" i="1" dirty="0">
                <a:solidFill>
                  <a:schemeClr val="bg1"/>
                </a:solidFill>
              </a:rPr>
              <a:t>(a) financial statements of the corporation represented to him by an officer of the corporation or in a written report of the auditor of the corporation fairly to reflect the financial condition of the corporation; or</a:t>
            </a:r>
            <a:endParaRPr lang="en-CA" sz="3900" dirty="0">
              <a:solidFill>
                <a:schemeClr val="bg1"/>
              </a:solidFill>
            </a:endParaRPr>
          </a:p>
          <a:p>
            <a:pPr marL="0" indent="0">
              <a:buNone/>
            </a:pPr>
            <a:r>
              <a:rPr lang="en-US" sz="3900" i="1" dirty="0">
                <a:solidFill>
                  <a:schemeClr val="bg1"/>
                </a:solidFill>
              </a:rPr>
              <a:t>(b) </a:t>
            </a:r>
            <a:r>
              <a:rPr lang="en-US" sz="3900" i="1" dirty="0">
                <a:solidFill>
                  <a:srgbClr val="FF0000"/>
                </a:solidFill>
              </a:rPr>
              <a:t>a report of a lawyer</a:t>
            </a:r>
            <a:r>
              <a:rPr lang="en-US" sz="3900" i="1" dirty="0">
                <a:solidFill>
                  <a:srgbClr val="FFFF00"/>
                </a:solidFill>
              </a:rPr>
              <a:t>, accountant, engineer, appraiser or other person whose profession </a:t>
            </a:r>
            <a:r>
              <a:rPr lang="en-US" sz="3900" i="1" dirty="0">
                <a:solidFill>
                  <a:schemeClr val="bg1"/>
                </a:solidFill>
              </a:rPr>
              <a:t>lends credibility to a statement made by him.</a:t>
            </a:r>
            <a:endParaRPr lang="en-CA" sz="3900" dirty="0">
              <a:solidFill>
                <a:schemeClr val="bg1"/>
              </a:solidFill>
            </a:endParaRPr>
          </a:p>
          <a:p>
            <a:pPr marL="0" indent="0">
              <a:buNone/>
            </a:pPr>
            <a:endParaRPr lang="en-US" dirty="0"/>
          </a:p>
        </p:txBody>
      </p:sp>
    </p:spTree>
    <p:extLst>
      <p:ext uri="{BB962C8B-B14F-4D97-AF65-F5344CB8AC3E}">
        <p14:creationId xmlns:p14="http://schemas.microsoft.com/office/powerpoint/2010/main" val="2467926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8A20-7A17-9B43-9ABC-B87C34FF62E4}"/>
              </a:ext>
            </a:extLst>
          </p:cNvPr>
          <p:cNvSpPr>
            <a:spLocks noGrp="1"/>
          </p:cNvSpPr>
          <p:nvPr>
            <p:ph type="title"/>
          </p:nvPr>
        </p:nvSpPr>
        <p:spPr/>
        <p:txBody>
          <a:bodyPr/>
          <a:lstStyle/>
          <a:p>
            <a:pPr algn="ctr"/>
            <a:r>
              <a:rPr lang="en-US" b="1" dirty="0">
                <a:solidFill>
                  <a:schemeClr val="bg1"/>
                </a:solidFill>
              </a:rPr>
              <a:t>Query in this context</a:t>
            </a:r>
            <a:r>
              <a:rPr lang="en-US" b="1" dirty="0">
                <a:solidFill>
                  <a:srgbClr val="FF0000"/>
                </a:solidFill>
              </a:rPr>
              <a:t>…</a:t>
            </a:r>
          </a:p>
        </p:txBody>
      </p:sp>
      <p:sp>
        <p:nvSpPr>
          <p:cNvPr id="3" name="Content Placeholder 2">
            <a:extLst>
              <a:ext uri="{FF2B5EF4-FFF2-40B4-BE49-F238E27FC236}">
                <a16:creationId xmlns:a16="http://schemas.microsoft.com/office/drawing/2014/main" id="{1CB40E9D-A931-D448-9535-AB26865F2F66}"/>
              </a:ext>
            </a:extLst>
          </p:cNvPr>
          <p:cNvSpPr>
            <a:spLocks noGrp="1"/>
          </p:cNvSpPr>
          <p:nvPr>
            <p:ph sz="quarter" idx="10"/>
          </p:nvPr>
        </p:nvSpPr>
        <p:spPr>
          <a:xfrm>
            <a:off x="457200" y="1742739"/>
            <a:ext cx="8229600" cy="3983395"/>
          </a:xfrm>
        </p:spPr>
        <p:txBody>
          <a:bodyPr>
            <a:normAutofit/>
          </a:bodyPr>
          <a:lstStyle/>
          <a:p>
            <a:pPr marL="0" indent="0" algn="ctr">
              <a:buNone/>
            </a:pPr>
            <a:r>
              <a:rPr lang="en-US" sz="19600" b="1" dirty="0">
                <a:solidFill>
                  <a:srgbClr val="FF0000"/>
                </a:solidFill>
              </a:rPr>
              <a:t>C</a:t>
            </a:r>
            <a:r>
              <a:rPr lang="en-US" sz="19600" b="1" dirty="0">
                <a:solidFill>
                  <a:srgbClr val="FFFF00"/>
                </a:solidFill>
              </a:rPr>
              <a:t>.</a:t>
            </a:r>
            <a:r>
              <a:rPr lang="en-US" sz="19600" b="1" dirty="0">
                <a:solidFill>
                  <a:srgbClr val="FF0000"/>
                </a:solidFill>
              </a:rPr>
              <a:t>L</a:t>
            </a:r>
            <a:r>
              <a:rPr lang="en-US" sz="19600" b="1" dirty="0">
                <a:solidFill>
                  <a:srgbClr val="FFFF00"/>
                </a:solidFill>
              </a:rPr>
              <a:t>.</a:t>
            </a:r>
            <a:r>
              <a:rPr lang="en-US" sz="19600" b="1" dirty="0">
                <a:solidFill>
                  <a:srgbClr val="FF0000"/>
                </a:solidFill>
              </a:rPr>
              <a:t>O</a:t>
            </a:r>
            <a:r>
              <a:rPr lang="en-US" sz="19600" b="1" dirty="0">
                <a:solidFill>
                  <a:srgbClr val="FFFF00"/>
                </a:solidFill>
              </a:rPr>
              <a:t>.</a:t>
            </a:r>
          </a:p>
          <a:p>
            <a:pPr marL="0" indent="0" algn="ctr">
              <a:buNone/>
            </a:pPr>
            <a:r>
              <a:rPr lang="en-US" sz="4400" b="1" dirty="0">
                <a:solidFill>
                  <a:srgbClr val="FFFF00"/>
                </a:solidFill>
              </a:rPr>
              <a:t>(</a:t>
            </a:r>
            <a:r>
              <a:rPr lang="en-US" sz="4400" dirty="0">
                <a:solidFill>
                  <a:schemeClr val="bg1"/>
                </a:solidFill>
              </a:rPr>
              <a:t>Who is not member of local bar</a:t>
            </a:r>
            <a:r>
              <a:rPr lang="en-US" sz="4400" b="1" dirty="0">
                <a:solidFill>
                  <a:srgbClr val="FFFF00"/>
                </a:solidFill>
              </a:rPr>
              <a:t>)</a:t>
            </a:r>
          </a:p>
        </p:txBody>
      </p:sp>
    </p:spTree>
    <p:extLst>
      <p:ext uri="{BB962C8B-B14F-4D97-AF65-F5344CB8AC3E}">
        <p14:creationId xmlns:p14="http://schemas.microsoft.com/office/powerpoint/2010/main" val="2001414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1051-720E-E14B-8A57-BEDBA2ADEC2E}"/>
              </a:ext>
            </a:extLst>
          </p:cNvPr>
          <p:cNvSpPr>
            <a:spLocks noGrp="1"/>
          </p:cNvSpPr>
          <p:nvPr>
            <p:ph type="title"/>
          </p:nvPr>
        </p:nvSpPr>
        <p:spPr>
          <a:xfrm>
            <a:off x="457200" y="0"/>
            <a:ext cx="8229600" cy="1524000"/>
          </a:xfrm>
        </p:spPr>
        <p:txBody>
          <a:bodyPr>
            <a:normAutofit/>
          </a:bodyPr>
          <a:lstStyle/>
          <a:p>
            <a:pPr algn="ctr"/>
            <a:r>
              <a:rPr lang="en-US" sz="4400" b="1" dirty="0">
                <a:solidFill>
                  <a:schemeClr val="bg1"/>
                </a:solidFill>
              </a:rPr>
              <a:t>What about </a:t>
            </a:r>
            <a:r>
              <a:rPr lang="en-US" sz="4400" b="1" dirty="0">
                <a:solidFill>
                  <a:srgbClr val="FFFF00"/>
                </a:solidFill>
              </a:rPr>
              <a:t> </a:t>
            </a:r>
            <a:br>
              <a:rPr lang="en-US" sz="4400" b="1" dirty="0">
                <a:solidFill>
                  <a:srgbClr val="FFFF00"/>
                </a:solidFill>
              </a:rPr>
            </a:br>
            <a:r>
              <a:rPr lang="en-US" sz="4400" b="1" dirty="0">
                <a:solidFill>
                  <a:srgbClr val="FFFF00"/>
                </a:solidFill>
              </a:rPr>
              <a:t>SOLICITOR</a:t>
            </a:r>
            <a:r>
              <a:rPr lang="en-US" sz="4400" b="1" dirty="0">
                <a:solidFill>
                  <a:srgbClr val="FF0000"/>
                </a:solidFill>
              </a:rPr>
              <a:t>-</a:t>
            </a:r>
            <a:r>
              <a:rPr lang="en-US" sz="4400" b="1" dirty="0">
                <a:solidFill>
                  <a:srgbClr val="FFFF00"/>
                </a:solidFill>
              </a:rPr>
              <a:t>CLIENT PRIVILEDGE</a:t>
            </a:r>
            <a:r>
              <a:rPr lang="en-US" sz="4400" b="1" dirty="0">
                <a:solidFill>
                  <a:srgbClr val="FF0000"/>
                </a:solidFill>
              </a:rPr>
              <a:t>?</a:t>
            </a:r>
            <a:endParaRPr lang="en-US" sz="4400" dirty="0"/>
          </a:p>
        </p:txBody>
      </p:sp>
      <p:sp>
        <p:nvSpPr>
          <p:cNvPr id="3" name="Content Placeholder 2">
            <a:extLst>
              <a:ext uri="{FF2B5EF4-FFF2-40B4-BE49-F238E27FC236}">
                <a16:creationId xmlns:a16="http://schemas.microsoft.com/office/drawing/2014/main" id="{FE2491A8-E613-1D49-9177-955AFE97D40E}"/>
              </a:ext>
            </a:extLst>
          </p:cNvPr>
          <p:cNvSpPr>
            <a:spLocks noGrp="1"/>
          </p:cNvSpPr>
          <p:nvPr>
            <p:ph sz="quarter" idx="10"/>
          </p:nvPr>
        </p:nvSpPr>
        <p:spPr>
          <a:xfrm>
            <a:off x="457200" y="1723292"/>
            <a:ext cx="8229600" cy="4202134"/>
          </a:xfrm>
        </p:spPr>
        <p:txBody>
          <a:bodyPr>
            <a:normAutofit/>
          </a:bodyPr>
          <a:lstStyle/>
          <a:p>
            <a:pPr marL="0" indent="0">
              <a:buNone/>
            </a:pPr>
            <a:r>
              <a:rPr lang="en-CA" sz="3600" dirty="0">
                <a:solidFill>
                  <a:schemeClr val="bg1"/>
                </a:solidFill>
              </a:rPr>
              <a:t>In  </a:t>
            </a:r>
            <a:r>
              <a:rPr lang="en-CA" sz="3600" i="1" dirty="0">
                <a:solidFill>
                  <a:schemeClr val="bg1"/>
                </a:solidFill>
              </a:rPr>
              <a:t>R. v. Campbell </a:t>
            </a:r>
            <a:r>
              <a:rPr lang="en-CA" sz="3600" dirty="0">
                <a:solidFill>
                  <a:schemeClr val="bg1"/>
                </a:solidFill>
              </a:rPr>
              <a:t>[1999] 1 SCR 565, </a:t>
            </a:r>
            <a:r>
              <a:rPr lang="en-CA" sz="3600" baseline="30000" dirty="0">
                <a:solidFill>
                  <a:schemeClr val="bg1"/>
                </a:solidFill>
              </a:rPr>
              <a:t> </a:t>
            </a:r>
            <a:r>
              <a:rPr lang="en-CA" sz="3600" dirty="0">
                <a:solidFill>
                  <a:schemeClr val="bg1"/>
                </a:solidFill>
              </a:rPr>
              <a:t>the </a:t>
            </a:r>
            <a:r>
              <a:rPr lang="en-CA" sz="3600" dirty="0">
                <a:solidFill>
                  <a:srgbClr val="FF0000"/>
                </a:solidFill>
              </a:rPr>
              <a:t>Supreme Court of Canada </a:t>
            </a:r>
            <a:r>
              <a:rPr lang="en-CA" sz="3600" dirty="0">
                <a:solidFill>
                  <a:schemeClr val="bg1"/>
                </a:solidFill>
              </a:rPr>
              <a:t>held (citing </a:t>
            </a:r>
            <a:r>
              <a:rPr lang="en-CA" sz="3600" i="1" dirty="0">
                <a:solidFill>
                  <a:schemeClr val="bg1"/>
                </a:solidFill>
              </a:rPr>
              <a:t>Minter v. Priest</a:t>
            </a:r>
            <a:r>
              <a:rPr lang="en-CA" sz="3600" dirty="0">
                <a:solidFill>
                  <a:schemeClr val="bg1"/>
                </a:solidFill>
              </a:rPr>
              <a:t>, [1929] 1 K.B. 655 C.A.)</a:t>
            </a:r>
            <a:r>
              <a:rPr lang="en-CA" sz="3600" dirty="0">
                <a:solidFill>
                  <a:srgbClr val="FFFF00"/>
                </a:solidFill>
              </a:rPr>
              <a:t>that whether a lawyer works as in-house counsel or external counsel does not affect the creation or the character of solicitor-client privilege</a:t>
            </a:r>
            <a:r>
              <a:rPr lang="en-CA" sz="3600" dirty="0">
                <a:solidFill>
                  <a:schemeClr val="bg1"/>
                </a:solidFill>
              </a:rPr>
              <a:t>. In either context, only advice given by lawyers within a solicitor-client relationship is protected.</a:t>
            </a:r>
          </a:p>
          <a:p>
            <a:endParaRPr lang="en-US" dirty="0"/>
          </a:p>
        </p:txBody>
      </p:sp>
    </p:spTree>
    <p:extLst>
      <p:ext uri="{BB962C8B-B14F-4D97-AF65-F5344CB8AC3E}">
        <p14:creationId xmlns:p14="http://schemas.microsoft.com/office/powerpoint/2010/main" val="2844432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CBB2B6-0F5B-094D-839C-16938A390685}"/>
              </a:ext>
            </a:extLst>
          </p:cNvPr>
          <p:cNvSpPr>
            <a:spLocks noGrp="1"/>
          </p:cNvSpPr>
          <p:nvPr>
            <p:ph sz="quarter" idx="10"/>
          </p:nvPr>
        </p:nvSpPr>
        <p:spPr>
          <a:xfrm>
            <a:off x="457200" y="117231"/>
            <a:ext cx="8405446" cy="5814646"/>
          </a:xfrm>
        </p:spPr>
        <p:txBody>
          <a:bodyPr>
            <a:normAutofit/>
          </a:bodyPr>
          <a:lstStyle/>
          <a:p>
            <a:pPr marL="0" indent="0">
              <a:buNone/>
            </a:pPr>
            <a:r>
              <a:rPr lang="en-CA" sz="3000" dirty="0">
                <a:solidFill>
                  <a:schemeClr val="bg1"/>
                </a:solidFill>
              </a:rPr>
              <a:t>In a 2004 decision,</a:t>
            </a:r>
            <a:r>
              <a:rPr lang="en-CA" sz="3000" i="1" dirty="0">
                <a:solidFill>
                  <a:schemeClr val="bg1"/>
                </a:solidFill>
              </a:rPr>
              <a:t> Pritchard v. Ontario (Human Rights Commission)</a:t>
            </a:r>
            <a:r>
              <a:rPr lang="en-CA" sz="3000" dirty="0">
                <a:solidFill>
                  <a:schemeClr val="bg1"/>
                </a:solidFill>
              </a:rPr>
              <a:t>, 2004 1 SCR 809 the </a:t>
            </a:r>
            <a:r>
              <a:rPr lang="en-CA" sz="3000" dirty="0">
                <a:solidFill>
                  <a:srgbClr val="FF0000"/>
                </a:solidFill>
              </a:rPr>
              <a:t>Supreme Court of Canada</a:t>
            </a:r>
            <a:r>
              <a:rPr lang="en-CA" sz="3000" dirty="0">
                <a:solidFill>
                  <a:schemeClr val="bg1"/>
                </a:solidFill>
              </a:rPr>
              <a:t> (citing R v. Campbell) reaffirmed the </a:t>
            </a:r>
            <a:r>
              <a:rPr lang="en-CA" sz="3000" dirty="0">
                <a:solidFill>
                  <a:srgbClr val="FFFF00"/>
                </a:solidFill>
              </a:rPr>
              <a:t>highly context-specific evaluation required to determine whether privilege attaches to an in-house lawyer's advice</a:t>
            </a:r>
            <a:r>
              <a:rPr lang="en-CA" sz="3000" dirty="0">
                <a:solidFill>
                  <a:schemeClr val="bg1"/>
                </a:solidFill>
              </a:rPr>
              <a:t>:</a:t>
            </a:r>
          </a:p>
          <a:p>
            <a:pPr marL="400050" lvl="1" indent="0">
              <a:buNone/>
            </a:pPr>
            <a:r>
              <a:rPr lang="en-CA" sz="3000" i="1" dirty="0">
                <a:solidFill>
                  <a:schemeClr val="bg1"/>
                </a:solidFill>
              </a:rPr>
              <a:t>"Owing to the nature of the work of in-house counsel, often having both legal and non-legal responsibilities, each situation must be assessed on a </a:t>
            </a:r>
            <a:r>
              <a:rPr lang="en-CA" sz="3000" i="1" dirty="0">
                <a:solidFill>
                  <a:srgbClr val="FFFF00"/>
                </a:solidFill>
              </a:rPr>
              <a:t>case-by-case basis </a:t>
            </a:r>
            <a:r>
              <a:rPr lang="en-CA" sz="3000" i="1" dirty="0">
                <a:solidFill>
                  <a:schemeClr val="bg1"/>
                </a:solidFill>
              </a:rPr>
              <a:t>to determine if the circumstances were such that the privilege arose. </a:t>
            </a:r>
            <a:r>
              <a:rPr lang="en-CA" sz="3000" i="1" dirty="0">
                <a:solidFill>
                  <a:srgbClr val="FFFF00"/>
                </a:solidFill>
              </a:rPr>
              <a:t>Whether or not the privilege will attach depends on the nature of the relationship, the subject matter of the advice, and the circumstances in which it is sought and rendered</a:t>
            </a:r>
            <a:r>
              <a:rPr lang="en-CA" sz="3000" i="1" dirty="0">
                <a:solidFill>
                  <a:schemeClr val="bg1"/>
                </a:solidFill>
              </a:rPr>
              <a:t>."</a:t>
            </a:r>
            <a:endParaRPr lang="en-US" sz="3000" i="1" dirty="0">
              <a:solidFill>
                <a:schemeClr val="bg1"/>
              </a:solidFill>
            </a:endParaRPr>
          </a:p>
          <a:p>
            <a:endParaRPr lang="en-US" dirty="0"/>
          </a:p>
        </p:txBody>
      </p:sp>
    </p:spTree>
    <p:extLst>
      <p:ext uri="{BB962C8B-B14F-4D97-AF65-F5344CB8AC3E}">
        <p14:creationId xmlns:p14="http://schemas.microsoft.com/office/powerpoint/2010/main" val="2415166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4C0FB-2FF6-5343-AB5C-7E59CD490DA7}"/>
              </a:ext>
            </a:extLst>
          </p:cNvPr>
          <p:cNvSpPr>
            <a:spLocks noGrp="1"/>
          </p:cNvSpPr>
          <p:nvPr>
            <p:ph sz="quarter" idx="10"/>
          </p:nvPr>
        </p:nvSpPr>
        <p:spPr>
          <a:xfrm>
            <a:off x="457200" y="715108"/>
            <a:ext cx="8229600" cy="5011026"/>
          </a:xfrm>
        </p:spPr>
        <p:txBody>
          <a:bodyPr>
            <a:normAutofit/>
          </a:bodyPr>
          <a:lstStyle/>
          <a:p>
            <a:pPr marL="0" indent="0" algn="ctr">
              <a:buNone/>
            </a:pPr>
            <a:r>
              <a:rPr lang="en-CA" sz="6000" i="1" dirty="0">
                <a:solidFill>
                  <a:schemeClr val="bg1"/>
                </a:solidFill>
                <a:latin typeface="Apple Chancery" panose="03020702040506060504" pitchFamily="66" charset="-79"/>
                <a:cs typeface="Apple Chancery" panose="03020702040506060504" pitchFamily="66" charset="-79"/>
              </a:rPr>
              <a:t>You are </a:t>
            </a:r>
            <a:r>
              <a:rPr lang="en-CA" sz="6000" i="1" dirty="0">
                <a:solidFill>
                  <a:srgbClr val="FFFF00"/>
                </a:solidFill>
                <a:latin typeface="Apple Chancery" panose="03020702040506060504" pitchFamily="66" charset="-79"/>
                <a:cs typeface="Apple Chancery" panose="03020702040506060504" pitchFamily="66" charset="-79"/>
              </a:rPr>
              <a:t>VP Business Development</a:t>
            </a:r>
            <a:r>
              <a:rPr lang="en-CA" sz="6000" i="1" dirty="0">
                <a:solidFill>
                  <a:schemeClr val="bg1"/>
                </a:solidFill>
                <a:latin typeface="Apple Chancery" panose="03020702040506060504" pitchFamily="66" charset="-79"/>
                <a:cs typeface="Apple Chancery" panose="03020702040506060504" pitchFamily="66" charset="-79"/>
              </a:rPr>
              <a:t> in your organization and are sometimes asked for legal advice. </a:t>
            </a:r>
            <a:r>
              <a:rPr lang="en-CA" sz="6000" i="1" dirty="0">
                <a:solidFill>
                  <a:srgbClr val="FFFF00"/>
                </a:solidFill>
                <a:latin typeface="Apple Chancery" panose="03020702040506060504" pitchFamily="66" charset="-79"/>
                <a:cs typeface="Apple Chancery" panose="03020702040506060504" pitchFamily="66" charset="-79"/>
              </a:rPr>
              <a:t>Is your legal advice privileged</a:t>
            </a:r>
            <a:r>
              <a:rPr lang="en-CA" sz="6000" i="1" dirty="0">
                <a:solidFill>
                  <a:srgbClr val="FF0000"/>
                </a:solidFill>
                <a:latin typeface="Apple Chancery" panose="03020702040506060504" pitchFamily="66" charset="-79"/>
                <a:cs typeface="Apple Chancery" panose="03020702040506060504" pitchFamily="66" charset="-79"/>
              </a:rPr>
              <a:t>? </a:t>
            </a:r>
            <a:endParaRPr lang="en-US" sz="6000" i="1" dirty="0">
              <a:solidFill>
                <a:srgbClr val="FF0000"/>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173997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7C34-8E3E-9F4C-AC95-CB10B4E9A305}"/>
              </a:ext>
            </a:extLst>
          </p:cNvPr>
          <p:cNvSpPr>
            <a:spLocks noGrp="1"/>
          </p:cNvSpPr>
          <p:nvPr>
            <p:ph type="title"/>
          </p:nvPr>
        </p:nvSpPr>
        <p:spPr>
          <a:xfrm>
            <a:off x="457200" y="0"/>
            <a:ext cx="8229600" cy="1956121"/>
          </a:xfrm>
        </p:spPr>
        <p:txBody>
          <a:bodyPr>
            <a:normAutofit/>
          </a:bodyPr>
          <a:lstStyle/>
          <a:p>
            <a:pPr algn="ctr"/>
            <a:r>
              <a:rPr lang="en-US" b="1" dirty="0">
                <a:solidFill>
                  <a:srgbClr val="FFFF00"/>
                </a:solidFill>
              </a:rPr>
              <a:t>Differences between </a:t>
            </a:r>
            <a:r>
              <a:rPr lang="en-US" b="1" dirty="0">
                <a:solidFill>
                  <a:schemeClr val="bg1"/>
                </a:solidFill>
              </a:rPr>
              <a:t>in-house </a:t>
            </a:r>
            <a:br>
              <a:rPr lang="en-US" b="1" dirty="0">
                <a:solidFill>
                  <a:schemeClr val="bg1"/>
                </a:solidFill>
              </a:rPr>
            </a:br>
            <a:r>
              <a:rPr lang="en-US" b="1" dirty="0">
                <a:solidFill>
                  <a:schemeClr val="bg1"/>
                </a:solidFill>
              </a:rPr>
              <a:t>lawyers the world over</a:t>
            </a:r>
            <a:r>
              <a:rPr lang="en-US" b="1" dirty="0">
                <a:solidFill>
                  <a:srgbClr val="FF0000"/>
                </a:solidFill>
              </a:rPr>
              <a:t>???</a:t>
            </a:r>
          </a:p>
        </p:txBody>
      </p:sp>
      <p:pic>
        <p:nvPicPr>
          <p:cNvPr id="5" name="Content Placeholder 4">
            <a:extLst>
              <a:ext uri="{FF2B5EF4-FFF2-40B4-BE49-F238E27FC236}">
                <a16:creationId xmlns:a16="http://schemas.microsoft.com/office/drawing/2014/main" id="{56EFCEF3-8B7F-DC4D-AEE8-41D82AA5E9ED}"/>
              </a:ext>
            </a:extLst>
          </p:cNvPr>
          <p:cNvPicPr>
            <a:picLocks noGrp="1" noChangeAspect="1"/>
          </p:cNvPicPr>
          <p:nvPr>
            <p:ph sz="quarter" idx="10"/>
          </p:nvPr>
        </p:nvPicPr>
        <p:blipFill>
          <a:blip r:embed="rId2"/>
          <a:stretch>
            <a:fillRect/>
          </a:stretch>
        </p:blipFill>
        <p:spPr>
          <a:xfrm>
            <a:off x="2744787" y="2071688"/>
            <a:ext cx="3654425" cy="3654425"/>
          </a:xfrm>
        </p:spPr>
      </p:pic>
    </p:spTree>
    <p:extLst>
      <p:ext uri="{BB962C8B-B14F-4D97-AF65-F5344CB8AC3E}">
        <p14:creationId xmlns:p14="http://schemas.microsoft.com/office/powerpoint/2010/main" val="3835814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E2A5-EA16-CE4A-9488-C8E44426B985}"/>
              </a:ext>
            </a:extLst>
          </p:cNvPr>
          <p:cNvSpPr>
            <a:spLocks noGrp="1"/>
          </p:cNvSpPr>
          <p:nvPr>
            <p:ph type="title"/>
          </p:nvPr>
        </p:nvSpPr>
        <p:spPr>
          <a:xfrm>
            <a:off x="457200" y="174193"/>
            <a:ext cx="8229600" cy="1016000"/>
          </a:xfrm>
        </p:spPr>
        <p:txBody>
          <a:bodyPr/>
          <a:lstStyle/>
          <a:p>
            <a:pPr algn="ctr"/>
            <a:r>
              <a:rPr lang="en-US" b="1" dirty="0">
                <a:solidFill>
                  <a:srgbClr val="FFFF00"/>
                </a:solidFill>
              </a:rPr>
              <a:t>Speaking of solicitor</a:t>
            </a:r>
            <a:r>
              <a:rPr lang="en-US" b="1" dirty="0">
                <a:solidFill>
                  <a:srgbClr val="FF0000"/>
                </a:solidFill>
              </a:rPr>
              <a:t>-</a:t>
            </a:r>
            <a:r>
              <a:rPr lang="en-US" b="1" dirty="0">
                <a:solidFill>
                  <a:srgbClr val="FFFF00"/>
                </a:solidFill>
              </a:rPr>
              <a:t>client privilege</a:t>
            </a:r>
            <a:r>
              <a:rPr lang="en-US" b="1" dirty="0">
                <a:solidFill>
                  <a:srgbClr val="FF0000"/>
                </a:solidFill>
              </a:rPr>
              <a:t>…</a:t>
            </a:r>
          </a:p>
        </p:txBody>
      </p:sp>
      <p:pic>
        <p:nvPicPr>
          <p:cNvPr id="5" name="Content Placeholder 4">
            <a:extLst>
              <a:ext uri="{FF2B5EF4-FFF2-40B4-BE49-F238E27FC236}">
                <a16:creationId xmlns:a16="http://schemas.microsoft.com/office/drawing/2014/main" id="{A87BE62F-89AE-FA4B-9E60-7844A328FC84}"/>
              </a:ext>
            </a:extLst>
          </p:cNvPr>
          <p:cNvPicPr>
            <a:picLocks noGrp="1" noChangeAspect="1"/>
          </p:cNvPicPr>
          <p:nvPr>
            <p:ph sz="quarter" idx="10"/>
          </p:nvPr>
        </p:nvPicPr>
        <p:blipFill>
          <a:blip r:embed="rId2"/>
          <a:stretch>
            <a:fillRect/>
          </a:stretch>
        </p:blipFill>
        <p:spPr>
          <a:xfrm>
            <a:off x="2801816" y="1286139"/>
            <a:ext cx="3540368" cy="4551902"/>
          </a:xfrm>
        </p:spPr>
      </p:pic>
    </p:spTree>
    <p:extLst>
      <p:ext uri="{BB962C8B-B14F-4D97-AF65-F5344CB8AC3E}">
        <p14:creationId xmlns:p14="http://schemas.microsoft.com/office/powerpoint/2010/main" val="3696288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5C7D4C-AD81-274C-8E2F-FEB676109AAB}"/>
              </a:ext>
            </a:extLst>
          </p:cNvPr>
          <p:cNvPicPr>
            <a:picLocks noGrp="1" noChangeAspect="1"/>
          </p:cNvPicPr>
          <p:nvPr>
            <p:ph sz="quarter" idx="10"/>
          </p:nvPr>
        </p:nvPicPr>
        <p:blipFill>
          <a:blip r:embed="rId2"/>
          <a:stretch>
            <a:fillRect/>
          </a:stretch>
        </p:blipFill>
        <p:spPr>
          <a:xfrm>
            <a:off x="2426677" y="105877"/>
            <a:ext cx="4384431" cy="5816968"/>
          </a:xfrm>
        </p:spPr>
      </p:pic>
    </p:spTree>
    <p:extLst>
      <p:ext uri="{BB962C8B-B14F-4D97-AF65-F5344CB8AC3E}">
        <p14:creationId xmlns:p14="http://schemas.microsoft.com/office/powerpoint/2010/main" val="238108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91536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552734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2-3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111029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5"/>
            <a:ext cx="8229600" cy="1266443"/>
          </a:xfrm>
        </p:spPr>
        <p:txBody>
          <a:bodyPr>
            <a:normAutofit/>
          </a:bodyPr>
          <a:lstStyle/>
          <a:p>
            <a:pPr algn="ctr"/>
            <a:r>
              <a:rPr lang="en-US" sz="6000" b="1" dirty="0">
                <a:solidFill>
                  <a:srgbClr val="FFFF00"/>
                </a:solidFill>
              </a:rPr>
              <a:t>Group Presentations</a:t>
            </a:r>
          </a:p>
        </p:txBody>
      </p:sp>
      <p:sp>
        <p:nvSpPr>
          <p:cNvPr id="3" name="Content Placeholder 2"/>
          <p:cNvSpPr>
            <a:spLocks noGrp="1"/>
          </p:cNvSpPr>
          <p:nvPr>
            <p:ph sz="quarter" idx="10"/>
          </p:nvPr>
        </p:nvSpPr>
        <p:spPr>
          <a:xfrm>
            <a:off x="457200" y="1946030"/>
            <a:ext cx="8229600" cy="3980635"/>
          </a:xfrm>
        </p:spPr>
        <p:txBody>
          <a:bodyPr>
            <a:noAutofit/>
          </a:bodyPr>
          <a:lstStyle/>
          <a:p>
            <a:pPr marL="0" indent="0" algn="ctr">
              <a:buNone/>
            </a:pPr>
            <a:r>
              <a:rPr lang="en-US" sz="12500" dirty="0">
                <a:solidFill>
                  <a:srgbClr val="CCFFCC"/>
                </a:solidFill>
              </a:rPr>
              <a:t>Sign-up </a:t>
            </a:r>
            <a:r>
              <a:rPr lang="en-US" sz="12500" dirty="0">
                <a:solidFill>
                  <a:schemeClr val="bg1"/>
                </a:solidFill>
              </a:rPr>
              <a:t>at the break</a:t>
            </a:r>
          </a:p>
        </p:txBody>
      </p:sp>
    </p:spTree>
    <p:extLst>
      <p:ext uri="{BB962C8B-B14F-4D97-AF65-F5344CB8AC3E}">
        <p14:creationId xmlns:p14="http://schemas.microsoft.com/office/powerpoint/2010/main" val="3213036219"/>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5019</TotalTime>
  <Words>1112</Words>
  <Application>Microsoft Macintosh PowerPoint</Application>
  <PresentationFormat>On-screen Show (4:3)</PresentationFormat>
  <Paragraphs>135</Paragraphs>
  <Slides>75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American Typewriter</vt:lpstr>
      <vt:lpstr>Apple Chancery</vt:lpstr>
      <vt:lpstr>Arial</vt:lpstr>
      <vt:lpstr>Calibri</vt:lpstr>
      <vt:lpstr>Klavika</vt:lpstr>
      <vt:lpstr>Times</vt:lpstr>
      <vt:lpstr>CDM_PPT_Template </vt:lpstr>
      <vt:lpstr>2_CDM_PPT_Template </vt:lpstr>
      <vt:lpstr>“Prime Directives?!!?”</vt:lpstr>
      <vt:lpstr>PowerPoint Presentation</vt:lpstr>
      <vt:lpstr>Terrific Thursdays</vt:lpstr>
      <vt:lpstr>PowerPoint Presentation</vt:lpstr>
      <vt:lpstr>PowerPoint Presentation</vt:lpstr>
      <vt:lpstr> EVALUATION </vt:lpstr>
      <vt:lpstr>Paper Confessional  (or what I learned one winter holiday)</vt:lpstr>
      <vt:lpstr>Group Presentations</vt:lpstr>
      <vt:lpstr>Group Presentations</vt:lpstr>
      <vt:lpstr>Possible Methodology for this…</vt:lpstr>
      <vt:lpstr>Evaluation Tips</vt:lpstr>
      <vt:lpstr>Grades (primarily)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Nevsun Resources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Follow-Up 1</vt:lpstr>
      <vt:lpstr>Shlensky v. Wrigley  237 N.E.2d 776 (Ill. App.1968)?</vt:lpstr>
      <vt:lpstr>PowerPoint Presentation</vt:lpstr>
      <vt:lpstr>PowerPoint Presentation</vt:lpstr>
      <vt:lpstr>PowerPoint Presentation</vt:lpstr>
      <vt:lpstr>Pause</vt:lpstr>
      <vt:lpstr>PowerPoint Presentation</vt:lpstr>
      <vt:lpstr>Starting Point 1</vt:lpstr>
      <vt:lpstr>PowerPoint Presentation</vt:lpstr>
      <vt:lpstr>PowerPoint Presentation</vt:lpstr>
      <vt:lpstr>Punishments for  corporate counsel wrongdoing?</vt:lpstr>
      <vt:lpstr>PowerPoint Presentation</vt:lpstr>
      <vt:lpstr>Strother v. 3464920 Canada Inc., [2007] 2 S.C.R. 177 </vt:lpstr>
      <vt:lpstr>PowerPoint Presentation</vt:lpstr>
      <vt:lpstr>PowerPoint Presentation</vt:lpstr>
      <vt:lpstr>PowerPoint Presentation</vt:lpstr>
      <vt:lpstr>PowerPoint Presentation</vt:lpstr>
      <vt:lpstr>PowerPoint Presentation</vt:lpstr>
      <vt:lpstr>PowerPoint Presentation</vt:lpstr>
      <vt:lpstr>Most serious of all…</vt:lpstr>
      <vt:lpstr>PowerPoint Presentation</vt:lpstr>
      <vt:lpstr>PowerPoint Presentation</vt:lpstr>
      <vt:lpstr>PowerPoint Presentation</vt:lpstr>
      <vt:lpstr>What are the limits of in-house counsel? When do outside lawyers need to be hired?</vt:lpstr>
      <vt:lpstr>PowerPoint Presentation</vt:lpstr>
      <vt:lpstr>PowerPoint Presentation</vt:lpstr>
      <vt:lpstr>PowerPoint Presentation</vt:lpstr>
      <vt:lpstr>Query in this context…</vt:lpstr>
      <vt:lpstr>What about   SOLICITOR-CLIENT PRIVILEDGE?</vt:lpstr>
      <vt:lpstr>PowerPoint Presentation</vt:lpstr>
      <vt:lpstr>PowerPoint Presentation</vt:lpstr>
      <vt:lpstr>Differences between in-house  lawyers the world over???</vt:lpstr>
      <vt:lpstr>Speaking of solicitor-client privilege…</vt:lpstr>
      <vt:lpstr>PowerPoint Presentation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Jon Festinger</cp:lastModifiedBy>
  <cp:revision>514</cp:revision>
  <cp:lastPrinted>2013-11-20T04:46:48Z</cp:lastPrinted>
  <dcterms:created xsi:type="dcterms:W3CDTF">2013-03-18T21:23:38Z</dcterms:created>
  <dcterms:modified xsi:type="dcterms:W3CDTF">2019-09-20T03:08:56Z</dcterms:modified>
</cp:coreProperties>
</file>