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74"/>
  </p:notesMasterIdLst>
  <p:sldIdLst>
    <p:sldId id="300" r:id="rId3"/>
    <p:sldId id="547" r:id="rId4"/>
    <p:sldId id="1260" r:id="rId5"/>
    <p:sldId id="2331" r:id="rId6"/>
    <p:sldId id="2943" r:id="rId7"/>
    <p:sldId id="3053" r:id="rId8"/>
    <p:sldId id="3054" r:id="rId9"/>
    <p:sldId id="3062" r:id="rId10"/>
    <p:sldId id="583" r:id="rId11"/>
    <p:sldId id="2346" r:id="rId12"/>
    <p:sldId id="1125" r:id="rId13"/>
    <p:sldId id="1127" r:id="rId14"/>
    <p:sldId id="2942" r:id="rId15"/>
    <p:sldId id="2540" r:id="rId16"/>
    <p:sldId id="441" r:id="rId17"/>
    <p:sldId id="2911" r:id="rId18"/>
    <p:sldId id="1172" r:id="rId19"/>
    <p:sldId id="2944" r:id="rId20"/>
    <p:sldId id="538" r:id="rId21"/>
    <p:sldId id="539" r:id="rId22"/>
    <p:sldId id="540" r:id="rId23"/>
    <p:sldId id="541" r:id="rId24"/>
    <p:sldId id="543" r:id="rId25"/>
    <p:sldId id="550" r:id="rId26"/>
    <p:sldId id="3010" r:id="rId27"/>
    <p:sldId id="3011" r:id="rId28"/>
    <p:sldId id="3012" r:id="rId29"/>
    <p:sldId id="2931" r:id="rId30"/>
    <p:sldId id="2928" r:id="rId31"/>
    <p:sldId id="1081" r:id="rId32"/>
    <p:sldId id="3064" r:id="rId33"/>
    <p:sldId id="3055" r:id="rId34"/>
    <p:sldId id="3057" r:id="rId35"/>
    <p:sldId id="3056" r:id="rId36"/>
    <p:sldId id="3058" r:id="rId37"/>
    <p:sldId id="3063" r:id="rId38"/>
    <p:sldId id="2959" r:id="rId39"/>
    <p:sldId id="2994" r:id="rId40"/>
    <p:sldId id="2992" r:id="rId41"/>
    <p:sldId id="2993" r:id="rId42"/>
    <p:sldId id="2956" r:id="rId43"/>
    <p:sldId id="2954" r:id="rId44"/>
    <p:sldId id="2960" r:id="rId45"/>
    <p:sldId id="2969" r:id="rId46"/>
    <p:sldId id="2961" r:id="rId47"/>
    <p:sldId id="2967" r:id="rId48"/>
    <p:sldId id="2971" r:id="rId49"/>
    <p:sldId id="2955" r:id="rId50"/>
    <p:sldId id="2997" r:id="rId51"/>
    <p:sldId id="2996" r:id="rId52"/>
    <p:sldId id="2392" r:id="rId53"/>
    <p:sldId id="3252" r:id="rId54"/>
    <p:sldId id="3253" r:id="rId55"/>
    <p:sldId id="3254" r:id="rId56"/>
    <p:sldId id="3047" r:id="rId57"/>
    <p:sldId id="599" r:id="rId58"/>
    <p:sldId id="631" r:id="rId59"/>
    <p:sldId id="632" r:id="rId60"/>
    <p:sldId id="3256" r:id="rId61"/>
    <p:sldId id="3257" r:id="rId62"/>
    <p:sldId id="3258" r:id="rId63"/>
    <p:sldId id="3255" r:id="rId64"/>
    <p:sldId id="603" r:id="rId65"/>
    <p:sldId id="3259" r:id="rId66"/>
    <p:sldId id="3260" r:id="rId67"/>
    <p:sldId id="822" r:id="rId68"/>
    <p:sldId id="2009" r:id="rId69"/>
    <p:sldId id="2539" r:id="rId70"/>
    <p:sldId id="823" r:id="rId71"/>
    <p:sldId id="2125" r:id="rId72"/>
    <p:sldId id="824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788CA"/>
    <a:srgbClr val="FFC079"/>
    <a:srgbClr val="C31F3D"/>
    <a:srgbClr val="E42225"/>
    <a:srgbClr val="7F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163"/>
  </p:normalViewPr>
  <p:slideViewPr>
    <p:cSldViewPr snapToGrid="0" snapToObjects="1">
      <p:cViewPr varScale="1">
        <p:scale>
          <a:sx n="105" d="100"/>
          <a:sy n="105" d="100"/>
        </p:scale>
        <p:origin x="18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B6EFC-952C-7E4A-9BA7-8224D7AF70B7}" type="datetimeFigureOut">
              <a:rPr lang="en-US" smtClean="0"/>
              <a:t>9/12/19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DD70A-49CF-A34C-9971-161B57405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1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43DED-E70C-3E4A-94E7-E4A33D16A59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7175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DA9B-A4FC-2A41-AE4D-737D8F57035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23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57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71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32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71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43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6706" y="2352435"/>
            <a:ext cx="8229600" cy="1016000"/>
          </a:xfrm>
        </p:spPr>
        <p:txBody>
          <a:bodyPr lIns="76200" tIns="76200" rIns="76200" bIns="76200"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6706" y="3373189"/>
            <a:ext cx="8229600" cy="1197050"/>
          </a:xfrm>
        </p:spPr>
        <p:txBody>
          <a:bodyPr lIns="76200" tIns="76200" rIns="76200" bIns="0">
            <a:normAutofit/>
          </a:bodyPr>
          <a:lstStyle>
            <a:lvl1pPr marL="0" indent="0" algn="l">
              <a:buNone/>
              <a:defRPr sz="2400">
                <a:solidFill>
                  <a:srgbClr val="5E606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1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57200" y="1408134"/>
            <a:ext cx="8229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7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1701"/>
            <a:ext cx="4038600" cy="4318000"/>
          </a:xfrm>
        </p:spPr>
        <p:txBody>
          <a:bodyPr>
            <a:normAutofit/>
          </a:bodyPr>
          <a:lstStyle>
            <a:lvl1pPr marL="457200" indent="-457200">
              <a:buFont typeface="Arial"/>
              <a:buChar char="•"/>
              <a:defRPr sz="2400"/>
            </a:lvl1pPr>
            <a:lvl2pPr marL="914400" indent="-457200">
              <a:buFont typeface="Arial"/>
              <a:buChar char="•"/>
              <a:defRPr sz="2400"/>
            </a:lvl2pPr>
            <a:lvl3pPr marL="1371600" indent="-457200">
              <a:buFont typeface="Arial"/>
              <a:buChar char="•"/>
              <a:defRPr sz="2400"/>
            </a:lvl3pPr>
            <a:lvl4pPr marL="1828800" indent="-457200">
              <a:buFont typeface="Arial"/>
              <a:buChar char="•"/>
              <a:defRPr sz="2400"/>
            </a:lvl4pPr>
            <a:lvl5pPr marL="2286000" indent="-457200">
              <a:buFont typeface="Arial"/>
              <a:buChar char="•"/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701"/>
            <a:ext cx="4038600" cy="4318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9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26593"/>
            <a:ext cx="8229600" cy="1016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2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0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1543"/>
            <a:ext cx="8229600" cy="4318000"/>
          </a:xfrm>
          <a:prstGeom prst="rect">
            <a:avLst/>
          </a:prstGeom>
        </p:spPr>
        <p:txBody>
          <a:bodyPr vert="horz" lIns="76200" tIns="76200" rIns="76200" bIns="7620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58034" y="5973244"/>
            <a:ext cx="4346075" cy="962351"/>
          </a:xfrm>
          <a:custGeom>
            <a:avLst/>
            <a:gdLst>
              <a:gd name="connsiteX0" fmla="*/ 0 w 4047989"/>
              <a:gd name="connsiteY0" fmla="*/ 0 h 843298"/>
              <a:gd name="connsiteX1" fmla="*/ 4047989 w 4047989"/>
              <a:gd name="connsiteY1" fmla="*/ 0 h 843298"/>
              <a:gd name="connsiteX2" fmla="*/ 4047989 w 4047989"/>
              <a:gd name="connsiteY2" fmla="*/ 843298 h 843298"/>
              <a:gd name="connsiteX3" fmla="*/ 0 w 4047989"/>
              <a:gd name="connsiteY3" fmla="*/ 843298 h 843298"/>
              <a:gd name="connsiteX4" fmla="*/ 0 w 4047989"/>
              <a:gd name="connsiteY4" fmla="*/ 0 h 843298"/>
              <a:gd name="connsiteX0" fmla="*/ 0 w 4980620"/>
              <a:gd name="connsiteY0" fmla="*/ 892904 h 892904"/>
              <a:gd name="connsiteX1" fmla="*/ 4980620 w 4980620"/>
              <a:gd name="connsiteY1" fmla="*/ 0 h 892904"/>
              <a:gd name="connsiteX2" fmla="*/ 4980620 w 4980620"/>
              <a:gd name="connsiteY2" fmla="*/ 843298 h 892904"/>
              <a:gd name="connsiteX3" fmla="*/ 932631 w 4980620"/>
              <a:gd name="connsiteY3" fmla="*/ 843298 h 892904"/>
              <a:gd name="connsiteX4" fmla="*/ 0 w 4980620"/>
              <a:gd name="connsiteY4" fmla="*/ 892904 h 892904"/>
              <a:gd name="connsiteX0" fmla="*/ 89294 w 5069914"/>
              <a:gd name="connsiteY0" fmla="*/ 892904 h 2648949"/>
              <a:gd name="connsiteX1" fmla="*/ 5069914 w 5069914"/>
              <a:gd name="connsiteY1" fmla="*/ 0 h 2648949"/>
              <a:gd name="connsiteX2" fmla="*/ 5069914 w 5069914"/>
              <a:gd name="connsiteY2" fmla="*/ 843298 h 2648949"/>
              <a:gd name="connsiteX3" fmla="*/ 0 w 5069914"/>
              <a:gd name="connsiteY3" fmla="*/ 2648949 h 2648949"/>
              <a:gd name="connsiteX4" fmla="*/ 89294 w 5069914"/>
              <a:gd name="connsiteY4" fmla="*/ 892904 h 2648949"/>
              <a:gd name="connsiteX0" fmla="*/ 0 w 5079836"/>
              <a:gd name="connsiteY0" fmla="*/ 982194 h 2648949"/>
              <a:gd name="connsiteX1" fmla="*/ 5079836 w 5079836"/>
              <a:gd name="connsiteY1" fmla="*/ 0 h 2648949"/>
              <a:gd name="connsiteX2" fmla="*/ 5079836 w 5079836"/>
              <a:gd name="connsiteY2" fmla="*/ 843298 h 2648949"/>
              <a:gd name="connsiteX3" fmla="*/ 9922 w 5079836"/>
              <a:gd name="connsiteY3" fmla="*/ 2648949 h 2648949"/>
              <a:gd name="connsiteX4" fmla="*/ 0 w 5079836"/>
              <a:gd name="connsiteY4" fmla="*/ 982194 h 2648949"/>
              <a:gd name="connsiteX0" fmla="*/ 0 w 5079836"/>
              <a:gd name="connsiteY0" fmla="*/ 138896 h 1805651"/>
              <a:gd name="connsiteX1" fmla="*/ 4891325 w 5079836"/>
              <a:gd name="connsiteY1" fmla="*/ 843299 h 1805651"/>
              <a:gd name="connsiteX2" fmla="*/ 5079836 w 5079836"/>
              <a:gd name="connsiteY2" fmla="*/ 0 h 1805651"/>
              <a:gd name="connsiteX3" fmla="*/ 9922 w 5079836"/>
              <a:gd name="connsiteY3" fmla="*/ 1805651 h 1805651"/>
              <a:gd name="connsiteX4" fmla="*/ 0 w 5079836"/>
              <a:gd name="connsiteY4" fmla="*/ 138896 h 1805651"/>
              <a:gd name="connsiteX0" fmla="*/ 0 w 4970699"/>
              <a:gd name="connsiteY0" fmla="*/ 0 h 1666755"/>
              <a:gd name="connsiteX1" fmla="*/ 4891325 w 4970699"/>
              <a:gd name="connsiteY1" fmla="*/ 704403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70699"/>
              <a:gd name="connsiteY0" fmla="*/ 0 h 1666755"/>
              <a:gd name="connsiteX1" fmla="*/ 4871481 w 4970699"/>
              <a:gd name="connsiteY1" fmla="*/ 476216 h 1666755"/>
              <a:gd name="connsiteX2" fmla="*/ 4970699 w 4970699"/>
              <a:gd name="connsiteY2" fmla="*/ 1170696 h 1666755"/>
              <a:gd name="connsiteX3" fmla="*/ 9922 w 4970699"/>
              <a:gd name="connsiteY3" fmla="*/ 1666755 h 1666755"/>
              <a:gd name="connsiteX4" fmla="*/ 0 w 4970699"/>
              <a:gd name="connsiteY4" fmla="*/ 0 h 1666755"/>
              <a:gd name="connsiteX0" fmla="*/ 0 w 4990542"/>
              <a:gd name="connsiteY0" fmla="*/ 396846 h 1190539"/>
              <a:gd name="connsiteX1" fmla="*/ 4891324 w 4990542"/>
              <a:gd name="connsiteY1" fmla="*/ 0 h 1190539"/>
              <a:gd name="connsiteX2" fmla="*/ 4990542 w 4990542"/>
              <a:gd name="connsiteY2" fmla="*/ 694480 h 1190539"/>
              <a:gd name="connsiteX3" fmla="*/ 29765 w 4990542"/>
              <a:gd name="connsiteY3" fmla="*/ 1190539 h 1190539"/>
              <a:gd name="connsiteX4" fmla="*/ 0 w 4990542"/>
              <a:gd name="connsiteY4" fmla="*/ 396846 h 1190539"/>
              <a:gd name="connsiteX0" fmla="*/ 0 w 5238582"/>
              <a:gd name="connsiteY0" fmla="*/ 396846 h 1190539"/>
              <a:gd name="connsiteX1" fmla="*/ 4891324 w 5238582"/>
              <a:gd name="connsiteY1" fmla="*/ 0 h 1190539"/>
              <a:gd name="connsiteX2" fmla="*/ 5238582 w 5238582"/>
              <a:gd name="connsiteY2" fmla="*/ 863140 h 1190539"/>
              <a:gd name="connsiteX3" fmla="*/ 29765 w 5238582"/>
              <a:gd name="connsiteY3" fmla="*/ 1190539 h 1190539"/>
              <a:gd name="connsiteX4" fmla="*/ 0 w 5238582"/>
              <a:gd name="connsiteY4" fmla="*/ 396846 h 1190539"/>
              <a:gd name="connsiteX0" fmla="*/ 0 w 5238582"/>
              <a:gd name="connsiteY0" fmla="*/ 248029 h 1041722"/>
              <a:gd name="connsiteX1" fmla="*/ 5139364 w 5238582"/>
              <a:gd name="connsiteY1" fmla="*/ 0 h 1041722"/>
              <a:gd name="connsiteX2" fmla="*/ 5238582 w 5238582"/>
              <a:gd name="connsiteY2" fmla="*/ 714323 h 1041722"/>
              <a:gd name="connsiteX3" fmla="*/ 29765 w 5238582"/>
              <a:gd name="connsiteY3" fmla="*/ 1041722 h 1041722"/>
              <a:gd name="connsiteX4" fmla="*/ 0 w 5238582"/>
              <a:gd name="connsiteY4" fmla="*/ 248029 h 1041722"/>
              <a:gd name="connsiteX0" fmla="*/ 0 w 5228660"/>
              <a:gd name="connsiteY0" fmla="*/ 248029 h 1041722"/>
              <a:gd name="connsiteX1" fmla="*/ 5129442 w 5228660"/>
              <a:gd name="connsiteY1" fmla="*/ 0 h 1041722"/>
              <a:gd name="connsiteX2" fmla="*/ 5228660 w 5228660"/>
              <a:gd name="connsiteY2" fmla="*/ 714323 h 1041722"/>
              <a:gd name="connsiteX3" fmla="*/ 19843 w 5228660"/>
              <a:gd name="connsiteY3" fmla="*/ 1041722 h 1041722"/>
              <a:gd name="connsiteX4" fmla="*/ 0 w 5228660"/>
              <a:gd name="connsiteY4" fmla="*/ 248029 h 1041722"/>
              <a:gd name="connsiteX0" fmla="*/ 954 w 5229614"/>
              <a:gd name="connsiteY0" fmla="*/ 248029 h 1160776"/>
              <a:gd name="connsiteX1" fmla="*/ 5130396 w 5229614"/>
              <a:gd name="connsiteY1" fmla="*/ 0 h 1160776"/>
              <a:gd name="connsiteX2" fmla="*/ 5229614 w 5229614"/>
              <a:gd name="connsiteY2" fmla="*/ 714323 h 1160776"/>
              <a:gd name="connsiteX3" fmla="*/ 954 w 5229614"/>
              <a:gd name="connsiteY3" fmla="*/ 1160776 h 1160776"/>
              <a:gd name="connsiteX4" fmla="*/ 954 w 5229614"/>
              <a:gd name="connsiteY4" fmla="*/ 248029 h 1160776"/>
              <a:gd name="connsiteX0" fmla="*/ 954 w 5239536"/>
              <a:gd name="connsiteY0" fmla="*/ 248029 h 1160776"/>
              <a:gd name="connsiteX1" fmla="*/ 5130396 w 5239536"/>
              <a:gd name="connsiteY1" fmla="*/ 0 h 1160776"/>
              <a:gd name="connsiteX2" fmla="*/ 5239536 w 5239536"/>
              <a:gd name="connsiteY2" fmla="*/ 1041721 h 1160776"/>
              <a:gd name="connsiteX3" fmla="*/ 954 w 5239536"/>
              <a:gd name="connsiteY3" fmla="*/ 1160776 h 1160776"/>
              <a:gd name="connsiteX4" fmla="*/ 954 w 5239536"/>
              <a:gd name="connsiteY4" fmla="*/ 248029 h 1160776"/>
              <a:gd name="connsiteX0" fmla="*/ 954 w 5368517"/>
              <a:gd name="connsiteY0" fmla="*/ 248029 h 1190538"/>
              <a:gd name="connsiteX1" fmla="*/ 5130396 w 5368517"/>
              <a:gd name="connsiteY1" fmla="*/ 0 h 1190538"/>
              <a:gd name="connsiteX2" fmla="*/ 5368517 w 5368517"/>
              <a:gd name="connsiteY2" fmla="*/ 1190538 h 1190538"/>
              <a:gd name="connsiteX3" fmla="*/ 954 w 5368517"/>
              <a:gd name="connsiteY3" fmla="*/ 1160776 h 1190538"/>
              <a:gd name="connsiteX4" fmla="*/ 954 w 5368517"/>
              <a:gd name="connsiteY4" fmla="*/ 248029 h 1190538"/>
              <a:gd name="connsiteX0" fmla="*/ 954 w 5368517"/>
              <a:gd name="connsiteY0" fmla="*/ 257950 h 1200459"/>
              <a:gd name="connsiteX1" fmla="*/ 5170083 w 5368517"/>
              <a:gd name="connsiteY1" fmla="*/ 0 h 1200459"/>
              <a:gd name="connsiteX2" fmla="*/ 5368517 w 5368517"/>
              <a:gd name="connsiteY2" fmla="*/ 1200459 h 1200459"/>
              <a:gd name="connsiteX3" fmla="*/ 954 w 5368517"/>
              <a:gd name="connsiteY3" fmla="*/ 1170697 h 1200459"/>
              <a:gd name="connsiteX4" fmla="*/ 954 w 5368517"/>
              <a:gd name="connsiteY4" fmla="*/ 257950 h 1200459"/>
              <a:gd name="connsiteX0" fmla="*/ 0 w 5387407"/>
              <a:gd name="connsiteY0" fmla="*/ 198423 h 1200459"/>
              <a:gd name="connsiteX1" fmla="*/ 5188973 w 5387407"/>
              <a:gd name="connsiteY1" fmla="*/ 0 h 1200459"/>
              <a:gd name="connsiteX2" fmla="*/ 5387407 w 5387407"/>
              <a:gd name="connsiteY2" fmla="*/ 1200459 h 1200459"/>
              <a:gd name="connsiteX3" fmla="*/ 19844 w 5387407"/>
              <a:gd name="connsiteY3" fmla="*/ 1170697 h 1200459"/>
              <a:gd name="connsiteX4" fmla="*/ 0 w 5387407"/>
              <a:gd name="connsiteY4" fmla="*/ 198423 h 1200459"/>
              <a:gd name="connsiteX0" fmla="*/ 1002091 w 5367572"/>
              <a:gd name="connsiteY0" fmla="*/ 148818 h 1200459"/>
              <a:gd name="connsiteX1" fmla="*/ 5169138 w 5367572"/>
              <a:gd name="connsiteY1" fmla="*/ 0 h 1200459"/>
              <a:gd name="connsiteX2" fmla="*/ 5367572 w 5367572"/>
              <a:gd name="connsiteY2" fmla="*/ 1200459 h 1200459"/>
              <a:gd name="connsiteX3" fmla="*/ 9 w 5367572"/>
              <a:gd name="connsiteY3" fmla="*/ 1170697 h 1200459"/>
              <a:gd name="connsiteX4" fmla="*/ 1002091 w 5367572"/>
              <a:gd name="connsiteY4" fmla="*/ 148818 h 1200459"/>
              <a:gd name="connsiteX0" fmla="*/ 954 w 4366435"/>
              <a:gd name="connsiteY0" fmla="*/ 148818 h 1200459"/>
              <a:gd name="connsiteX1" fmla="*/ 4168001 w 4366435"/>
              <a:gd name="connsiteY1" fmla="*/ 0 h 1200459"/>
              <a:gd name="connsiteX2" fmla="*/ 4366435 w 4366435"/>
              <a:gd name="connsiteY2" fmla="*/ 1200459 h 1200459"/>
              <a:gd name="connsiteX3" fmla="*/ 955 w 4366435"/>
              <a:gd name="connsiteY3" fmla="*/ 853220 h 1200459"/>
              <a:gd name="connsiteX4" fmla="*/ 954 w 4366435"/>
              <a:gd name="connsiteY4" fmla="*/ 148818 h 1200459"/>
              <a:gd name="connsiteX0" fmla="*/ 954 w 4336670"/>
              <a:gd name="connsiteY0" fmla="*/ 148818 h 962351"/>
              <a:gd name="connsiteX1" fmla="*/ 4168001 w 4336670"/>
              <a:gd name="connsiteY1" fmla="*/ 0 h 962351"/>
              <a:gd name="connsiteX2" fmla="*/ 4336670 w 4336670"/>
              <a:gd name="connsiteY2" fmla="*/ 962351 h 962351"/>
              <a:gd name="connsiteX3" fmla="*/ 955 w 4336670"/>
              <a:gd name="connsiteY3" fmla="*/ 853220 h 962351"/>
              <a:gd name="connsiteX4" fmla="*/ 954 w 4336670"/>
              <a:gd name="connsiteY4" fmla="*/ 148818 h 962351"/>
              <a:gd name="connsiteX0" fmla="*/ 10359 w 4346075"/>
              <a:gd name="connsiteY0" fmla="*/ 148818 h 962351"/>
              <a:gd name="connsiteX1" fmla="*/ 4177406 w 4346075"/>
              <a:gd name="connsiteY1" fmla="*/ 0 h 962351"/>
              <a:gd name="connsiteX2" fmla="*/ 4346075 w 4346075"/>
              <a:gd name="connsiteY2" fmla="*/ 962351 h 962351"/>
              <a:gd name="connsiteX3" fmla="*/ 439 w 4346075"/>
              <a:gd name="connsiteY3" fmla="*/ 942511 h 962351"/>
              <a:gd name="connsiteX4" fmla="*/ 10359 w 4346075"/>
              <a:gd name="connsiteY4" fmla="*/ 148818 h 96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6075" h="962351">
                <a:moveTo>
                  <a:pt x="10359" y="148818"/>
                </a:moveTo>
                <a:lnTo>
                  <a:pt x="4177406" y="0"/>
                </a:lnTo>
                <a:lnTo>
                  <a:pt x="4346075" y="962351"/>
                </a:lnTo>
                <a:lnTo>
                  <a:pt x="439" y="942511"/>
                </a:lnTo>
                <a:cubicBezTo>
                  <a:pt x="-2868" y="386926"/>
                  <a:pt x="13666" y="704403"/>
                  <a:pt x="10359" y="148818"/>
                </a:cubicBezTo>
                <a:close/>
              </a:path>
            </a:pathLst>
          </a:custGeom>
          <a:solidFill>
            <a:srgbClr val="359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220" y="6347963"/>
            <a:ext cx="3321425" cy="268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00" y="6297942"/>
            <a:ext cx="294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6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cap="none">
          <a:solidFill>
            <a:srgbClr val="5E6062"/>
          </a:solidFill>
          <a:latin typeface="Klavik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1pPr>
      <a:lvl2pPr marL="742950" indent="-28575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80000"/>
        </a:lnSpc>
        <a:spcBef>
          <a:spcPct val="20000"/>
        </a:spcBef>
        <a:buFont typeface="Arial"/>
        <a:buChar char="•"/>
        <a:defRPr sz="2000" kern="1200">
          <a:solidFill>
            <a:srgbClr val="5E6062"/>
          </a:solidFill>
          <a:latin typeface="Klavik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mailto:jon_festinger@thecdm.ca" TargetMode="External"/><Relationship Id="rId4" Type="http://schemas.openxmlformats.org/officeDocument/2006/relationships/hyperlink" Target="http://commlaw.allard.ubc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"/>
            <a:ext cx="8229600" cy="17035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+mn-lt"/>
                <a:cs typeface="Times New Roman"/>
              </a:rPr>
              <a:t>“</a:t>
            </a:r>
            <a:r>
              <a:rPr lang="en-US" sz="5300" b="1" dirty="0">
                <a:solidFill>
                  <a:schemeClr val="tx1"/>
                </a:solidFill>
                <a:latin typeface="+mn-lt"/>
                <a:cs typeface="Times New Roman"/>
              </a:rPr>
              <a:t>Corporate Law</a:t>
            </a:r>
            <a:r>
              <a:rPr lang="en-US" sz="5300" b="1" dirty="0">
                <a:solidFill>
                  <a:srgbClr val="FF0000"/>
                </a:solidFill>
                <a:latin typeface="+mn-lt"/>
                <a:cs typeface="Times New Roman"/>
              </a:rPr>
              <a:t>:</a:t>
            </a:r>
            <a:r>
              <a:rPr lang="en-US" sz="5300" b="1" dirty="0">
                <a:solidFill>
                  <a:schemeClr val="tx2"/>
                </a:solidFill>
                <a:latin typeface="+mn-lt"/>
                <a:cs typeface="Times New Roman"/>
              </a:rPr>
              <a:t> </a:t>
            </a:r>
            <a:br>
              <a:rPr lang="en-US" sz="5300" b="1" dirty="0">
                <a:solidFill>
                  <a:schemeClr val="tx2"/>
                </a:solidFill>
                <a:latin typeface="+mn-lt"/>
                <a:cs typeface="Times New Roman"/>
              </a:rPr>
            </a:br>
            <a:r>
              <a:rPr lang="en-US" sz="5300" b="1" dirty="0">
                <a:solidFill>
                  <a:srgbClr val="0070C0"/>
                </a:solidFill>
                <a:latin typeface="+mn-lt"/>
                <a:cs typeface="Times New Roman"/>
              </a:rPr>
              <a:t>What you need to know</a:t>
            </a:r>
            <a:r>
              <a:rPr lang="en-US" sz="5300" b="1" dirty="0">
                <a:solidFill>
                  <a:srgbClr val="FF0000"/>
                </a:solidFill>
                <a:latin typeface="+mn-lt"/>
                <a:cs typeface="Times New Roman"/>
              </a:rPr>
              <a:t>”</a:t>
            </a:r>
            <a:r>
              <a:rPr lang="en-US" sz="5300" b="1" dirty="0">
                <a:solidFill>
                  <a:schemeClr val="tx1"/>
                </a:solidFill>
                <a:latin typeface="+mn-lt"/>
                <a:cs typeface="Times New Roman"/>
              </a:rPr>
              <a:t> </a:t>
            </a:r>
            <a:endParaRPr lang="en-US" sz="5300" b="1" dirty="0">
              <a:solidFill>
                <a:srgbClr val="FF0000"/>
              </a:solidFill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103285"/>
            <a:ext cx="8229600" cy="3995996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Talk 2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LAWF 3780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Challenges of In-House &amp; Corporate Counsel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TRU Faculty of Law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600" b="1" dirty="0">
                <a:solidFill>
                  <a:schemeClr val="tx1"/>
                </a:solidFill>
                <a:latin typeface="+mn-lt"/>
                <a:cs typeface="Lucida Console"/>
              </a:rPr>
              <a:t>Fall, 2019</a:t>
            </a:r>
          </a:p>
          <a:p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dirty="0"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600" b="1" dirty="0">
              <a:solidFill>
                <a:srgbClr val="000000"/>
              </a:solidFill>
              <a:latin typeface="+mn-lt"/>
              <a:cs typeface="Lucida Console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Jon Festinger Q.C.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Centre for Digital Media</a:t>
            </a:r>
          </a:p>
          <a:p>
            <a:pPr marL="0" indent="0">
              <a:buNone/>
            </a:pPr>
            <a:r>
              <a:rPr lang="en-CA" dirty="0">
                <a:solidFill>
                  <a:srgbClr val="FFFFFF"/>
                </a:solidFill>
                <a:cs typeface="Lucida Console"/>
              </a:rPr>
              <a:t>QMUL School of Law (CCLS)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Festinger Law &amp; Strategy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4"/>
              </a:rPr>
              <a:t>http://commlaw.allard.ubc</a:t>
            </a:r>
            <a:r>
              <a:rPr lang="en-US" dirty="0">
                <a:solidFill>
                  <a:srgbClr val="FFFF00"/>
                </a:solidFill>
                <a:cs typeface="Lucida Console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cs typeface="Lucida Console"/>
              </a:rPr>
              <a:t>@</a:t>
            </a:r>
            <a:r>
              <a:rPr lang="en-US" dirty="0" err="1">
                <a:solidFill>
                  <a:srgbClr val="FFFFFF"/>
                </a:solidFill>
                <a:cs typeface="Lucida Console"/>
              </a:rPr>
              <a:t>jonfestinger</a:t>
            </a:r>
            <a:endParaRPr lang="en-US" dirty="0">
              <a:solidFill>
                <a:srgbClr val="FFFFFF"/>
              </a:solidFill>
              <a:cs typeface="Lucida Console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cs typeface="Lucida Console"/>
                <a:hlinkClick r:id="rId5"/>
              </a:rPr>
              <a:t>jon_festinger@thecdm.ca</a:t>
            </a:r>
            <a:endParaRPr lang="en-US" dirty="0">
              <a:solidFill>
                <a:srgbClr val="FFFF00"/>
              </a:solidFill>
              <a:cs typeface="Lucida Console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 descr="JF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29807" r="941" b="27147"/>
          <a:stretch/>
        </p:blipFill>
        <p:spPr>
          <a:xfrm>
            <a:off x="6302082" y="3962741"/>
            <a:ext cx="2384718" cy="185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8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3C7BC-E631-A047-82F6-5BF56C544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87"/>
            <a:ext cx="8229600" cy="1016000"/>
          </a:xfrm>
        </p:spPr>
        <p:txBody>
          <a:bodyPr>
            <a:noAutofit/>
          </a:bodyPr>
          <a:lstStyle/>
          <a:p>
            <a:pPr algn="ctr"/>
            <a:br>
              <a:rPr lang="en-CA" sz="4400" b="1" dirty="0">
                <a:solidFill>
                  <a:srgbClr val="FFFF00"/>
                </a:solidFill>
              </a:rPr>
            </a:br>
            <a:r>
              <a:rPr lang="en-CA" sz="4400" b="1" dirty="0">
                <a:solidFill>
                  <a:srgbClr val="FFFF00"/>
                </a:solidFill>
              </a:rPr>
              <a:t>EVALUATION</a:t>
            </a:r>
            <a:br>
              <a:rPr lang="en-CA" sz="4400" dirty="0">
                <a:solidFill>
                  <a:srgbClr val="FFFF00"/>
                </a:solidFill>
              </a:rPr>
            </a:b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3174F-B20A-C641-BDB0-DD9B7CA676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263535"/>
            <a:ext cx="8229600" cy="4788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Term paper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60% </a:t>
            </a:r>
            <a:r>
              <a:rPr lang="en-CA" sz="2800" b="1" dirty="0">
                <a:solidFill>
                  <a:schemeClr val="bg1"/>
                </a:solidFill>
              </a:rPr>
              <a:t>of the final grade.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5000 word paper </a:t>
            </a:r>
          </a:p>
          <a:p>
            <a:pPr marL="0" indent="0">
              <a:buNone/>
            </a:pPr>
            <a:r>
              <a:rPr lang="en-CA" sz="2800" b="1" dirty="0">
                <a:solidFill>
                  <a:schemeClr val="bg1"/>
                </a:solidFill>
              </a:rPr>
              <a:t>The paper is due on the last day of the exam period at 4:00 p.m.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b="1" dirty="0">
                <a:solidFill>
                  <a:srgbClr val="FFFF00"/>
                </a:solidFill>
              </a:rPr>
              <a:t>Class Participation </a:t>
            </a:r>
            <a:r>
              <a:rPr lang="en-CA" sz="2800" b="1" dirty="0">
                <a:solidFill>
                  <a:schemeClr val="bg1"/>
                </a:solidFill>
              </a:rPr>
              <a:t>= </a:t>
            </a:r>
            <a:r>
              <a:rPr lang="en-CA" sz="2800" b="1" dirty="0">
                <a:solidFill>
                  <a:srgbClr val="FF0000"/>
                </a:solidFill>
              </a:rPr>
              <a:t>40% </a:t>
            </a:r>
            <a:r>
              <a:rPr lang="en-CA" sz="2800" b="1" dirty="0">
                <a:solidFill>
                  <a:schemeClr val="bg1"/>
                </a:solidFill>
              </a:rPr>
              <a:t>of the final grade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25% </a:t>
            </a:r>
            <a:r>
              <a:rPr lang="en-CA" sz="2800" dirty="0">
                <a:solidFill>
                  <a:schemeClr val="bg1"/>
                </a:solidFill>
              </a:rPr>
              <a:t>of the mark will be based on group preparation of a Class Discussion, with a Discussion Outline provided to the class—preferably by posting on the course website—a week before.</a:t>
            </a:r>
          </a:p>
          <a:p>
            <a:pPr marL="0" indent="0">
              <a:buNone/>
            </a:pPr>
            <a:r>
              <a:rPr lang="en-CA" sz="2800" dirty="0">
                <a:solidFill>
                  <a:srgbClr val="FF0000"/>
                </a:solidFill>
              </a:rPr>
              <a:t>15% </a:t>
            </a:r>
            <a:r>
              <a:rPr lang="en-CA" sz="2800" dirty="0">
                <a:solidFill>
                  <a:schemeClr val="bg1"/>
                </a:solidFill>
              </a:rPr>
              <a:t>for student participation in other course activities including seminar discussions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63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259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Paper Confessional 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>
                <a:solidFill>
                  <a:schemeClr val="bg1"/>
                </a:solidFill>
              </a:rPr>
              <a:t>or what I learned one winter holiday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01881" y="1408134"/>
            <a:ext cx="8484919" cy="445827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Legal/normative reasoning/argument including footnote/bibliography support &amp; Contribution/Move forward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60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Presentation including layout, headings, grammar, language/writing skills, “tightness”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</a:t>
            </a:r>
            <a:r>
              <a:rPr lang="en-US" sz="4000" dirty="0">
                <a:solidFill>
                  <a:srgbClr val="FFFF00"/>
                </a:solidFill>
              </a:rPr>
              <a:t>25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4000" dirty="0">
                <a:solidFill>
                  <a:schemeClr val="bg1"/>
                </a:solidFill>
              </a:rPr>
              <a:t>Topic/Originality/Degree of Difficultly </a:t>
            </a:r>
            <a:r>
              <a:rPr lang="en-US" sz="40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4000" dirty="0">
                <a:solidFill>
                  <a:schemeClr val="bg1"/>
                </a:solidFill>
                <a:sym typeface="Wingdings"/>
              </a:rPr>
              <a:t>  </a:t>
            </a:r>
            <a:r>
              <a:rPr lang="en-US" sz="4000" dirty="0">
                <a:solidFill>
                  <a:srgbClr val="FFFF00"/>
                </a:solidFill>
              </a:rPr>
              <a:t>15</a:t>
            </a:r>
            <a:r>
              <a:rPr lang="en-US" sz="4000" dirty="0">
                <a:solidFill>
                  <a:schemeClr val="accent5"/>
                </a:solidFill>
              </a:rPr>
              <a:t>%</a:t>
            </a:r>
          </a:p>
          <a:p>
            <a:pPr>
              <a:lnSpc>
                <a:spcPct val="110000"/>
              </a:lnSpc>
            </a:pPr>
            <a:endParaRPr lang="en-US" sz="4000" dirty="0">
              <a:solidFill>
                <a:schemeClr val="accent5"/>
              </a:solidFill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THIS IS NOT A RUBRIC. IT IS A  SELF ASSESSMENT.</a:t>
            </a:r>
          </a:p>
        </p:txBody>
      </p:sp>
    </p:spTree>
    <p:extLst>
      <p:ext uri="{BB962C8B-B14F-4D97-AF65-F5344CB8AC3E}">
        <p14:creationId xmlns:p14="http://schemas.microsoft.com/office/powerpoint/2010/main" val="229153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326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Group 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73200"/>
            <a:ext cx="8229600" cy="445346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CFFCC"/>
                </a:solidFill>
              </a:rPr>
              <a:t>4-5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accent5"/>
                </a:solidFill>
              </a:rPr>
              <a:t>ideally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chemeClr val="bg1"/>
                </a:solidFill>
              </a:rPr>
              <a:t> per group</a:t>
            </a:r>
          </a:p>
          <a:p>
            <a:r>
              <a:rPr lang="en-US" sz="3600" dirty="0">
                <a:solidFill>
                  <a:srgbClr val="CCFFCC"/>
                </a:solidFill>
              </a:rPr>
              <a:t>Sign-up </a:t>
            </a:r>
            <a:r>
              <a:rPr lang="en-US" sz="3600" dirty="0">
                <a:solidFill>
                  <a:schemeClr val="bg1"/>
                </a:solidFill>
              </a:rPr>
              <a:t>at the break or email me</a:t>
            </a:r>
          </a:p>
          <a:p>
            <a:r>
              <a:rPr lang="en-US" sz="3600" dirty="0">
                <a:solidFill>
                  <a:srgbClr val="CCFFCC"/>
                </a:solidFill>
              </a:rPr>
              <a:t>Any topic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mr-IN" sz="3600" dirty="0">
                <a:solidFill>
                  <a:schemeClr val="bg1"/>
                </a:solidFill>
              </a:rPr>
              <a:t>–</a:t>
            </a:r>
            <a:r>
              <a:rPr lang="en-US" sz="3600" dirty="0">
                <a:solidFill>
                  <a:schemeClr val="bg1"/>
                </a:solidFill>
              </a:rPr>
              <a:t> not constrained by what I’m talking about that week</a:t>
            </a:r>
          </a:p>
          <a:p>
            <a:r>
              <a:rPr lang="en-US" sz="3600" dirty="0">
                <a:solidFill>
                  <a:srgbClr val="CCFFCC"/>
                </a:solidFill>
              </a:rPr>
              <a:t>Consult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rgbClr val="CCFFCC"/>
                </a:solidFill>
              </a:rPr>
              <a:t>with me </a:t>
            </a:r>
            <a:r>
              <a:rPr lang="en-US" sz="3600" dirty="0">
                <a:solidFill>
                  <a:schemeClr val="bg1"/>
                </a:solidFill>
              </a:rPr>
              <a:t>re the topic you want to take on </a:t>
            </a:r>
          </a:p>
          <a:p>
            <a:r>
              <a:rPr lang="en-US" sz="3600" dirty="0">
                <a:solidFill>
                  <a:srgbClr val="CCFFCC"/>
                </a:solidFill>
              </a:rPr>
              <a:t>Post </a:t>
            </a:r>
            <a:r>
              <a:rPr lang="en-US" sz="3600" dirty="0">
                <a:solidFill>
                  <a:srgbClr val="FF0000"/>
                </a:solidFill>
              </a:rPr>
              <a:t>one thing </a:t>
            </a:r>
            <a:r>
              <a:rPr lang="en-US" sz="3600" dirty="0">
                <a:solidFill>
                  <a:schemeClr val="bg1"/>
                </a:solidFill>
              </a:rPr>
              <a:t>you want us to read or watch</a:t>
            </a:r>
          </a:p>
        </p:txBody>
      </p:sp>
    </p:spTree>
    <p:extLst>
      <p:ext uri="{BB962C8B-B14F-4D97-AF65-F5344CB8AC3E}">
        <p14:creationId xmlns:p14="http://schemas.microsoft.com/office/powerpoint/2010/main" val="111029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6BDD1-CFD6-CD4C-9469-376D2A57B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One </a:t>
            </a: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chemeClr val="bg1"/>
                </a:solidFill>
              </a:rPr>
              <a:t>of many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lang="en-US" b="1" dirty="0">
                <a:solidFill>
                  <a:srgbClr val="FFFF00"/>
                </a:solidFill>
              </a:rPr>
              <a:t> possible methodologies</a:t>
            </a:r>
            <a:r>
              <a:rPr lang="en-US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E46AA-FD69-9644-8AA9-2ADFC82A40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828800"/>
            <a:ext cx="8229600" cy="389733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25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Coming </a:t>
            </a:r>
          </a:p>
          <a:p>
            <a:pPr marL="0" indent="0" algn="ctr">
              <a:buNone/>
            </a:pPr>
            <a:r>
              <a:rPr lang="en-US" sz="125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2941009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44334"/>
            <a:ext cx="7907867" cy="89064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Evaluation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Tips</a:t>
            </a:r>
            <a:endParaRPr lang="en-US" sz="4800" b="1" dirty="0">
              <a:solidFill>
                <a:srgbClr val="4BACC6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934981"/>
            <a:ext cx="8229600" cy="4992448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chemeClr val="accent5"/>
                </a:solidFill>
                <a:latin typeface="+mn-lt"/>
              </a:rPr>
              <a:t>Term paper topics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need not </a:t>
            </a:r>
            <a:r>
              <a:rPr lang="en-US" sz="3400" dirty="0">
                <a:solidFill>
                  <a:schemeClr val="accent5"/>
                </a:solidFill>
                <a:latin typeface="+mn-lt"/>
              </a:rPr>
              <a:t>be discussed with me,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but often helpful to you if you do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Term paper </a:t>
            </a:r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can be </a:t>
            </a:r>
            <a:r>
              <a:rPr lang="en-US" sz="3400" dirty="0">
                <a:solidFill>
                  <a:srgbClr val="4BACC6"/>
                </a:solidFill>
                <a:latin typeface="+mn-lt"/>
              </a:rPr>
              <a:t>on your presentation topic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en-US" sz="34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Participation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: In-class or other contributions, including attendance.</a:t>
            </a:r>
          </a:p>
          <a:p>
            <a:r>
              <a:rPr lang="en-US" sz="3400" dirty="0">
                <a:solidFill>
                  <a:srgbClr val="4BACC6"/>
                </a:solidFill>
                <a:latin typeface="+mn-lt"/>
              </a:rPr>
              <a:t>Group presentation need not be on that week’s topic  </a:t>
            </a:r>
            <a:r>
              <a:rPr lang="en-US" sz="3400" dirty="0">
                <a:solidFill>
                  <a:schemeClr val="bg1"/>
                </a:solidFill>
                <a:latin typeface="+mn-lt"/>
              </a:rPr>
              <a:t>(20 minute per student multiplier suggested 2-4 per group to 60 minute max).</a:t>
            </a:r>
          </a:p>
        </p:txBody>
      </p:sp>
    </p:spTree>
    <p:extLst>
      <p:ext uri="{BB962C8B-B14F-4D97-AF65-F5344CB8AC3E}">
        <p14:creationId xmlns:p14="http://schemas.microsoft.com/office/powerpoint/2010/main" val="3839559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770927"/>
          </a:xfrm>
        </p:spPr>
        <p:txBody>
          <a:bodyPr>
            <a:noAutofit/>
          </a:bodyPr>
          <a:lstStyle/>
          <a:p>
            <a:pPr algn="ctr"/>
            <a:r>
              <a:rPr lang="en-US" sz="6800" b="1" dirty="0">
                <a:solidFill>
                  <a:srgbClr val="FFFF00"/>
                </a:solidFill>
                <a:latin typeface="Arial"/>
                <a:cs typeface="Arial"/>
              </a:rPr>
              <a:t>Grades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 (</a:t>
            </a:r>
            <a:r>
              <a:rPr lang="en-US" sz="6800" b="1" dirty="0">
                <a:solidFill>
                  <a:schemeClr val="bg1"/>
                </a:solidFill>
                <a:latin typeface="Arial"/>
                <a:cs typeface="Arial"/>
              </a:rPr>
              <a:t>primarily</a:t>
            </a:r>
            <a:r>
              <a:rPr lang="en-US" sz="6800" b="1" dirty="0">
                <a:solidFill>
                  <a:srgbClr val="FF000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14936"/>
            <a:ext cx="8229600" cy="3411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</a:rPr>
              <a:t>Paper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Quality</a:t>
            </a:r>
          </a:p>
          <a:p>
            <a:pPr marL="0" indent="0">
              <a:buNone/>
            </a:pPr>
            <a:endParaRPr lang="en-US" sz="6000" dirty="0">
              <a:solidFill>
                <a:schemeClr val="bg1"/>
              </a:solidFill>
              <a:latin typeface="Arial"/>
              <a:cs typeface="Arial"/>
              <a:sym typeface="Wingdings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Participation </a:t>
            </a:r>
            <a:r>
              <a:rPr lang="en-US" sz="6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</a:t>
            </a:r>
            <a:r>
              <a:rPr lang="en-US" sz="6000" dirty="0">
                <a:solidFill>
                  <a:schemeClr val="bg1"/>
                </a:solidFill>
                <a:latin typeface="Arial"/>
                <a:cs typeface="Arial"/>
                <a:sym typeface="Wingdings"/>
              </a:rPr>
              <a:t> </a:t>
            </a:r>
            <a:r>
              <a:rPr lang="en-US" sz="6000" dirty="0">
                <a:solidFill>
                  <a:srgbClr val="CCFFCC"/>
                </a:solidFill>
                <a:latin typeface="Arial"/>
                <a:cs typeface="Arial"/>
                <a:sym typeface="Wingdings"/>
              </a:rPr>
              <a:t>Effort</a:t>
            </a:r>
            <a:endParaRPr lang="en-US" sz="6000" dirty="0">
              <a:solidFill>
                <a:srgbClr val="CCFF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87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70235-919E-174F-968B-91C36147D2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395132"/>
            <a:ext cx="8229600" cy="512396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Will read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drafts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outlines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synopsis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……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abstracts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etc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As late as I can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Due last day of exams by 4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: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00 PM</a:t>
            </a: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Hand in 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papers to front desk 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&amp;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send by email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000" dirty="0">
                <a:solidFill>
                  <a:srgbClr val="FFFF00"/>
                </a:solidFill>
                <a:latin typeface="Arial Hebrew Scholar" pitchFamily="2" charset="-79"/>
                <a:cs typeface="Arial Hebrew Scholar" pitchFamily="2" charset="-79"/>
              </a:rPr>
              <a:t>If email only</a:t>
            </a:r>
            <a:r>
              <a:rPr lang="en-US" sz="40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,</a:t>
            </a:r>
            <a:r>
              <a:rPr lang="en-US" sz="4000" dirty="0">
                <a:solidFill>
                  <a:schemeClr val="bg1"/>
                </a:solidFill>
                <a:latin typeface="Arial Hebrew Scholar" pitchFamily="2" charset="-79"/>
                <a:cs typeface="Arial Hebrew Scholar" pitchFamily="2" charset="-79"/>
              </a:rPr>
              <a:t> make sure you get acknowledgment of receipt</a:t>
            </a:r>
            <a:r>
              <a:rPr lang="en-US" sz="4400" dirty="0">
                <a:solidFill>
                  <a:srgbClr val="FF0000"/>
                </a:solidFill>
                <a:latin typeface="Arial Hebrew Scholar" pitchFamily="2" charset="-79"/>
                <a:cs typeface="Arial Hebrew Scholar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851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3416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5E74C-48EE-3E41-A6CB-DEFEA91EB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806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Recapping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E879EB-A383-E549-85D7-4EA1BD831F0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394790" y="1408113"/>
            <a:ext cx="6354419" cy="4318000"/>
          </a:xfrm>
        </p:spPr>
      </p:pic>
    </p:spTree>
    <p:extLst>
      <p:ext uri="{BB962C8B-B14F-4D97-AF65-F5344CB8AC3E}">
        <p14:creationId xmlns:p14="http://schemas.microsoft.com/office/powerpoint/2010/main" val="1517597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682" y="9116"/>
            <a:ext cx="8330318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Pick your meme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creen Shot 2016-09-05 at 7.13.32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6" r="-254"/>
          <a:stretch/>
        </p:blipFill>
        <p:spPr>
          <a:xfrm>
            <a:off x="1210600" y="1025525"/>
            <a:ext cx="6707915" cy="4848225"/>
          </a:xfrm>
        </p:spPr>
      </p:pic>
    </p:spTree>
    <p:extLst>
      <p:ext uri="{BB962C8B-B14F-4D97-AF65-F5344CB8AC3E}">
        <p14:creationId xmlns:p14="http://schemas.microsoft.com/office/powerpoint/2010/main" val="574163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606288"/>
            <a:ext cx="8686800" cy="48701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Hello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cs typeface="Lucida Console"/>
              </a:rPr>
              <a:t>LAW F 3780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FF00"/>
                </a:solidFill>
                <a:latin typeface="+mn-lt"/>
              </a:rPr>
              <a:t>Challenges of In-House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  <a:latin typeface="+mn-lt"/>
              </a:rPr>
              <a:t>&amp;</a:t>
            </a:r>
            <a:r>
              <a:rPr lang="en-US" sz="4800" dirty="0">
                <a:solidFill>
                  <a:srgbClr val="FFFF00"/>
                </a:solidFill>
                <a:latin typeface="+mn-lt"/>
              </a:rPr>
              <a:t> Corporate Counsel</a:t>
            </a:r>
          </a:p>
        </p:txBody>
      </p:sp>
    </p:spTree>
    <p:extLst>
      <p:ext uri="{BB962C8B-B14F-4D97-AF65-F5344CB8AC3E}">
        <p14:creationId xmlns:p14="http://schemas.microsoft.com/office/powerpoint/2010/main" val="72348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ncartoons024155-549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-449"/>
          <a:stretch/>
        </p:blipFill>
        <p:spPr>
          <a:xfrm>
            <a:off x="1667056" y="495300"/>
            <a:ext cx="5854541" cy="5230813"/>
          </a:xfrm>
        </p:spPr>
      </p:pic>
      <p:sp>
        <p:nvSpPr>
          <p:cNvPr id="2" name="TextBox 1"/>
          <p:cNvSpPr txBox="1"/>
          <p:nvPr/>
        </p:nvSpPr>
        <p:spPr>
          <a:xfrm>
            <a:off x="698500" y="1312333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50326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249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" r="-456"/>
          <a:stretch/>
        </p:blipFill>
        <p:spPr>
          <a:xfrm>
            <a:off x="1151062" y="574675"/>
            <a:ext cx="6886529" cy="5151438"/>
          </a:xfrm>
        </p:spPr>
      </p:pic>
      <p:sp>
        <p:nvSpPr>
          <p:cNvPr id="2" name="TextBox 1"/>
          <p:cNvSpPr txBox="1"/>
          <p:nvPr/>
        </p:nvSpPr>
        <p:spPr>
          <a:xfrm>
            <a:off x="296333" y="1672167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367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5 at 7.32.55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r="-583"/>
          <a:stretch/>
        </p:blipFill>
        <p:spPr>
          <a:xfrm>
            <a:off x="1766284" y="336550"/>
            <a:ext cx="5596545" cy="5556250"/>
          </a:xfrm>
        </p:spPr>
      </p:pic>
      <p:sp>
        <p:nvSpPr>
          <p:cNvPr id="2" name="TextBox 1"/>
          <p:cNvSpPr txBox="1"/>
          <p:nvPr/>
        </p:nvSpPr>
        <p:spPr>
          <a:xfrm>
            <a:off x="719667" y="2053167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27827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6-09-05 at 7.33.39 P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911"/>
          <a:stretch/>
        </p:blipFill>
        <p:spPr>
          <a:xfrm>
            <a:off x="457200" y="1544638"/>
            <a:ext cx="8229600" cy="2752725"/>
          </a:xfrm>
        </p:spPr>
      </p:pic>
      <p:sp>
        <p:nvSpPr>
          <p:cNvPr id="2" name="TextBox 1"/>
          <p:cNvSpPr txBox="1"/>
          <p:nvPr/>
        </p:nvSpPr>
        <p:spPr>
          <a:xfrm>
            <a:off x="6074833" y="4635499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32096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94606" y="1329435"/>
            <a:ext cx="7992193" cy="4396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>
                <a:solidFill>
                  <a:schemeClr val="bg1"/>
                </a:solidFill>
                <a:latin typeface="+mn-lt"/>
              </a:rPr>
              <a:t>Which </a:t>
            </a:r>
            <a:r>
              <a:rPr lang="en-US" sz="6000" dirty="0">
                <a:solidFill>
                  <a:srgbClr val="FFFF00"/>
                </a:solidFill>
                <a:latin typeface="+mn-lt"/>
              </a:rPr>
              <a:t>meme appeals 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to you </a:t>
            </a:r>
            <a:r>
              <a:rPr lang="en-US" sz="6000" dirty="0">
                <a:solidFill>
                  <a:srgbClr val="FFFF00"/>
                </a:solidFill>
                <a:latin typeface="+mn-lt"/>
              </a:rPr>
              <a:t>most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in the context of this course?</a:t>
            </a:r>
          </a:p>
        </p:txBody>
      </p:sp>
    </p:spTree>
    <p:extLst>
      <p:ext uri="{BB962C8B-B14F-4D97-AF65-F5344CB8AC3E}">
        <p14:creationId xmlns:p14="http://schemas.microsoft.com/office/powerpoint/2010/main" val="4024590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3D05E-E3BE-4D43-8B72-6B4436C3A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6264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Speaking of Excess</a:t>
            </a:r>
            <a:r>
              <a:rPr lang="en-US" sz="3200" dirty="0">
                <a:solidFill>
                  <a:schemeClr val="bg1"/>
                </a:solidFill>
              </a:rPr>
              <a:t>…</a:t>
            </a:r>
            <a:r>
              <a:rPr lang="en-US" sz="3200" b="1" dirty="0">
                <a:solidFill>
                  <a:srgbClr val="FF0000"/>
                </a:solidFill>
              </a:rPr>
              <a:t>trapped or team player</a:t>
            </a:r>
            <a:r>
              <a:rPr lang="en-US" sz="3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70077B-2597-1140-B797-B12FD83717B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4615" r="3718" b="6169"/>
          <a:stretch/>
        </p:blipFill>
        <p:spPr>
          <a:xfrm>
            <a:off x="717177" y="1332857"/>
            <a:ext cx="4294094" cy="230128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6E2EA-5553-B943-A169-CA4EF6ECE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371" y="3794737"/>
            <a:ext cx="3667048" cy="244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78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1D0B-4631-E047-A478-A9F747654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What about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  <a:r>
              <a:rPr lang="en-US" b="1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1D6A1D-884C-2442-B148-5FA60351F61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276488" y="1893681"/>
            <a:ext cx="6591024" cy="3841395"/>
          </a:xfrm>
        </p:spPr>
      </p:pic>
    </p:spTree>
    <p:extLst>
      <p:ext uri="{BB962C8B-B14F-4D97-AF65-F5344CB8AC3E}">
        <p14:creationId xmlns:p14="http://schemas.microsoft.com/office/powerpoint/2010/main" val="3522243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E0F1-7B99-E845-8645-D951961E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511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Perks that mean something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98228F-6691-6946-B982-61FD6115141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952750" y="1408113"/>
            <a:ext cx="3238500" cy="4318000"/>
          </a:xfrm>
        </p:spPr>
      </p:pic>
    </p:spTree>
    <p:extLst>
      <p:ext uri="{BB962C8B-B14F-4D97-AF65-F5344CB8AC3E}">
        <p14:creationId xmlns:p14="http://schemas.microsoft.com/office/powerpoint/2010/main" val="19919537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0568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46915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3" y="80141"/>
            <a:ext cx="7945967" cy="1016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FFFFFF"/>
                </a:solidFill>
              </a:rPr>
              <a:t>Terrific Thursdays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1217"/>
            <a:ext cx="8229600" cy="46446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1" y="1251217"/>
            <a:ext cx="6432394" cy="443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3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80670" y="1726033"/>
            <a:ext cx="6582660" cy="3082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News of the Week</a:t>
            </a:r>
            <a:endParaRPr lang="en-US" sz="9600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858303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2028305"/>
            <a:ext cx="8548661" cy="3697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Yours?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1400379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erson&#10;&#10;Description automatically generated">
            <a:extLst>
              <a:ext uri="{FF2B5EF4-FFF2-40B4-BE49-F238E27FC236}">
                <a16:creationId xmlns:a16="http://schemas.microsoft.com/office/drawing/2014/main" id="{DE107980-A325-F348-B4BA-DAEECB6F2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79" y="285007"/>
            <a:ext cx="7593641" cy="54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523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D85CE2-7DC5-624D-910E-F40B32BA7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952" y="118753"/>
            <a:ext cx="2688096" cy="572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4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7CF610D-8964-7E46-A0ED-DE52B10DD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73" y="83127"/>
            <a:ext cx="2477654" cy="578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55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A393E2-5B92-2F40-BCC6-103E9A40C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17" y="320634"/>
            <a:ext cx="6652166" cy="548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70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280670" y="1726033"/>
            <a:ext cx="6582660" cy="30822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  <a:latin typeface="American Typewriter"/>
                <a:cs typeface="American Typewriter"/>
              </a:rPr>
              <a:t>Last Year </a:t>
            </a:r>
            <a:r>
              <a:rPr lang="en-US" sz="9600" dirty="0">
                <a:solidFill>
                  <a:srgbClr val="FFFF00"/>
                </a:solidFill>
                <a:latin typeface="American Typewriter"/>
                <a:cs typeface="American Typewriter"/>
              </a:rPr>
              <a:t>This Time</a:t>
            </a:r>
          </a:p>
        </p:txBody>
      </p:sp>
    </p:spTree>
    <p:extLst>
      <p:ext uri="{BB962C8B-B14F-4D97-AF65-F5344CB8AC3E}">
        <p14:creationId xmlns:p14="http://schemas.microsoft.com/office/powerpoint/2010/main" val="30350172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B3DC33-E6D3-6C48-8FB5-2B92DA9DB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647" y="356135"/>
            <a:ext cx="4666705" cy="53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249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6DD8C0-E408-2E47-B7C2-3460377D5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265" y="299258"/>
            <a:ext cx="5293470" cy="552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500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D5BB2D-1F61-AC44-8D49-D74BF394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852" y="299259"/>
            <a:ext cx="2932296" cy="54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00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083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21392" r="2663" b="3971"/>
          <a:stretch/>
        </p:blipFill>
        <p:spPr>
          <a:xfrm>
            <a:off x="876352" y="985838"/>
            <a:ext cx="7391295" cy="4471988"/>
          </a:xfrm>
        </p:spPr>
      </p:pic>
    </p:spTree>
    <p:extLst>
      <p:ext uri="{BB962C8B-B14F-4D97-AF65-F5344CB8AC3E}">
        <p14:creationId xmlns:p14="http://schemas.microsoft.com/office/powerpoint/2010/main" val="2552268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E354C-DF78-5B48-A6F3-2FE789E0F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846" y="232757"/>
            <a:ext cx="2588308" cy="560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21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707F78-97F2-B74B-94DE-52F50482D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1" y="2111334"/>
            <a:ext cx="8279477" cy="235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53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DCB6B-8388-C041-89C5-33F7BAE71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210" y="166254"/>
            <a:ext cx="5097579" cy="56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79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D94CF-7808-084F-A909-393EACCC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20" y="266007"/>
            <a:ext cx="3600160" cy="55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72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D8175-3D0E-0E44-808A-6003877BD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765" y="232756"/>
            <a:ext cx="3422469" cy="55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78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87D7B-CC1D-564F-9BE4-73EC41D0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657" y="216131"/>
            <a:ext cx="3954685" cy="560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1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DC630-2279-BE4B-AE4A-36397E2B0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98" y="149629"/>
            <a:ext cx="6458003" cy="56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3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1D1E8-1465-884E-952B-7167924F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17" y="266006"/>
            <a:ext cx="4945165" cy="556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277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07EB62-7172-6D4F-8788-AA4F59AE3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485900"/>
            <a:ext cx="68199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97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8650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0" y="1946468"/>
            <a:ext cx="9143999" cy="37796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Logistics</a:t>
            </a:r>
            <a:endParaRPr lang="en-US" sz="14500" dirty="0"/>
          </a:p>
        </p:txBody>
      </p:sp>
    </p:spTree>
    <p:extLst>
      <p:ext uri="{BB962C8B-B14F-4D97-AF65-F5344CB8AC3E}">
        <p14:creationId xmlns:p14="http://schemas.microsoft.com/office/powerpoint/2010/main" val="2855189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374208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70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Starting Point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F1_start_light_sequence_animation.gif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53" r="-319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7958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2207C-438E-A548-94C2-555C818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299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My</a:t>
            </a:r>
            <a:r>
              <a:rPr lang="en-US" b="1" dirty="0">
                <a:solidFill>
                  <a:srgbClr val="FF0000"/>
                </a:solidFill>
              </a:rPr>
              <a:t> (</a:t>
            </a:r>
            <a:r>
              <a:rPr lang="en-US" b="1" dirty="0">
                <a:solidFill>
                  <a:schemeClr val="bg1"/>
                </a:solidFill>
              </a:rPr>
              <a:t>Sub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r>
              <a:rPr lang="en-US" b="1" dirty="0">
                <a:solidFill>
                  <a:srgbClr val="FFFF00"/>
                </a:solidFill>
              </a:rPr>
              <a:t> Conscious Biases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A19A0-61C4-0141-A017-65CC9395B67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Anti </a:t>
            </a:r>
            <a:r>
              <a:rPr lang="en-US" sz="3600" dirty="0">
                <a:solidFill>
                  <a:srgbClr val="FFFF00"/>
                </a:solidFill>
              </a:rPr>
              <a:t>Skinner Behaviorism </a:t>
            </a:r>
            <a:r>
              <a:rPr lang="en-US" sz="3600" dirty="0">
                <a:solidFill>
                  <a:srgbClr val="FF0000"/>
                </a:solidFill>
              </a:rPr>
              <a:t>(</a:t>
            </a:r>
            <a:r>
              <a:rPr lang="en-US" sz="3600" dirty="0">
                <a:solidFill>
                  <a:schemeClr val="bg1"/>
                </a:solidFill>
              </a:rPr>
              <a:t>pro-Cognitive 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>
                <a:solidFill>
                  <a:schemeClr val="bg1"/>
                </a:solidFill>
              </a:rPr>
              <a:t> Dissonance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For </a:t>
            </a:r>
            <a:r>
              <a:rPr lang="en-US" sz="3600" dirty="0">
                <a:solidFill>
                  <a:srgbClr val="FFFF00"/>
                </a:solidFill>
              </a:rPr>
              <a:t>Free Expression 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Rule of Law </a:t>
            </a:r>
            <a:r>
              <a:rPr lang="en-US" sz="3600" dirty="0">
                <a:solidFill>
                  <a:srgbClr val="FFFF00"/>
                </a:solidFill>
              </a:rPr>
              <a:t>absolutist</a:t>
            </a:r>
          </a:p>
          <a:p>
            <a:pPr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New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England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Patriots</a:t>
            </a:r>
            <a:r>
              <a:rPr lang="en-US" sz="3600" dirty="0">
                <a:solidFill>
                  <a:srgbClr val="FFFF00"/>
                </a:solidFill>
              </a:rPr>
              <a:t> hater</a:t>
            </a:r>
          </a:p>
        </p:txBody>
      </p:sp>
      <p:pic>
        <p:nvPicPr>
          <p:cNvPr id="7" name="Content Placeholder 6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BA6B25DF-565A-3C48-8A18-FE4B051D0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569816"/>
            <a:ext cx="4038600" cy="4000944"/>
          </a:xfrm>
        </p:spPr>
      </p:pic>
    </p:spTree>
    <p:extLst>
      <p:ext uri="{BB962C8B-B14F-4D97-AF65-F5344CB8AC3E}">
        <p14:creationId xmlns:p14="http://schemas.microsoft.com/office/powerpoint/2010/main" val="1113310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5820-92E9-EE4E-A29E-FF59A4C1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9989"/>
            <a:ext cx="8229600" cy="1016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Not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Psychologically Minded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7B7F3DF-A765-6A4B-AD1F-BC4ECEB5B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236" y="1275682"/>
            <a:ext cx="3115527" cy="455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685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7F5829-D1AD-BB4B-ADB6-5B4D7E4FF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22" y="182880"/>
            <a:ext cx="3267514" cy="563780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E09887-2646-3F46-BC88-9275FC8E2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663" y="1487614"/>
            <a:ext cx="3276915" cy="324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522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55859"/>
            <a:ext cx="8229600" cy="3397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b="1" dirty="0">
                <a:solidFill>
                  <a:srgbClr val="FFFF00"/>
                </a:solidFill>
                <a:latin typeface="+mn-lt"/>
              </a:rPr>
              <a:t>   Legal </a:t>
            </a:r>
          </a:p>
          <a:p>
            <a:pPr marL="0" indent="0">
              <a:buNone/>
            </a:pPr>
            <a:r>
              <a:rPr lang="en-US" sz="9600" b="1" dirty="0">
                <a:solidFill>
                  <a:srgbClr val="FFFF00"/>
                </a:solidFill>
                <a:latin typeface="+mn-lt"/>
              </a:rPr>
              <a:t>   Framework</a:t>
            </a:r>
          </a:p>
        </p:txBody>
      </p:sp>
      <p:pic>
        <p:nvPicPr>
          <p:cNvPr id="4" name="Picture 3" descr="file00016107303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329" y="3378259"/>
            <a:ext cx="3801425" cy="28510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DC058E-CF0F-5448-B2C7-4A8FEE08DF9B}"/>
              </a:ext>
            </a:extLst>
          </p:cNvPr>
          <p:cNvSpPr txBox="1"/>
          <p:nvPr/>
        </p:nvSpPr>
        <p:spPr>
          <a:xfrm>
            <a:off x="822960" y="468376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Basics Part </a:t>
            </a:r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685182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0" y="72593"/>
            <a:ext cx="68453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Arial"/>
                <a:cs typeface="Arial"/>
              </a:rPr>
              <a:t>Context</a:t>
            </a:r>
          </a:p>
        </p:txBody>
      </p:sp>
      <p:pic>
        <p:nvPicPr>
          <p:cNvPr id="4" name="Content Placeholder 3" descr="Screen Shot 2016-09-06 at 12.37.43 AM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r="-484"/>
          <a:stretch/>
        </p:blipFill>
        <p:spPr>
          <a:xfrm>
            <a:off x="1841500" y="1089025"/>
            <a:ext cx="5482167" cy="4859338"/>
          </a:xfrm>
        </p:spPr>
      </p:pic>
    </p:spTree>
    <p:extLst>
      <p:ext uri="{BB962C8B-B14F-4D97-AF65-F5344CB8AC3E}">
        <p14:creationId xmlns:p14="http://schemas.microsoft.com/office/powerpoint/2010/main" val="5141740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+mn-lt"/>
              </a:rPr>
              <a:t>Problem 1 </a:t>
            </a:r>
            <a:r>
              <a:rPr lang="en-US" sz="4800" b="1" dirty="0">
                <a:solidFill>
                  <a:schemeClr val="accent5"/>
                </a:solidFill>
                <a:latin typeface="+mn-lt"/>
              </a:rPr>
              <a:t>=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+mn-lt"/>
              </a:rPr>
              <a:t>Artificiality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16000"/>
            <a:ext cx="8229600" cy="4889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latin typeface="Andale Mono"/>
                <a:cs typeface="Andale Mono"/>
              </a:rPr>
              <a:t>Platonic forms</a:t>
            </a:r>
          </a:p>
        </p:txBody>
      </p:sp>
      <p:pic>
        <p:nvPicPr>
          <p:cNvPr id="4" name="Picture 3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7" y="2084916"/>
            <a:ext cx="2324100" cy="3492500"/>
          </a:xfrm>
          <a:prstGeom prst="rect">
            <a:avLst/>
          </a:prstGeom>
        </p:spPr>
      </p:pic>
      <p:pic>
        <p:nvPicPr>
          <p:cNvPr id="5" name="Picture 4" descr="img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12" y="2084916"/>
            <a:ext cx="5200788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2107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60"/>
            <a:ext cx="8229600" cy="1016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Problem 2 </a:t>
            </a:r>
            <a:r>
              <a:rPr lang="en-US" sz="4800" b="1" dirty="0">
                <a:solidFill>
                  <a:schemeClr val="accent5"/>
                </a:solidFill>
              </a:rPr>
              <a:t>= </a:t>
            </a:r>
            <a:r>
              <a:rPr lang="en-US" sz="4800" b="1" dirty="0">
                <a:solidFill>
                  <a:srgbClr val="FFFF00"/>
                </a:solidFill>
              </a:rPr>
              <a:t>Confusion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418168"/>
            <a:ext cx="4897967" cy="4487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i="1" dirty="0">
                <a:solidFill>
                  <a:srgbClr val="E42225"/>
                </a:solidFill>
                <a:latin typeface="Didot"/>
                <a:cs typeface="Didot"/>
              </a:rPr>
              <a:t>The Trinity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Roles of Management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Roles of Directors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Roles of Shareholders</a:t>
            </a:r>
          </a:p>
          <a:p>
            <a:pPr marL="0" indent="0">
              <a:buNone/>
            </a:pPr>
            <a:r>
              <a:rPr lang="en-US" sz="6000" i="1" dirty="0">
                <a:solidFill>
                  <a:srgbClr val="FF0000"/>
                </a:solidFill>
                <a:latin typeface="Didot"/>
                <a:cs typeface="Didot"/>
              </a:rPr>
              <a:t>Who is the corporation?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imgre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33" y="1608666"/>
            <a:ext cx="2912533" cy="359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11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C95-07A8-E245-969D-22FC02771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536"/>
            <a:ext cx="8229600" cy="12450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Duty</a:t>
            </a:r>
            <a:r>
              <a:rPr lang="en-US" dirty="0">
                <a:solidFill>
                  <a:schemeClr val="bg1"/>
                </a:solidFill>
              </a:rPr>
              <a:t> of maximize shareholder value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>
                <a:solidFill>
                  <a:srgbClr val="FFFF00"/>
                </a:solidFill>
              </a:rPr>
              <a:t>Duty</a:t>
            </a:r>
            <a:r>
              <a:rPr lang="en-US" dirty="0">
                <a:solidFill>
                  <a:schemeClr val="bg1"/>
                </a:solidFill>
              </a:rPr>
              <a:t> to maximize profits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6" name="Content Placeholder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1DE273A-878D-5648-BA9A-AE47C8D851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2565" y="1581976"/>
            <a:ext cx="3373813" cy="4318000"/>
          </a:xfrm>
        </p:spPr>
      </p:pic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593916-219C-884D-90E2-BBB869A6F2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47624" y="1581977"/>
            <a:ext cx="3487451" cy="4648136"/>
          </a:xfrm>
        </p:spPr>
      </p:pic>
    </p:spTree>
    <p:extLst>
      <p:ext uri="{BB962C8B-B14F-4D97-AF65-F5344CB8AC3E}">
        <p14:creationId xmlns:p14="http://schemas.microsoft.com/office/powerpoint/2010/main" val="371221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09C2-6EC6-F64E-B307-08C03E56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089"/>
            <a:ext cx="8229600" cy="1016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Follow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FF00"/>
                </a:solidFill>
              </a:rPr>
              <a:t>up on Pedagogy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B46678-391B-E842-B807-196156FC6F35}"/>
              </a:ext>
            </a:extLst>
          </p:cNvPr>
          <p:cNvSpPr txBox="1">
            <a:spLocks/>
          </p:cNvSpPr>
          <p:nvPr/>
        </p:nvSpPr>
        <p:spPr>
          <a:xfrm>
            <a:off x="457200" y="314717"/>
            <a:ext cx="8229600" cy="1016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>
                <a:solidFill>
                  <a:srgbClr val="5E6062"/>
                </a:solidFill>
                <a:latin typeface="Klavika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3F1EC11-B2BF-AA45-AE91-A72EFFC5F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859" y="1200089"/>
            <a:ext cx="2886281" cy="46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8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FF511-66F1-7C41-B2E8-324B79811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>
                <a:solidFill>
                  <a:srgbClr val="FFFF00"/>
                </a:solidFill>
              </a:rPr>
              <a:t>Business Judgment Rule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6" name="Content Placeholder 5" descr="A stadium full of people&#10;&#10;Description automatically generated">
            <a:extLst>
              <a:ext uri="{FF2B5EF4-FFF2-40B4-BE49-F238E27FC236}">
                <a16:creationId xmlns:a16="http://schemas.microsoft.com/office/drawing/2014/main" id="{6902131F-3FF5-5942-9379-CD3B1C78C4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2537" y="2267712"/>
            <a:ext cx="4070252" cy="2645664"/>
          </a:xfrm>
        </p:spPr>
      </p:pic>
      <p:pic>
        <p:nvPicPr>
          <p:cNvPr id="8" name="Content Placeholder 7" descr="A close up of a newspaper&#10;&#10;Description automatically generated">
            <a:extLst>
              <a:ext uri="{FF2B5EF4-FFF2-40B4-BE49-F238E27FC236}">
                <a16:creationId xmlns:a16="http://schemas.microsoft.com/office/drawing/2014/main" id="{066C50C4-68F7-A240-9DB3-678A046643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02567" y="1411288"/>
            <a:ext cx="3929865" cy="4318000"/>
          </a:xfrm>
        </p:spPr>
      </p:pic>
    </p:spTree>
    <p:extLst>
      <p:ext uri="{BB962C8B-B14F-4D97-AF65-F5344CB8AC3E}">
        <p14:creationId xmlns:p14="http://schemas.microsoft.com/office/powerpoint/2010/main" val="6436562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26C06D0-5B63-AA44-AE04-C635614D7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352" y="134112"/>
            <a:ext cx="5147296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5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84D642-78EB-4C44-ABC7-3836F2246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562" y="250952"/>
            <a:ext cx="3656876" cy="558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178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26"/>
            <a:ext cx="8229600" cy="10160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+mn-lt"/>
              </a:rPr>
              <a:t>Impacts</a:t>
            </a:r>
            <a:r>
              <a:rPr lang="is-IS" sz="5400" b="1" dirty="0">
                <a:solidFill>
                  <a:srgbClr val="FFFF00"/>
                </a:solidFill>
                <a:latin typeface="+mn-lt"/>
              </a:rPr>
              <a:t>…</a:t>
            </a:r>
            <a:endParaRPr lang="en-US" sz="5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27667"/>
            <a:ext cx="8229600" cy="4498467"/>
          </a:xfrm>
        </p:spPr>
        <p:txBody>
          <a:bodyPr/>
          <a:lstStyle/>
          <a:p>
            <a:pPr marL="0" indent="0">
              <a:buNone/>
            </a:pPr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dobe Hebrew"/>
                <a:cs typeface="Adobe Hebrew"/>
              </a:rPr>
              <a:t>Ethics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dobe Hebrew"/>
                <a:cs typeface="Adobe Hebrew"/>
              </a:rPr>
              <a:t>Governance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dobe Hebrew"/>
                <a:cs typeface="Adobe Hebrew"/>
              </a:rPr>
              <a:t>Pierce the corporate veil?</a:t>
            </a:r>
          </a:p>
          <a:p>
            <a:pPr marL="0" indent="0">
              <a:buNone/>
            </a:pPr>
            <a:r>
              <a:rPr lang="en-US" sz="5400" dirty="0">
                <a:solidFill>
                  <a:schemeClr val="bg1">
                    <a:lumMod val="75000"/>
                  </a:schemeClr>
                </a:solidFill>
                <a:latin typeface="Adobe Hebrew"/>
                <a:cs typeface="Adobe Hebrew"/>
              </a:rPr>
              <a:t>Regulate?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2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17600"/>
            <a:ext cx="8229600" cy="46085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rgbClr val="92D050"/>
                </a:solidFill>
              </a:rPr>
              <a:t>QUESTIONS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00"/>
                </a:solidFill>
              </a:rPr>
              <a:t>THOUGHTS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8800" dirty="0">
                <a:solidFill>
                  <a:srgbClr val="FFFFFF"/>
                </a:solidFill>
              </a:rPr>
              <a:t> DISCUSSION</a:t>
            </a:r>
            <a:r>
              <a:rPr lang="en-US" sz="8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9876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608" y="0"/>
            <a:ext cx="6130191" cy="1550576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FF00"/>
                </a:solidFill>
              </a:rPr>
              <a:t>Pause</a:t>
            </a:r>
          </a:p>
        </p:txBody>
      </p:sp>
      <p:pic>
        <p:nvPicPr>
          <p:cNvPr id="4" name="Content Placeholder 3" descr="Crystal_Project_pause-queue.png"/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" r="296"/>
          <a:stretch/>
        </p:blipFill>
        <p:spPr>
          <a:xfrm>
            <a:off x="2556609" y="1550988"/>
            <a:ext cx="4090574" cy="4175125"/>
          </a:xfrm>
        </p:spPr>
      </p:pic>
    </p:spTree>
    <p:extLst>
      <p:ext uri="{BB962C8B-B14F-4D97-AF65-F5344CB8AC3E}">
        <p14:creationId xmlns:p14="http://schemas.microsoft.com/office/powerpoint/2010/main" val="1633424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23" y="326593"/>
            <a:ext cx="8990077" cy="101600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</a:rPr>
              <a:t>A MATTER OF PERSPECTIVE</a:t>
            </a:r>
          </a:p>
        </p:txBody>
      </p:sp>
      <p:pic>
        <p:nvPicPr>
          <p:cNvPr id="4" name="Content Placeholder 3" descr="691px-M&amp;M's_Plain.jpg"/>
          <p:cNvPicPr>
            <a:picLocks noGrp="1" noChangeAspect="1"/>
          </p:cNvPicPr>
          <p:nvPr>
            <p:ph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r="-745" b="3814"/>
          <a:stretch/>
        </p:blipFill>
        <p:spPr>
          <a:xfrm>
            <a:off x="5467077" y="2234088"/>
            <a:ext cx="3676923" cy="3017934"/>
          </a:xfrm>
        </p:spPr>
      </p:pic>
      <p:pic>
        <p:nvPicPr>
          <p:cNvPr id="5" name="Content Placeholder 3" descr="800px-Smarties-UK-Candi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b="712"/>
          <a:stretch/>
        </p:blipFill>
        <p:spPr>
          <a:xfrm>
            <a:off x="0" y="2925334"/>
            <a:ext cx="5467078" cy="2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4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468"/>
            <a:ext cx="8229600" cy="122712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Conclusion</a:t>
            </a:r>
          </a:p>
        </p:txBody>
      </p:sp>
      <p:pic>
        <p:nvPicPr>
          <p:cNvPr id="4" name="Content Placeholder 3" descr="Thank-you-word-cloud.jpg">
            <a:extLst>
              <a:ext uri="{FF2B5EF4-FFF2-40B4-BE49-F238E27FC236}">
                <a16:creationId xmlns:a16="http://schemas.microsoft.com/office/drawing/2014/main" id="{AA4C595C-307A-F344-A4B9-6084255B67A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1"/>
          <a:stretch/>
        </p:blipFill>
        <p:spPr>
          <a:xfrm>
            <a:off x="621259" y="1473200"/>
            <a:ext cx="8220570" cy="4391025"/>
          </a:xfrm>
        </p:spPr>
      </p:pic>
    </p:spTree>
    <p:extLst>
      <p:ext uri="{BB962C8B-B14F-4D97-AF65-F5344CB8AC3E}">
        <p14:creationId xmlns:p14="http://schemas.microsoft.com/office/powerpoint/2010/main" val="22871606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69076" y="593766"/>
            <a:ext cx="8229600" cy="532237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400" dirty="0">
                <a:solidFill>
                  <a:srgbClr val="FFFF00"/>
                </a:solidFill>
                <a:latin typeface="Apple Chancery" charset="0"/>
                <a:ea typeface="Apple Chancery" charset="0"/>
                <a:cs typeface="Apple Chancery" charset="0"/>
              </a:rPr>
              <a:t>SEE YOU NEXT WEEK</a:t>
            </a:r>
            <a:r>
              <a:rPr lang="en-US" sz="10400" dirty="0">
                <a:solidFill>
                  <a:srgbClr val="FF0000"/>
                </a:solidFill>
                <a:latin typeface="Apple Chancery" charset="0"/>
                <a:ea typeface="Apple Chancery" charset="0"/>
                <a:cs typeface="Apple Chancery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27349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32"/>
            <a:ext cx="9144000" cy="1250982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+mn-lt"/>
                <a:cs typeface="Times New Roman"/>
              </a:rPr>
              <a:t>  </a:t>
            </a:r>
            <a:r>
              <a:rPr lang="en-US" b="1" dirty="0">
                <a:solidFill>
                  <a:srgbClr val="FFFF00"/>
                </a:solidFill>
                <a:latin typeface="+mn-lt"/>
                <a:cs typeface="Times New Roman"/>
              </a:rPr>
              <a:t>Always include a cat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257114"/>
            <a:ext cx="8229600" cy="4469020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Times New Roman"/>
              </a:rPr>
              <a:t>          </a:t>
            </a:r>
            <a:endParaRPr lang="en-US" sz="3200" dirty="0">
              <a:solidFill>
                <a:schemeClr val="bg1"/>
              </a:solidFill>
              <a:latin typeface="+mn-lt"/>
              <a:cs typeface="Times New Roman"/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Content Placeholder 3" descr="cat-1382015906Wu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" r="-270"/>
          <a:stretch/>
        </p:blipFill>
        <p:spPr>
          <a:xfrm>
            <a:off x="1303130" y="1408134"/>
            <a:ext cx="654878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6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909C2-6EC6-F64E-B307-08C03E56C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8"/>
            <a:ext cx="8229600" cy="73627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Follow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FF00"/>
                </a:solidFill>
              </a:rPr>
              <a:t>up on Discussion</a:t>
            </a:r>
            <a:r>
              <a:rPr lang="en-US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B46678-391B-E842-B807-196156FC6F35}"/>
              </a:ext>
            </a:extLst>
          </p:cNvPr>
          <p:cNvSpPr txBox="1">
            <a:spLocks/>
          </p:cNvSpPr>
          <p:nvPr/>
        </p:nvSpPr>
        <p:spPr>
          <a:xfrm>
            <a:off x="457200" y="314717"/>
            <a:ext cx="8229600" cy="1016000"/>
          </a:xfrm>
          <a:prstGeom prst="rect">
            <a:avLst/>
          </a:prstGeom>
        </p:spPr>
        <p:txBody>
          <a:bodyPr vert="horz" lIns="76200" tIns="76200" rIns="76200" bIns="7620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 cap="none">
                <a:solidFill>
                  <a:srgbClr val="5E6062"/>
                </a:solidFill>
                <a:latin typeface="Klavika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21244B-4336-C743-9B0D-081E9E3A2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636" y="1021278"/>
            <a:ext cx="3012508" cy="48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491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D4E67-81EB-DA46-A659-3E51151D4C7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201332"/>
            <a:ext cx="8229600" cy="3524801"/>
          </a:xfrm>
        </p:spPr>
        <p:txBody>
          <a:bodyPr/>
          <a:lstStyle/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In learning you will teach</a:t>
            </a:r>
          </a:p>
          <a:p>
            <a:pPr marL="0" indent="0" algn="ctr" fontAlgn="base">
              <a:buNone/>
            </a:pPr>
            <a:r>
              <a:rPr lang="en-CA" i="1" dirty="0">
                <a:solidFill>
                  <a:schemeClr val="bg1"/>
                </a:solidFill>
              </a:rPr>
              <a:t>And in teaching you will learn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Phil Collins' </a:t>
            </a:r>
            <a:r>
              <a:rPr lang="en-CA" i="1" dirty="0">
                <a:solidFill>
                  <a:schemeClr val="bg1">
                    <a:lumMod val="65000"/>
                  </a:schemeClr>
                </a:solidFill>
              </a:rPr>
              <a:t>Son of Man  </a:t>
            </a:r>
            <a:r>
              <a:rPr lang="en-CA" dirty="0">
                <a:solidFill>
                  <a:schemeClr val="bg1">
                    <a:lumMod val="65000"/>
                  </a:schemeClr>
                </a:solidFill>
              </a:rPr>
              <a:t>(1999)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53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6078"/>
            <a:ext cx="8229600" cy="1016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+mn-lt"/>
                <a:cs typeface="Arial"/>
              </a:rPr>
              <a:t>Our Academic Partners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6" y="2526632"/>
            <a:ext cx="8210484" cy="12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60377E28-9EDB-A44F-8051-246DAD1BC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19" y="137798"/>
            <a:ext cx="7718961" cy="577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1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2367419"/>
            <a:ext cx="8229600" cy="35380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Grading</a:t>
            </a:r>
            <a:endParaRPr lang="en-US" sz="9600" dirty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972495"/>
      </p:ext>
    </p:extLst>
  </p:cSld>
  <p:clrMapOvr>
    <a:masterClrMapping/>
  </p:clrMapOvr>
</p:sld>
</file>

<file path=ppt/theme/theme1.xml><?xml version="1.0" encoding="utf-8"?>
<a:theme xmlns:a="http://schemas.openxmlformats.org/drawingml/2006/main" name="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DM_PPT_Template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CDM_PPT_Template .thmx</Template>
  <TotalTime>4323</TotalTime>
  <Words>581</Words>
  <Application>Microsoft Macintosh PowerPoint</Application>
  <PresentationFormat>On-screen Show (4:3)</PresentationFormat>
  <Paragraphs>136</Paragraphs>
  <Slides>71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Adobe Hebrew</vt:lpstr>
      <vt:lpstr>American Typewriter</vt:lpstr>
      <vt:lpstr>Andale Mono</vt:lpstr>
      <vt:lpstr>Apple Chancery</vt:lpstr>
      <vt:lpstr>Arial</vt:lpstr>
      <vt:lpstr>Arial Hebrew Scholar</vt:lpstr>
      <vt:lpstr>Calibri</vt:lpstr>
      <vt:lpstr>Didot</vt:lpstr>
      <vt:lpstr>Klavika</vt:lpstr>
      <vt:lpstr>Times</vt:lpstr>
      <vt:lpstr>CDM_PPT_Template </vt:lpstr>
      <vt:lpstr>2_CDM_PPT_Template </vt:lpstr>
      <vt:lpstr>“Corporate Law:  What you need to know” </vt:lpstr>
      <vt:lpstr>PowerPoint Presentation</vt:lpstr>
      <vt:lpstr>Terrific Thursdays</vt:lpstr>
      <vt:lpstr>PowerPoint Presentation</vt:lpstr>
      <vt:lpstr>PowerPoint Presentation</vt:lpstr>
      <vt:lpstr>Follow-up on Pedagogy…</vt:lpstr>
      <vt:lpstr>Follow-up on Discussion…</vt:lpstr>
      <vt:lpstr>PowerPoint Presentation</vt:lpstr>
      <vt:lpstr>PowerPoint Presentation</vt:lpstr>
      <vt:lpstr> EVALUATION </vt:lpstr>
      <vt:lpstr>Paper Confessional  (or what I learned one winter holiday)</vt:lpstr>
      <vt:lpstr>Group Presentations</vt:lpstr>
      <vt:lpstr>One (of many) possible methodologies…</vt:lpstr>
      <vt:lpstr>Evaluation Tips</vt:lpstr>
      <vt:lpstr>Grades (primarily)</vt:lpstr>
      <vt:lpstr>PowerPoint Presentation</vt:lpstr>
      <vt:lpstr>PowerPoint Presentation</vt:lpstr>
      <vt:lpstr>Recapping</vt:lpstr>
      <vt:lpstr>Pick your meme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 of Excess…trapped or team player?</vt:lpstr>
      <vt:lpstr>What about…?</vt:lpstr>
      <vt:lpstr>Perks that mean something…</vt:lpstr>
      <vt:lpstr>PowerPoint Presentation</vt:lpstr>
      <vt:lpstr>Pause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Pause</vt:lpstr>
      <vt:lpstr>Starting Point </vt:lpstr>
      <vt:lpstr>My (Sub) Conscious Biases</vt:lpstr>
      <vt:lpstr>Not “Psychologically Minded”</vt:lpstr>
      <vt:lpstr>PowerPoint Presentation</vt:lpstr>
      <vt:lpstr>PowerPoint Presentation</vt:lpstr>
      <vt:lpstr>Context</vt:lpstr>
      <vt:lpstr>Problem 1 = Artificiality</vt:lpstr>
      <vt:lpstr>Problem 2 = Confusion</vt:lpstr>
      <vt:lpstr>Duty of maximize shareholder value  = Duty to maximize profits?</vt:lpstr>
      <vt:lpstr>The “Business Judgment Rule”</vt:lpstr>
      <vt:lpstr>PowerPoint Presentation</vt:lpstr>
      <vt:lpstr>PowerPoint Presentation</vt:lpstr>
      <vt:lpstr>Impacts…</vt:lpstr>
      <vt:lpstr>PowerPoint Presentation</vt:lpstr>
      <vt:lpstr>Pause</vt:lpstr>
      <vt:lpstr> A MATTER OF PERSPECTIVE</vt:lpstr>
      <vt:lpstr>Conclusion</vt:lpstr>
      <vt:lpstr>PowerPoint Presentation</vt:lpstr>
      <vt:lpstr>  Always include a cat picture</vt:lpstr>
      <vt:lpstr>PowerPoint Presentation</vt:lpstr>
      <vt:lpstr> Our Academic Partners </vt:lpstr>
    </vt:vector>
  </TitlesOfParts>
  <Company>Festinger Bahniwal Law &amp; Strategy LLP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Controlling the Controllers</dc:title>
  <dc:creator>Jon Festinger</dc:creator>
  <cp:lastModifiedBy>Jon Festinger</cp:lastModifiedBy>
  <cp:revision>472</cp:revision>
  <cp:lastPrinted>2013-11-20T04:46:48Z</cp:lastPrinted>
  <dcterms:created xsi:type="dcterms:W3CDTF">2013-03-18T21:23:38Z</dcterms:created>
  <dcterms:modified xsi:type="dcterms:W3CDTF">2019-09-13T06:06:02Z</dcterms:modified>
</cp:coreProperties>
</file>