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4"/>
  </p:notesMasterIdLst>
  <p:sldIdLst>
    <p:sldId id="300" r:id="rId3"/>
    <p:sldId id="547" r:id="rId4"/>
    <p:sldId id="3255" r:id="rId5"/>
    <p:sldId id="1260" r:id="rId6"/>
    <p:sldId id="2943" r:id="rId7"/>
    <p:sldId id="3508" r:id="rId8"/>
    <p:sldId id="1172" r:id="rId9"/>
    <p:sldId id="3101" r:id="rId10"/>
    <p:sldId id="1081" r:id="rId11"/>
    <p:sldId id="3153" r:id="rId12"/>
    <p:sldId id="3504" r:id="rId13"/>
    <p:sldId id="3507" r:id="rId14"/>
    <p:sldId id="3050" r:id="rId15"/>
    <p:sldId id="3240" r:id="rId16"/>
    <p:sldId id="3479" r:id="rId17"/>
    <p:sldId id="3509" r:id="rId18"/>
    <p:sldId id="1293" r:id="rId19"/>
    <p:sldId id="2009" r:id="rId20"/>
    <p:sldId id="823" r:id="rId21"/>
    <p:sldId id="2125" r:id="rId22"/>
    <p:sldId id="82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2225"/>
    <a:srgbClr val="2770D4"/>
    <a:srgbClr val="4280D4"/>
    <a:srgbClr val="6788CA"/>
    <a:srgbClr val="FFC079"/>
    <a:srgbClr val="C31F3D"/>
    <a:srgbClr val="7F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6"/>
    <p:restoredTop sz="94467"/>
  </p:normalViewPr>
  <p:slideViewPr>
    <p:cSldViewPr snapToGrid="0" snapToObjects="1">
      <p:cViewPr varScale="1">
        <p:scale>
          <a:sx n="77" d="100"/>
          <a:sy n="77" d="100"/>
        </p:scale>
        <p:origin x="1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6EFC-952C-7E4A-9BA7-8224D7AF70B7}" type="datetimeFigureOut">
              <a:rPr lang="en-US" smtClean="0"/>
              <a:t>4/12/19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DD70A-49CF-A34C-9971-161B57405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1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43DED-E70C-3E4A-94E7-E4A33D16A59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17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1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7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2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jon_festinger@thecdm.ca" TargetMode="External"/><Relationship Id="rId4" Type="http://schemas.openxmlformats.org/officeDocument/2006/relationships/hyperlink" Target="http://commlaw.allard.ubc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646080" cy="1825492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rgbClr val="FF0000"/>
                </a:solidFill>
                <a:cs typeface="Times New Roman"/>
              </a:rPr>
              <a:t>“</a:t>
            </a:r>
            <a:r>
              <a:rPr lang="en-US" sz="5300" b="1" dirty="0">
                <a:solidFill>
                  <a:srgbClr val="002060"/>
                </a:solidFill>
                <a:cs typeface="Times New Roman"/>
              </a:rPr>
              <a:t>News of the Week</a:t>
            </a:r>
            <a:r>
              <a:rPr lang="en-US" sz="5300" b="1" dirty="0">
                <a:solidFill>
                  <a:srgbClr val="FF0000"/>
                </a:solidFill>
                <a:cs typeface="Times New Roman"/>
              </a:rPr>
              <a:t> &amp; </a:t>
            </a:r>
            <a:br>
              <a:rPr lang="en-US" sz="5300" b="1" dirty="0">
                <a:solidFill>
                  <a:srgbClr val="FF0000"/>
                </a:solidFill>
                <a:cs typeface="Times New Roman"/>
              </a:rPr>
            </a:br>
            <a:r>
              <a:rPr lang="en-US" sz="5300" b="1" dirty="0">
                <a:solidFill>
                  <a:srgbClr val="0070C0"/>
                </a:solidFill>
                <a:cs typeface="Times New Roman"/>
              </a:rPr>
              <a:t>Counsel</a:t>
            </a:r>
            <a:r>
              <a:rPr lang="en-US" sz="5300" b="1" dirty="0">
                <a:solidFill>
                  <a:srgbClr val="FF0000"/>
                </a:solidFill>
                <a:cs typeface="Times New Roman"/>
              </a:rPr>
              <a:t>:</a:t>
            </a:r>
            <a:r>
              <a:rPr lang="en-US" sz="5300" b="1" dirty="0">
                <a:solidFill>
                  <a:srgbClr val="0070C0"/>
                </a:solidFill>
                <a:cs typeface="Times New Roman"/>
              </a:rPr>
              <a:t> </a:t>
            </a:r>
            <a:r>
              <a:rPr lang="en-US" sz="5300" b="1" dirty="0">
                <a:solidFill>
                  <a:srgbClr val="FFFF00"/>
                </a:solidFill>
                <a:cs typeface="Times New Roman"/>
              </a:rPr>
              <a:t>The Game</a:t>
            </a:r>
            <a:r>
              <a:rPr lang="en-US" sz="5300" b="1" dirty="0">
                <a:solidFill>
                  <a:srgbClr val="FF0000"/>
                </a:solidFill>
                <a:cs typeface="Times New Roman"/>
              </a:rPr>
              <a:t>”</a:t>
            </a:r>
            <a:endParaRPr lang="en-US" sz="5300" b="1" dirty="0">
              <a:solidFill>
                <a:srgbClr val="FF0000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103285"/>
            <a:ext cx="8229600" cy="399599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+mn-lt"/>
                <a:cs typeface="Lucida Console"/>
              </a:rPr>
              <a:t>Talk 11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+mn-lt"/>
                <a:cs typeface="Lucida Console"/>
              </a:rPr>
              <a:t>LAWF 3780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+mn-lt"/>
                <a:cs typeface="Lucida Console"/>
              </a:rPr>
              <a:t>Challenges of In-House &amp; Corporate Counsel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+mn-lt"/>
                <a:cs typeface="Lucida Console"/>
              </a:rPr>
              <a:t>TRU Faculty of Law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+mn-lt"/>
                <a:cs typeface="Lucida Console"/>
              </a:rPr>
              <a:t>Spring, 2019</a:t>
            </a:r>
          </a:p>
          <a:p>
            <a:endParaRPr lang="en-US" dirty="0"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dirty="0"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600" b="1" dirty="0">
              <a:solidFill>
                <a:srgbClr val="0000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600" b="1" dirty="0">
              <a:solidFill>
                <a:srgbClr val="0000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600" b="1" dirty="0">
              <a:solidFill>
                <a:srgbClr val="0000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600" b="1" dirty="0">
              <a:solidFill>
                <a:srgbClr val="0000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cs typeface="Lucida Console"/>
              </a:rPr>
              <a:t>Jon Festinger Q.C.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cs typeface="Lucida Console"/>
              </a:rPr>
              <a:t>Centre for Digital Media</a:t>
            </a:r>
          </a:p>
          <a:p>
            <a:pPr marL="0" indent="0">
              <a:buNone/>
            </a:pPr>
            <a:r>
              <a:rPr lang="en-CA" dirty="0">
                <a:solidFill>
                  <a:srgbClr val="FFFFFF"/>
                </a:solidFill>
                <a:cs typeface="Lucida Console"/>
              </a:rPr>
              <a:t>QMUL School of Law (CCLS)</a:t>
            </a:r>
            <a:endParaRPr lang="en-US" dirty="0">
              <a:solidFill>
                <a:srgbClr val="FFFFFF"/>
              </a:solidFill>
              <a:cs typeface="Lucida Console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cs typeface="Lucida Console"/>
              </a:rPr>
              <a:t>Festinger Law &amp; Strategy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cs typeface="Lucida Console"/>
                <a:hlinkClick r:id="rId4"/>
              </a:rPr>
              <a:t>http://commlaw.allard.ubc</a:t>
            </a:r>
            <a:r>
              <a:rPr lang="en-US" dirty="0">
                <a:solidFill>
                  <a:srgbClr val="FFFF00"/>
                </a:solidFill>
                <a:cs typeface="Lucida Console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cs typeface="Lucida Console"/>
              </a:rPr>
              <a:t>@</a:t>
            </a:r>
            <a:r>
              <a:rPr lang="en-US" dirty="0" err="1">
                <a:solidFill>
                  <a:srgbClr val="FFFFFF"/>
                </a:solidFill>
                <a:cs typeface="Lucida Console"/>
              </a:rPr>
              <a:t>jonfestinger</a:t>
            </a:r>
            <a:endParaRPr lang="en-US" dirty="0">
              <a:solidFill>
                <a:srgbClr val="FFFFFF"/>
              </a:solidFill>
              <a:cs typeface="Lucida Console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cs typeface="Lucida Console"/>
                <a:hlinkClick r:id="rId5"/>
              </a:rPr>
              <a:t>jon_festinger@thecdm.ca</a:t>
            </a:r>
            <a:endParaRPr lang="en-US" dirty="0">
              <a:solidFill>
                <a:srgbClr val="FFFF00"/>
              </a:solidFill>
              <a:cs typeface="Lucida Console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 descr="JF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29807" r="941" b="27147"/>
          <a:stretch/>
        </p:blipFill>
        <p:spPr>
          <a:xfrm>
            <a:off x="6302082" y="3962741"/>
            <a:ext cx="2384718" cy="18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8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48964"/>
            <a:ext cx="8548661" cy="39771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Yours?</a:t>
            </a:r>
            <a:endParaRPr lang="en-US" sz="14500" dirty="0"/>
          </a:p>
        </p:txBody>
      </p:sp>
    </p:spTree>
    <p:extLst>
      <p:ext uri="{BB962C8B-B14F-4D97-AF65-F5344CB8AC3E}">
        <p14:creationId xmlns:p14="http://schemas.microsoft.com/office/powerpoint/2010/main" val="21981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68834-7D11-C349-B392-9CC44F5A3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59789"/>
            <a:ext cx="3429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6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36E98-F29E-C346-9282-8C0FA8BA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almost identical stories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25EEC-5A58-8F42-8DD4-E0D4EBA41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96" y="1845425"/>
            <a:ext cx="4045408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1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123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608" y="0"/>
            <a:ext cx="6130191" cy="1550576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56609" y="1550988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361861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FC29-CE3F-F84C-B98A-9917D2CD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793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The </a:t>
            </a:r>
            <a:r>
              <a:rPr lang="en-US" sz="4800" b="1" dirty="0">
                <a:solidFill>
                  <a:srgbClr val="92D050"/>
                </a:solidFill>
              </a:rPr>
              <a:t>Yoda </a:t>
            </a:r>
            <a:r>
              <a:rPr lang="en-US" sz="4800" b="1" dirty="0">
                <a:solidFill>
                  <a:srgbClr val="FFFF00"/>
                </a:solidFill>
              </a:rPr>
              <a:t>Principle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AE1337-F7D6-414E-9E82-5C229D7C9B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93333" y="1408113"/>
            <a:ext cx="5757333" cy="4318000"/>
          </a:xfrm>
        </p:spPr>
      </p:pic>
    </p:spTree>
    <p:extLst>
      <p:ext uri="{BB962C8B-B14F-4D97-AF65-F5344CB8AC3E}">
        <p14:creationId xmlns:p14="http://schemas.microsoft.com/office/powerpoint/2010/main" val="1896532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6B03A3-EB43-6940-A495-D106CC2AE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2006600"/>
            <a:ext cx="2082800" cy="314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C08EC7-1FF5-FF46-A49C-552E078D927D}"/>
              </a:ext>
            </a:extLst>
          </p:cNvPr>
          <p:cNvSpPr txBox="1"/>
          <p:nvPr/>
        </p:nvSpPr>
        <p:spPr>
          <a:xfrm>
            <a:off x="1462815" y="720437"/>
            <a:ext cx="6218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Review of GC behavior coming</a:t>
            </a:r>
          </a:p>
        </p:txBody>
      </p:sp>
    </p:spTree>
    <p:extLst>
      <p:ext uri="{BB962C8B-B14F-4D97-AF65-F5344CB8AC3E}">
        <p14:creationId xmlns:p14="http://schemas.microsoft.com/office/powerpoint/2010/main" val="392318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878681"/>
            <a:ext cx="5753100" cy="4470400"/>
          </a:xfrm>
        </p:spPr>
      </p:pic>
    </p:spTree>
    <p:extLst>
      <p:ext uri="{BB962C8B-B14F-4D97-AF65-F5344CB8AC3E}">
        <p14:creationId xmlns:p14="http://schemas.microsoft.com/office/powerpoint/2010/main" val="288260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68"/>
            <a:ext cx="8229600" cy="12271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Conclusion</a:t>
            </a:r>
          </a:p>
        </p:txBody>
      </p:sp>
      <p:pic>
        <p:nvPicPr>
          <p:cNvPr id="4" name="Content Placeholder 3" descr="Thank-you-word-cloud.jpg">
            <a:extLst>
              <a:ext uri="{FF2B5EF4-FFF2-40B4-BE49-F238E27FC236}">
                <a16:creationId xmlns:a16="http://schemas.microsoft.com/office/drawing/2014/main" id="{AA4C595C-307A-F344-A4B9-6084255B67A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1"/>
          <a:stretch/>
        </p:blipFill>
        <p:spPr>
          <a:xfrm>
            <a:off x="621259" y="1473200"/>
            <a:ext cx="8220570" cy="4391025"/>
          </a:xfrm>
        </p:spPr>
      </p:pic>
    </p:spTree>
    <p:extLst>
      <p:ext uri="{BB962C8B-B14F-4D97-AF65-F5344CB8AC3E}">
        <p14:creationId xmlns:p14="http://schemas.microsoft.com/office/powerpoint/2010/main" val="327649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2"/>
            <a:ext cx="9144000" cy="12509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  <a:cs typeface="Times New Roman"/>
              </a:rPr>
              <a:t>  </a:t>
            </a:r>
            <a:r>
              <a:rPr lang="en-US" b="1" dirty="0">
                <a:solidFill>
                  <a:srgbClr val="FFFF00"/>
                </a:solidFill>
                <a:latin typeface="+mn-lt"/>
                <a:cs typeface="Times New Roman"/>
              </a:rPr>
              <a:t>Always include a cat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7114"/>
            <a:ext cx="8229600" cy="446902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Times New Roman"/>
              </a:rPr>
              <a:t>          </a:t>
            </a:r>
            <a:endParaRPr lang="en-US" sz="32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Content Placeholder 3" descr="cat-1382015906Wu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r="-270"/>
          <a:stretch/>
        </p:blipFill>
        <p:spPr>
          <a:xfrm>
            <a:off x="1303130" y="1408134"/>
            <a:ext cx="65487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1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606288"/>
            <a:ext cx="8240233" cy="4870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00B0F0"/>
                </a:solidFill>
                <a:latin typeface="+mn-lt"/>
              </a:rPr>
              <a:t>Hello</a:t>
            </a:r>
          </a:p>
          <a:p>
            <a:pPr marL="0" indent="0" algn="ctr">
              <a:buNone/>
            </a:pPr>
            <a:endParaRPr lang="en-US" sz="4800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cs typeface="Lucida Console"/>
              </a:rPr>
              <a:t>LAW F 3780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FF00"/>
                </a:solidFill>
                <a:latin typeface="+mn-lt"/>
              </a:rPr>
              <a:t>Challenges of In-House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  <a:latin typeface="+mn-lt"/>
              </a:rPr>
              <a:t>&amp;</a:t>
            </a:r>
            <a:r>
              <a:rPr lang="en-US" sz="4800" dirty="0">
                <a:solidFill>
                  <a:srgbClr val="FFFF00"/>
                </a:solidFill>
                <a:latin typeface="+mn-lt"/>
              </a:rPr>
              <a:t> Corporate Counsel</a:t>
            </a:r>
          </a:p>
        </p:txBody>
      </p:sp>
    </p:spTree>
    <p:extLst>
      <p:ext uri="{BB962C8B-B14F-4D97-AF65-F5344CB8AC3E}">
        <p14:creationId xmlns:p14="http://schemas.microsoft.com/office/powerpoint/2010/main" val="723488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4E67-81EB-DA46-A659-3E51151D4C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201332"/>
            <a:ext cx="8229600" cy="3524801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en-CA" i="1" dirty="0">
                <a:solidFill>
                  <a:schemeClr val="bg1"/>
                </a:solidFill>
              </a:rPr>
              <a:t>In learning you will teach</a:t>
            </a:r>
          </a:p>
          <a:p>
            <a:pPr marL="0" indent="0" algn="ctr" fontAlgn="base">
              <a:buNone/>
            </a:pPr>
            <a:r>
              <a:rPr lang="en-CA" i="1" dirty="0">
                <a:solidFill>
                  <a:schemeClr val="bg1"/>
                </a:solidFill>
              </a:rPr>
              <a:t>And in teaching you will learn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Phil Collins' </a:t>
            </a:r>
            <a:r>
              <a:rPr lang="en-CA" i="1" dirty="0">
                <a:solidFill>
                  <a:schemeClr val="bg1">
                    <a:lumMod val="65000"/>
                  </a:schemeClr>
                </a:solidFill>
              </a:rPr>
              <a:t>Son of Man  </a:t>
            </a: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(1999)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54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078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  <a:cs typeface="Arial"/>
              </a:rPr>
              <a:t>Our Academic Partners</a:t>
            </a:r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6" y="2526632"/>
            <a:ext cx="8210484" cy="1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EA387-AF89-A84B-BF4C-B743F77821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230016"/>
            <a:ext cx="8229600" cy="3496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WELCOME </a:t>
            </a:r>
          </a:p>
          <a:p>
            <a:pPr marL="0" indent="0" algn="ctr">
              <a:buNone/>
            </a:pPr>
            <a:r>
              <a:rPr lang="en-US" sz="8000" b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0559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1217"/>
            <a:ext cx="8229600" cy="464467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" y="694945"/>
            <a:ext cx="6992114" cy="481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3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946468"/>
            <a:ext cx="9143999" cy="37796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Logistics</a:t>
            </a:r>
            <a:endParaRPr lang="en-US" sz="14500" dirty="0"/>
          </a:p>
        </p:txBody>
      </p:sp>
    </p:spTree>
    <p:extLst>
      <p:ext uri="{BB962C8B-B14F-4D97-AF65-F5344CB8AC3E}">
        <p14:creationId xmlns:p14="http://schemas.microsoft.com/office/powerpoint/2010/main" val="285518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4043A-B65C-2944-90B9-71E364FC5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695" y="221672"/>
            <a:ext cx="5196609" cy="53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2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341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608" y="0"/>
            <a:ext cx="6130191" cy="1550576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56609" y="1550988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380614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80670" y="1726033"/>
            <a:ext cx="6582660" cy="3082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News of the Week</a:t>
            </a:r>
            <a:endParaRPr lang="en-US" sz="9600" dirty="0">
              <a:solidFill>
                <a:srgbClr val="FF0000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128468975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6355</TotalTime>
  <Words>135</Words>
  <Application>Microsoft Macintosh PowerPoint</Application>
  <PresentationFormat>On-screen Show (4:3)</PresentationFormat>
  <Paragraphs>54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American Typewriter</vt:lpstr>
      <vt:lpstr>Apple Chancery</vt:lpstr>
      <vt:lpstr>Arial</vt:lpstr>
      <vt:lpstr>Calibri</vt:lpstr>
      <vt:lpstr>Klavika</vt:lpstr>
      <vt:lpstr>Lucida Console</vt:lpstr>
      <vt:lpstr>Times New Roman</vt:lpstr>
      <vt:lpstr>CDM_PPT_Template </vt:lpstr>
      <vt:lpstr>2_CDM_PPT_Template </vt:lpstr>
      <vt:lpstr>“News of the Week &amp;  Counsel: The Game”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</vt:lpstr>
      <vt:lpstr>PowerPoint Presentation</vt:lpstr>
      <vt:lpstr>PowerPoint Presentation</vt:lpstr>
      <vt:lpstr>PowerPoint Presentation</vt:lpstr>
      <vt:lpstr>2 almost identical stories</vt:lpstr>
      <vt:lpstr>PowerPoint Presentation</vt:lpstr>
      <vt:lpstr>Pause</vt:lpstr>
      <vt:lpstr>The Yoda Principle</vt:lpstr>
      <vt:lpstr>PowerPoint Presentation</vt:lpstr>
      <vt:lpstr>PowerPoint Presentation</vt:lpstr>
      <vt:lpstr>Conclusion</vt:lpstr>
      <vt:lpstr>  Always include a cat picture</vt:lpstr>
      <vt:lpstr>PowerPoint Presentation</vt:lpstr>
      <vt:lpstr> Our Academic Partners </vt:lpstr>
    </vt:vector>
  </TitlesOfParts>
  <Company>Festinger Bahniwal Law &amp; Strategy LLP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Controlling the Controllers</dc:title>
  <dc:creator>Jon Festinger</dc:creator>
  <cp:lastModifiedBy>Microsoft Office User</cp:lastModifiedBy>
  <cp:revision>655</cp:revision>
  <cp:lastPrinted>2013-11-20T04:46:48Z</cp:lastPrinted>
  <dcterms:created xsi:type="dcterms:W3CDTF">2013-03-18T21:23:38Z</dcterms:created>
  <dcterms:modified xsi:type="dcterms:W3CDTF">2019-04-12T07:20:07Z</dcterms:modified>
</cp:coreProperties>
</file>