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110"/>
  </p:notesMasterIdLst>
  <p:sldIdLst>
    <p:sldId id="300" r:id="rId3"/>
    <p:sldId id="547" r:id="rId4"/>
    <p:sldId id="3255" r:id="rId5"/>
    <p:sldId id="1260" r:id="rId6"/>
    <p:sldId id="2331" r:id="rId7"/>
    <p:sldId id="2943" r:id="rId8"/>
    <p:sldId id="2346" r:id="rId9"/>
    <p:sldId id="1125" r:id="rId10"/>
    <p:sldId id="1127" r:id="rId11"/>
    <p:sldId id="3099" r:id="rId12"/>
    <p:sldId id="2540" r:id="rId13"/>
    <p:sldId id="441" r:id="rId14"/>
    <p:sldId id="3128" r:id="rId15"/>
    <p:sldId id="3151" r:id="rId16"/>
    <p:sldId id="1172" r:id="rId17"/>
    <p:sldId id="3101" r:id="rId18"/>
    <p:sldId id="1081" r:id="rId19"/>
    <p:sldId id="3153" r:id="rId20"/>
    <p:sldId id="3248" r:id="rId21"/>
    <p:sldId id="3269" r:id="rId22"/>
    <p:sldId id="3270" r:id="rId23"/>
    <p:sldId id="3271" r:id="rId24"/>
    <p:sldId id="3273" r:id="rId25"/>
    <p:sldId id="3272" r:id="rId26"/>
    <p:sldId id="3349" r:id="rId27"/>
    <p:sldId id="3350" r:id="rId28"/>
    <p:sldId id="3351" r:id="rId29"/>
    <p:sldId id="3352" r:id="rId30"/>
    <p:sldId id="3357" r:id="rId31"/>
    <p:sldId id="3335" r:id="rId32"/>
    <p:sldId id="3334" r:id="rId33"/>
    <p:sldId id="3336" r:id="rId34"/>
    <p:sldId id="3337" r:id="rId35"/>
    <p:sldId id="3338" r:id="rId36"/>
    <p:sldId id="3339" r:id="rId37"/>
    <p:sldId id="3340" r:id="rId38"/>
    <p:sldId id="3341" r:id="rId39"/>
    <p:sldId id="3342" r:id="rId40"/>
    <p:sldId id="3362" r:id="rId41"/>
    <p:sldId id="3363" r:id="rId42"/>
    <p:sldId id="3364" r:id="rId43"/>
    <p:sldId id="3365" r:id="rId44"/>
    <p:sldId id="3366" r:id="rId45"/>
    <p:sldId id="3140" r:id="rId46"/>
    <p:sldId id="3265" r:id="rId47"/>
    <p:sldId id="3267" r:id="rId48"/>
    <p:sldId id="3268" r:id="rId49"/>
    <p:sldId id="3293" r:id="rId50"/>
    <p:sldId id="3294" r:id="rId51"/>
    <p:sldId id="3050" r:id="rId52"/>
    <p:sldId id="3240" r:id="rId53"/>
    <p:sldId id="3241" r:id="rId54"/>
    <p:sldId id="2376" r:id="rId55"/>
    <p:sldId id="3277" r:id="rId56"/>
    <p:sldId id="3320" r:id="rId57"/>
    <p:sldId id="3321" r:id="rId58"/>
    <p:sldId id="1726" r:id="rId59"/>
    <p:sldId id="1734" r:id="rId60"/>
    <p:sldId id="3257" r:id="rId61"/>
    <p:sldId id="3347" r:id="rId62"/>
    <p:sldId id="3344" r:id="rId63"/>
    <p:sldId id="3345" r:id="rId64"/>
    <p:sldId id="3348" r:id="rId65"/>
    <p:sldId id="3169" r:id="rId66"/>
    <p:sldId id="3360" r:id="rId67"/>
    <p:sldId id="3358" r:id="rId68"/>
    <p:sldId id="3359" r:id="rId69"/>
    <p:sldId id="3315" r:id="rId70"/>
    <p:sldId id="3307" r:id="rId71"/>
    <p:sldId id="3308" r:id="rId72"/>
    <p:sldId id="3302" r:id="rId73"/>
    <p:sldId id="3303" r:id="rId74"/>
    <p:sldId id="3304" r:id="rId75"/>
    <p:sldId id="3305" r:id="rId76"/>
    <p:sldId id="3306" r:id="rId77"/>
    <p:sldId id="3309" r:id="rId78"/>
    <p:sldId id="3310" r:id="rId79"/>
    <p:sldId id="3311" r:id="rId80"/>
    <p:sldId id="3312" r:id="rId81"/>
    <p:sldId id="3313" r:id="rId82"/>
    <p:sldId id="3314" r:id="rId83"/>
    <p:sldId id="3323" r:id="rId84"/>
    <p:sldId id="3322" r:id="rId85"/>
    <p:sldId id="3324" r:id="rId86"/>
    <p:sldId id="3330" r:id="rId87"/>
    <p:sldId id="3331" r:id="rId88"/>
    <p:sldId id="3332" r:id="rId89"/>
    <p:sldId id="3333" r:id="rId90"/>
    <p:sldId id="3316" r:id="rId91"/>
    <p:sldId id="3317" r:id="rId92"/>
    <p:sldId id="3258" r:id="rId93"/>
    <p:sldId id="3260" r:id="rId94"/>
    <p:sldId id="3261" r:id="rId95"/>
    <p:sldId id="3262" r:id="rId96"/>
    <p:sldId id="3295" r:id="rId97"/>
    <p:sldId id="3296" r:id="rId98"/>
    <p:sldId id="3297" r:id="rId99"/>
    <p:sldId id="3298" r:id="rId100"/>
    <p:sldId id="3299" r:id="rId101"/>
    <p:sldId id="3318" r:id="rId102"/>
    <p:sldId id="3319" r:id="rId103"/>
    <p:sldId id="822" r:id="rId104"/>
    <p:sldId id="2009" r:id="rId105"/>
    <p:sldId id="2539" r:id="rId106"/>
    <p:sldId id="823" r:id="rId107"/>
    <p:sldId id="2125" r:id="rId108"/>
    <p:sldId id="824"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42225"/>
    <a:srgbClr val="2770D4"/>
    <a:srgbClr val="4280D4"/>
    <a:srgbClr val="6788CA"/>
    <a:srgbClr val="FFC079"/>
    <a:srgbClr val="C31F3D"/>
    <a:srgbClr val="7F29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59"/>
    <p:restoredTop sz="94413"/>
  </p:normalViewPr>
  <p:slideViewPr>
    <p:cSldViewPr snapToGrid="0" snapToObjects="1">
      <p:cViewPr varScale="1">
        <p:scale>
          <a:sx n="117" d="100"/>
          <a:sy n="117" d="100"/>
        </p:scale>
        <p:origin x="360" y="184"/>
      </p:cViewPr>
      <p:guideLst>
        <p:guide orient="horz" pos="2183"/>
        <p:guide pos="285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B6EFC-952C-7E4A-9BA7-8224D7AF70B7}" type="datetimeFigureOut">
              <a:rPr lang="en-US" smtClean="0"/>
              <a:t>3/15/19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FDD70A-49CF-A34C-9971-161B57405951}" type="slidenum">
              <a:rPr lang="en-US" smtClean="0"/>
              <a:t>‹#›</a:t>
            </a:fld>
            <a:endParaRPr lang="en-US"/>
          </a:p>
        </p:txBody>
      </p:sp>
    </p:spTree>
    <p:extLst>
      <p:ext uri="{BB962C8B-B14F-4D97-AF65-F5344CB8AC3E}">
        <p14:creationId xmlns:p14="http://schemas.microsoft.com/office/powerpoint/2010/main" val="26661191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10</a:t>
            </a:fld>
            <a:endParaRPr lang="en-US"/>
          </a:p>
        </p:txBody>
      </p:sp>
    </p:spTree>
    <p:extLst>
      <p:ext uri="{BB962C8B-B14F-4D97-AF65-F5344CB8AC3E}">
        <p14:creationId xmlns:p14="http://schemas.microsoft.com/office/powerpoint/2010/main" val="157319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104</a:t>
            </a:fld>
            <a:endParaRPr lang="en-US"/>
          </a:p>
        </p:txBody>
      </p:sp>
    </p:spTree>
    <p:extLst>
      <p:ext uri="{BB962C8B-B14F-4D97-AF65-F5344CB8AC3E}">
        <p14:creationId xmlns:p14="http://schemas.microsoft.com/office/powerpoint/2010/main" val="390622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5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2995214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98607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620379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254142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4296661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jon_festinger@thecdm.ca" TargetMode="External"/><Relationship Id="rId4" Type="http://schemas.openxmlformats.org/officeDocument/2006/relationships/hyperlink" Target="http://commlaw.allard.ubc"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s://youtu.be/7tgZEgSlhA0" TargetMode="External"/><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6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9419"/>
            <a:ext cx="8646080" cy="1289751"/>
          </a:xfrm>
        </p:spPr>
        <p:txBody>
          <a:bodyPr>
            <a:normAutofit/>
          </a:bodyPr>
          <a:lstStyle/>
          <a:p>
            <a:r>
              <a:rPr lang="en-US" sz="5300" b="1" dirty="0">
                <a:solidFill>
                  <a:schemeClr val="tx1"/>
                </a:solidFill>
                <a:cs typeface="Times New Roman"/>
              </a:rPr>
              <a:t>“</a:t>
            </a:r>
            <a:r>
              <a:rPr lang="en-US" sz="5300" b="1" dirty="0">
                <a:solidFill>
                  <a:schemeClr val="tx2"/>
                </a:solidFill>
                <a:cs typeface="Times New Roman"/>
              </a:rPr>
              <a:t>Scenarios</a:t>
            </a:r>
            <a:r>
              <a:rPr lang="en-US" sz="5300" b="1" dirty="0">
                <a:solidFill>
                  <a:srgbClr val="FFFF00"/>
                </a:solidFill>
                <a:cs typeface="Times New Roman"/>
              </a:rPr>
              <a:t>…</a:t>
            </a:r>
            <a:r>
              <a:rPr lang="en-US" sz="5300" b="1" dirty="0">
                <a:solidFill>
                  <a:srgbClr val="FF0000"/>
                </a:solidFill>
                <a:cs typeface="Times New Roman"/>
              </a:rPr>
              <a:t>Part 2</a:t>
            </a:r>
            <a:r>
              <a:rPr lang="en-US" sz="5300" b="1" dirty="0">
                <a:solidFill>
                  <a:schemeClr val="tx1"/>
                </a:solidFill>
                <a:cs typeface="Times New Roman"/>
              </a:rPr>
              <a:t>”</a:t>
            </a:r>
            <a:endParaRPr lang="en-US" sz="5300" b="1" dirty="0">
              <a:solidFill>
                <a:srgbClr val="FF0000"/>
              </a:solidFill>
              <a:latin typeface="+mn-lt"/>
              <a:cs typeface="Times New Roman"/>
            </a:endParaRPr>
          </a:p>
        </p:txBody>
      </p:sp>
      <p:sp>
        <p:nvSpPr>
          <p:cNvPr id="3" name="Content Placeholder 2"/>
          <p:cNvSpPr>
            <a:spLocks noGrp="1"/>
          </p:cNvSpPr>
          <p:nvPr>
            <p:ph sz="quarter" idx="10"/>
          </p:nvPr>
        </p:nvSpPr>
        <p:spPr>
          <a:xfrm>
            <a:off x="457200" y="2103285"/>
            <a:ext cx="8229600" cy="3995996"/>
          </a:xfrm>
        </p:spPr>
        <p:txBody>
          <a:bodyPr>
            <a:normAutofit fontScale="55000" lnSpcReduction="20000"/>
          </a:bodyPr>
          <a:lstStyle/>
          <a:p>
            <a:pPr marL="0" indent="0">
              <a:lnSpc>
                <a:spcPct val="120000"/>
              </a:lnSpc>
              <a:buNone/>
            </a:pPr>
            <a:r>
              <a:rPr lang="en-US" sz="3600" b="1">
                <a:solidFill>
                  <a:schemeClr val="tx1"/>
                </a:solidFill>
                <a:latin typeface="+mn-lt"/>
                <a:cs typeface="Lucida Console"/>
              </a:rPr>
              <a:t>Talks 6 &amp; 7</a:t>
            </a:r>
            <a:endParaRPr lang="en-US" sz="3600" b="1" dirty="0">
              <a:solidFill>
                <a:schemeClr val="tx1"/>
              </a:solidFill>
              <a:latin typeface="+mn-lt"/>
              <a:cs typeface="Lucida Console"/>
            </a:endParaRPr>
          </a:p>
          <a:p>
            <a:pPr marL="0" indent="0">
              <a:lnSpc>
                <a:spcPct val="120000"/>
              </a:lnSpc>
              <a:buNone/>
            </a:pPr>
            <a:r>
              <a:rPr lang="en-US" sz="3600" b="1" dirty="0">
                <a:solidFill>
                  <a:schemeClr val="tx1"/>
                </a:solidFill>
                <a:latin typeface="+mn-lt"/>
                <a:cs typeface="Lucida Console"/>
              </a:rPr>
              <a:t>LAWF 3780</a:t>
            </a:r>
          </a:p>
          <a:p>
            <a:pPr marL="0" indent="0">
              <a:lnSpc>
                <a:spcPct val="120000"/>
              </a:lnSpc>
              <a:buNone/>
            </a:pPr>
            <a:r>
              <a:rPr lang="en-US" sz="3600" b="1" dirty="0">
                <a:solidFill>
                  <a:schemeClr val="tx1"/>
                </a:solidFill>
                <a:latin typeface="+mn-lt"/>
                <a:cs typeface="Lucida Console"/>
              </a:rPr>
              <a:t>Challenges of In-House &amp; Corporate Counsel</a:t>
            </a:r>
          </a:p>
          <a:p>
            <a:pPr marL="0" indent="0">
              <a:lnSpc>
                <a:spcPct val="120000"/>
              </a:lnSpc>
              <a:buNone/>
            </a:pPr>
            <a:r>
              <a:rPr lang="en-US" sz="3600" b="1" dirty="0">
                <a:solidFill>
                  <a:schemeClr val="tx1"/>
                </a:solidFill>
                <a:latin typeface="+mn-lt"/>
                <a:cs typeface="Lucida Console"/>
              </a:rPr>
              <a:t>TRU Faculty of Law</a:t>
            </a:r>
          </a:p>
          <a:p>
            <a:pPr marL="0" indent="0">
              <a:lnSpc>
                <a:spcPct val="120000"/>
              </a:lnSpc>
              <a:buNone/>
            </a:pPr>
            <a:r>
              <a:rPr lang="en-US" sz="3600" b="1" dirty="0">
                <a:solidFill>
                  <a:schemeClr val="tx1"/>
                </a:solidFill>
                <a:latin typeface="+mn-lt"/>
                <a:cs typeface="Lucida Console"/>
              </a:rPr>
              <a:t>Spring, 2019</a:t>
            </a:r>
          </a:p>
          <a:p>
            <a:endParaRPr lang="en-US" dirty="0">
              <a:latin typeface="+mn-lt"/>
              <a:cs typeface="Lucida Console"/>
            </a:endParaRPr>
          </a:p>
          <a:p>
            <a:pPr marL="0" indent="0">
              <a:buNone/>
            </a:pPr>
            <a:endParaRPr lang="en-US" dirty="0">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800" dirty="0"/>
          </a:p>
          <a:p>
            <a:pPr marL="0" indent="0">
              <a:buNone/>
            </a:pPr>
            <a:r>
              <a:rPr lang="en-US" dirty="0">
                <a:solidFill>
                  <a:srgbClr val="FFFFFF"/>
                </a:solidFill>
                <a:cs typeface="Lucida Console"/>
              </a:rPr>
              <a:t>Jon Festinger Q.C.</a:t>
            </a:r>
          </a:p>
          <a:p>
            <a:pPr marL="0" indent="0">
              <a:buNone/>
            </a:pPr>
            <a:r>
              <a:rPr lang="en-US" dirty="0">
                <a:solidFill>
                  <a:srgbClr val="FFFFFF"/>
                </a:solidFill>
                <a:cs typeface="Lucida Console"/>
              </a:rPr>
              <a:t>Centre for Digital Media</a:t>
            </a:r>
          </a:p>
          <a:p>
            <a:pPr marL="0" indent="0">
              <a:buNone/>
            </a:pPr>
            <a:r>
              <a:rPr lang="en-CA" dirty="0">
                <a:solidFill>
                  <a:srgbClr val="FFFFFF"/>
                </a:solidFill>
                <a:cs typeface="Lucida Console"/>
              </a:rPr>
              <a:t>QMUL School of Law (CCLS)</a:t>
            </a:r>
            <a:endParaRPr lang="en-US" dirty="0">
              <a:solidFill>
                <a:srgbClr val="FFFFFF"/>
              </a:solidFill>
              <a:cs typeface="Lucida Console"/>
            </a:endParaRPr>
          </a:p>
          <a:p>
            <a:pPr marL="0" indent="0">
              <a:buNone/>
            </a:pPr>
            <a:r>
              <a:rPr lang="en-US" dirty="0">
                <a:solidFill>
                  <a:srgbClr val="FFFFFF"/>
                </a:solidFill>
                <a:cs typeface="Lucida Console"/>
              </a:rPr>
              <a:t>Festinger Law &amp; Strategy </a:t>
            </a:r>
          </a:p>
          <a:p>
            <a:pPr marL="0" indent="0">
              <a:buNone/>
            </a:pPr>
            <a:r>
              <a:rPr lang="en-US" dirty="0">
                <a:solidFill>
                  <a:srgbClr val="FFFF00"/>
                </a:solidFill>
                <a:cs typeface="Lucida Console"/>
                <a:hlinkClick r:id="rId4"/>
              </a:rPr>
              <a:t>http://commlaw.allard.ubc</a:t>
            </a:r>
            <a:r>
              <a:rPr lang="en-US" dirty="0">
                <a:solidFill>
                  <a:srgbClr val="FFFF00"/>
                </a:solidFill>
                <a:cs typeface="Lucida Console"/>
              </a:rPr>
              <a:t> </a:t>
            </a:r>
          </a:p>
          <a:p>
            <a:pPr marL="0" indent="0">
              <a:buNone/>
            </a:pPr>
            <a:r>
              <a:rPr lang="en-US" dirty="0">
                <a:solidFill>
                  <a:srgbClr val="FFFFFF"/>
                </a:solidFill>
                <a:cs typeface="Lucida Console"/>
              </a:rPr>
              <a:t>@</a:t>
            </a:r>
            <a:r>
              <a:rPr lang="en-US" dirty="0" err="1">
                <a:solidFill>
                  <a:srgbClr val="FFFFFF"/>
                </a:solidFill>
                <a:cs typeface="Lucida Console"/>
              </a:rPr>
              <a:t>jonfestinger</a:t>
            </a:r>
            <a:endParaRPr lang="en-US" dirty="0">
              <a:solidFill>
                <a:srgbClr val="FFFFFF"/>
              </a:solidFill>
              <a:cs typeface="Lucida Console"/>
            </a:endParaRPr>
          </a:p>
          <a:p>
            <a:pPr marL="0" indent="0">
              <a:buNone/>
            </a:pPr>
            <a:r>
              <a:rPr lang="en-US" dirty="0">
                <a:solidFill>
                  <a:srgbClr val="FFFF00"/>
                </a:solidFill>
                <a:cs typeface="Lucida Console"/>
                <a:hlinkClick r:id="rId5"/>
              </a:rPr>
              <a:t>jon_festinger@thecdm.ca</a:t>
            </a:r>
            <a:endParaRPr lang="en-US" dirty="0">
              <a:solidFill>
                <a:srgbClr val="FFFF00"/>
              </a:solidFill>
              <a:cs typeface="Lucida Console"/>
            </a:endParaRPr>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6" name="Content Placeholder 3" descr="JF.png"/>
          <p:cNvPicPr>
            <a:picLocks noChangeAspect="1"/>
          </p:cNvPicPr>
          <p:nvPr/>
        </p:nvPicPr>
        <p:blipFill rotWithShape="1">
          <a:blip r:embed="rId6">
            <a:extLst>
              <a:ext uri="{28A0092B-C50C-407E-A947-70E740481C1C}">
                <a14:useLocalDpi xmlns:a14="http://schemas.microsoft.com/office/drawing/2010/main" val="0"/>
              </a:ext>
            </a:extLst>
          </a:blip>
          <a:srcRect l="20968" t="29807" r="941" b="27147"/>
          <a:stretch/>
        </p:blipFill>
        <p:spPr>
          <a:xfrm>
            <a:off x="6302082" y="3962741"/>
            <a:ext cx="2384718" cy="1858747"/>
          </a:xfrm>
          <a:prstGeom prst="rect">
            <a:avLst/>
          </a:prstGeom>
        </p:spPr>
      </p:pic>
    </p:spTree>
    <p:extLst>
      <p:ext uri="{BB962C8B-B14F-4D97-AF65-F5344CB8AC3E}">
        <p14:creationId xmlns:p14="http://schemas.microsoft.com/office/powerpoint/2010/main" val="53678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647"/>
            <a:ext cx="8229600" cy="1016000"/>
          </a:xfrm>
        </p:spPr>
        <p:txBody>
          <a:bodyPr>
            <a:normAutofit/>
          </a:bodyPr>
          <a:lstStyle/>
          <a:p>
            <a:pPr algn="ctr"/>
            <a:r>
              <a:rPr lang="en-US" sz="4800" b="1" dirty="0">
                <a:solidFill>
                  <a:srgbClr val="FFFF00"/>
                </a:solidFill>
              </a:rPr>
              <a:t>Group Presentations</a:t>
            </a:r>
            <a:r>
              <a:rPr lang="en-US" sz="4800" b="1" dirty="0">
                <a:solidFill>
                  <a:srgbClr val="FF0000"/>
                </a:solidFill>
              </a:rPr>
              <a:t>:</a:t>
            </a:r>
          </a:p>
        </p:txBody>
      </p:sp>
      <p:sp>
        <p:nvSpPr>
          <p:cNvPr id="3" name="Content Placeholder 2"/>
          <p:cNvSpPr>
            <a:spLocks noGrp="1"/>
          </p:cNvSpPr>
          <p:nvPr>
            <p:ph sz="quarter" idx="10"/>
          </p:nvPr>
        </p:nvSpPr>
        <p:spPr>
          <a:xfrm>
            <a:off x="457200" y="2268638"/>
            <a:ext cx="8229600" cy="3658027"/>
          </a:xfrm>
        </p:spPr>
        <p:txBody>
          <a:bodyPr>
            <a:normAutofit/>
          </a:bodyPr>
          <a:lstStyle/>
          <a:p>
            <a:pPr marL="0" indent="0" algn="ctr">
              <a:buNone/>
            </a:pPr>
            <a:r>
              <a:rPr lang="en-US" sz="17500" b="1" dirty="0">
                <a:solidFill>
                  <a:schemeClr val="bg1"/>
                </a:solidFill>
              </a:rPr>
              <a:t>All in</a:t>
            </a:r>
            <a:r>
              <a:rPr lang="en-US" sz="17500" b="1" dirty="0">
                <a:solidFill>
                  <a:srgbClr val="FF0000"/>
                </a:solidFill>
              </a:rPr>
              <a:t>?</a:t>
            </a:r>
            <a:endParaRPr lang="en-US" sz="17500" dirty="0">
              <a:solidFill>
                <a:schemeClr val="bg1"/>
              </a:solidFill>
            </a:endParaRPr>
          </a:p>
        </p:txBody>
      </p:sp>
    </p:spTree>
    <p:extLst>
      <p:ext uri="{BB962C8B-B14F-4D97-AF65-F5344CB8AC3E}">
        <p14:creationId xmlns:p14="http://schemas.microsoft.com/office/powerpoint/2010/main" val="30295840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9258686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14410257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4528248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22871606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9076" y="593766"/>
            <a:ext cx="8229600" cy="5322373"/>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SEE YOU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NEXT WEEK</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25527349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738667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18997353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08287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932" y="44334"/>
            <a:ext cx="7907867" cy="890647"/>
          </a:xfrm>
        </p:spPr>
        <p:txBody>
          <a:bodyPr>
            <a:normAutofit/>
          </a:bodyPr>
          <a:lstStyle/>
          <a:p>
            <a:r>
              <a:rPr lang="en-US" sz="4800" b="1" dirty="0">
                <a:solidFill>
                  <a:srgbClr val="FFFF00"/>
                </a:solidFill>
                <a:latin typeface="Apple Chancery" panose="03020702040506060504" pitchFamily="66" charset="-79"/>
                <a:cs typeface="Apple Chancery" panose="03020702040506060504" pitchFamily="66" charset="-79"/>
              </a:rPr>
              <a:t>Evaluation</a:t>
            </a:r>
            <a:r>
              <a:rPr lang="en-US" sz="4800" b="1" dirty="0">
                <a:solidFill>
                  <a:srgbClr val="FFFF00"/>
                </a:solidFill>
                <a:latin typeface="+mn-lt"/>
              </a:rPr>
              <a:t> </a:t>
            </a:r>
            <a:r>
              <a:rPr lang="en-US" sz="4800" b="1" dirty="0">
                <a:solidFill>
                  <a:srgbClr val="FFFF00"/>
                </a:solidFill>
                <a:latin typeface="Apple Chancery" panose="03020702040506060504" pitchFamily="66" charset="-79"/>
                <a:cs typeface="Apple Chancery" panose="03020702040506060504" pitchFamily="66" charset="-79"/>
              </a:rPr>
              <a:t>Tips</a:t>
            </a:r>
            <a:endParaRPr lang="en-US" sz="4800" b="1" dirty="0">
              <a:solidFill>
                <a:srgbClr val="4BACC6"/>
              </a:solidFill>
              <a:latin typeface="Apple Chancery" panose="03020702040506060504" pitchFamily="66" charset="-79"/>
              <a:cs typeface="Apple Chancery" panose="03020702040506060504" pitchFamily="66" charset="-79"/>
            </a:endParaRPr>
          </a:p>
        </p:txBody>
      </p:sp>
      <p:sp>
        <p:nvSpPr>
          <p:cNvPr id="3" name="Content Placeholder 2"/>
          <p:cNvSpPr>
            <a:spLocks noGrp="1"/>
          </p:cNvSpPr>
          <p:nvPr>
            <p:ph sz="quarter" idx="10"/>
          </p:nvPr>
        </p:nvSpPr>
        <p:spPr>
          <a:xfrm>
            <a:off x="457200" y="934981"/>
            <a:ext cx="8229600" cy="4992448"/>
          </a:xfrm>
        </p:spPr>
        <p:txBody>
          <a:bodyPr>
            <a:noAutofit/>
          </a:bodyPr>
          <a:lstStyle/>
          <a:p>
            <a:r>
              <a:rPr lang="en-US" sz="3400" dirty="0">
                <a:solidFill>
                  <a:schemeClr val="accent5"/>
                </a:solidFill>
                <a:latin typeface="+mn-lt"/>
              </a:rPr>
              <a:t>Term paper topics </a:t>
            </a:r>
            <a:r>
              <a:rPr lang="en-US" sz="3400" dirty="0">
                <a:solidFill>
                  <a:schemeClr val="accent3">
                    <a:lumMod val="60000"/>
                    <a:lumOff val="40000"/>
                  </a:schemeClr>
                </a:solidFill>
                <a:latin typeface="+mn-lt"/>
              </a:rPr>
              <a:t>need not </a:t>
            </a:r>
            <a:r>
              <a:rPr lang="en-US" sz="3400" dirty="0">
                <a:solidFill>
                  <a:schemeClr val="accent5"/>
                </a:solidFill>
                <a:latin typeface="+mn-lt"/>
              </a:rPr>
              <a:t>be discussed with me,</a:t>
            </a:r>
            <a:r>
              <a:rPr lang="en-US" sz="3400" dirty="0">
                <a:solidFill>
                  <a:schemeClr val="bg1"/>
                </a:solidFill>
                <a:latin typeface="+mn-lt"/>
              </a:rPr>
              <a:t> </a:t>
            </a:r>
            <a:r>
              <a:rPr lang="en-US" sz="3400" dirty="0">
                <a:solidFill>
                  <a:schemeClr val="accent3">
                    <a:lumMod val="60000"/>
                    <a:lumOff val="40000"/>
                  </a:schemeClr>
                </a:solidFill>
                <a:latin typeface="+mn-lt"/>
              </a:rPr>
              <a:t>but often helpful to you if you do</a:t>
            </a:r>
            <a:r>
              <a:rPr lang="en-US" sz="3400" dirty="0">
                <a:solidFill>
                  <a:schemeClr val="bg1"/>
                </a:solidFill>
                <a:latin typeface="+mn-lt"/>
              </a:rPr>
              <a:t>.</a:t>
            </a:r>
          </a:p>
          <a:p>
            <a:r>
              <a:rPr lang="en-US" sz="3400" dirty="0">
                <a:solidFill>
                  <a:srgbClr val="4BACC6"/>
                </a:solidFill>
                <a:latin typeface="+mn-lt"/>
              </a:rPr>
              <a:t>Term paper </a:t>
            </a:r>
            <a:r>
              <a:rPr lang="en-US" sz="3400" dirty="0">
                <a:solidFill>
                  <a:schemeClr val="accent3">
                    <a:lumMod val="60000"/>
                    <a:lumOff val="40000"/>
                  </a:schemeClr>
                </a:solidFill>
                <a:latin typeface="+mn-lt"/>
              </a:rPr>
              <a:t>can be </a:t>
            </a:r>
            <a:r>
              <a:rPr lang="en-US" sz="3400" dirty="0">
                <a:solidFill>
                  <a:srgbClr val="4BACC6"/>
                </a:solidFill>
                <a:latin typeface="+mn-lt"/>
              </a:rPr>
              <a:t>on your presentation topic</a:t>
            </a:r>
            <a:r>
              <a:rPr lang="en-US" sz="3400" dirty="0">
                <a:solidFill>
                  <a:schemeClr val="bg1"/>
                </a:solidFill>
                <a:latin typeface="+mn-lt"/>
              </a:rPr>
              <a:t>.</a:t>
            </a:r>
          </a:p>
          <a:p>
            <a:r>
              <a:rPr lang="en-US" sz="3400" dirty="0">
                <a:solidFill>
                  <a:schemeClr val="accent3">
                    <a:lumMod val="60000"/>
                    <a:lumOff val="40000"/>
                  </a:schemeClr>
                </a:solidFill>
                <a:latin typeface="+mn-lt"/>
              </a:rPr>
              <a:t>Participation</a:t>
            </a:r>
            <a:r>
              <a:rPr lang="en-US" sz="3400" dirty="0">
                <a:solidFill>
                  <a:schemeClr val="bg1"/>
                </a:solidFill>
                <a:latin typeface="+mn-lt"/>
              </a:rPr>
              <a:t>: In-class or other contributions, including attendance.</a:t>
            </a:r>
          </a:p>
          <a:p>
            <a:r>
              <a:rPr lang="en-US" sz="3400" dirty="0">
                <a:solidFill>
                  <a:srgbClr val="4BACC6"/>
                </a:solidFill>
                <a:latin typeface="+mn-lt"/>
              </a:rPr>
              <a:t>Group presentation need not be on that week’s topic  </a:t>
            </a:r>
            <a:r>
              <a:rPr lang="en-US" sz="3400" dirty="0">
                <a:solidFill>
                  <a:schemeClr val="bg1"/>
                </a:solidFill>
                <a:latin typeface="+mn-lt"/>
              </a:rPr>
              <a:t>(20 minute per student multiplier suggested 2-4 per group to 60 minute max).</a:t>
            </a:r>
          </a:p>
        </p:txBody>
      </p:sp>
    </p:spTree>
    <p:extLst>
      <p:ext uri="{BB962C8B-B14F-4D97-AF65-F5344CB8AC3E}">
        <p14:creationId xmlns:p14="http://schemas.microsoft.com/office/powerpoint/2010/main" val="3839559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770927"/>
          </a:xfrm>
        </p:spPr>
        <p:txBody>
          <a:bodyPr>
            <a:noAutofit/>
          </a:bodyPr>
          <a:lstStyle/>
          <a:p>
            <a:pPr algn="ctr"/>
            <a:r>
              <a:rPr lang="en-US" sz="6800" b="1" dirty="0">
                <a:solidFill>
                  <a:srgbClr val="FFFF00"/>
                </a:solidFill>
                <a:latin typeface="Arial"/>
                <a:cs typeface="Arial"/>
              </a:rPr>
              <a:t>Grades</a:t>
            </a:r>
            <a:r>
              <a:rPr lang="en-US" sz="6800" b="1" dirty="0">
                <a:solidFill>
                  <a:srgbClr val="FF0000"/>
                </a:solidFill>
                <a:latin typeface="Arial"/>
                <a:cs typeface="Arial"/>
              </a:rPr>
              <a:t> (</a:t>
            </a:r>
            <a:r>
              <a:rPr lang="en-US" sz="6800" b="1" dirty="0">
                <a:solidFill>
                  <a:schemeClr val="bg1"/>
                </a:solidFill>
                <a:latin typeface="Arial"/>
                <a:cs typeface="Arial"/>
              </a:rPr>
              <a:t>primarily</a:t>
            </a:r>
            <a:r>
              <a:rPr lang="en-US" sz="6800" b="1" dirty="0">
                <a:solidFill>
                  <a:srgbClr val="FF0000"/>
                </a:solidFill>
                <a:latin typeface="Arial"/>
                <a:cs typeface="Arial"/>
              </a:rPr>
              <a:t>)</a:t>
            </a:r>
          </a:p>
        </p:txBody>
      </p:sp>
      <p:sp>
        <p:nvSpPr>
          <p:cNvPr id="3" name="Content Placeholder 2"/>
          <p:cNvSpPr>
            <a:spLocks noGrp="1"/>
          </p:cNvSpPr>
          <p:nvPr>
            <p:ph sz="quarter" idx="10"/>
          </p:nvPr>
        </p:nvSpPr>
        <p:spPr>
          <a:xfrm>
            <a:off x="457200" y="2314936"/>
            <a:ext cx="8229600" cy="3411197"/>
          </a:xfrm>
        </p:spPr>
        <p:txBody>
          <a:bodyPr>
            <a:normAutofit/>
          </a:bodyPr>
          <a:lstStyle/>
          <a:p>
            <a:pPr marL="0" indent="0" algn="ctr">
              <a:buNone/>
            </a:pPr>
            <a:r>
              <a:rPr lang="en-US" sz="6000" dirty="0">
                <a:solidFill>
                  <a:schemeClr val="bg1"/>
                </a:solidFill>
                <a:latin typeface="Arial"/>
                <a:cs typeface="Arial"/>
              </a:rPr>
              <a:t>Paper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Quality</a:t>
            </a:r>
          </a:p>
          <a:p>
            <a:pPr marL="0" indent="0">
              <a:buNone/>
            </a:pPr>
            <a:endParaRPr lang="en-US" sz="6000" dirty="0">
              <a:solidFill>
                <a:schemeClr val="bg1"/>
              </a:solidFill>
              <a:latin typeface="Arial"/>
              <a:cs typeface="Arial"/>
              <a:sym typeface="Wingdings"/>
            </a:endParaRPr>
          </a:p>
          <a:p>
            <a:pPr marL="0" indent="0" algn="ctr">
              <a:buNone/>
            </a:pPr>
            <a:r>
              <a:rPr lang="en-US" sz="6000" dirty="0">
                <a:solidFill>
                  <a:schemeClr val="bg1"/>
                </a:solidFill>
                <a:latin typeface="Arial"/>
                <a:cs typeface="Arial"/>
                <a:sym typeface="Wingdings"/>
              </a:rPr>
              <a:t>Participation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Effort</a:t>
            </a:r>
            <a:endParaRPr lang="en-US" sz="6000" dirty="0">
              <a:solidFill>
                <a:srgbClr val="CCFFCC"/>
              </a:solidFill>
              <a:latin typeface="Arial"/>
              <a:cs typeface="Arial"/>
            </a:endParaRPr>
          </a:p>
        </p:txBody>
      </p:sp>
    </p:spTree>
    <p:extLst>
      <p:ext uri="{BB962C8B-B14F-4D97-AF65-F5344CB8AC3E}">
        <p14:creationId xmlns:p14="http://schemas.microsoft.com/office/powerpoint/2010/main" val="259387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BFCEE2-3D46-F349-9E29-0FA351296B88}"/>
              </a:ext>
            </a:extLst>
          </p:cNvPr>
          <p:cNvPicPr>
            <a:picLocks noGrp="1" noChangeAspect="1"/>
          </p:cNvPicPr>
          <p:nvPr>
            <p:ph sz="quarter" idx="10"/>
          </p:nvPr>
        </p:nvPicPr>
        <p:blipFill>
          <a:blip r:embed="rId2"/>
          <a:stretch>
            <a:fillRect/>
          </a:stretch>
        </p:blipFill>
        <p:spPr>
          <a:xfrm>
            <a:off x="177800" y="174625"/>
            <a:ext cx="8788400" cy="5651500"/>
          </a:xfrm>
        </p:spPr>
      </p:pic>
    </p:spTree>
    <p:extLst>
      <p:ext uri="{BB962C8B-B14F-4D97-AF65-F5344CB8AC3E}">
        <p14:creationId xmlns:p14="http://schemas.microsoft.com/office/powerpoint/2010/main" val="3896426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3610-4D01-3148-AC06-15875614F8EC}"/>
              </a:ext>
            </a:extLst>
          </p:cNvPr>
          <p:cNvSpPr>
            <a:spLocks noGrp="1"/>
          </p:cNvSpPr>
          <p:nvPr>
            <p:ph type="title"/>
          </p:nvPr>
        </p:nvSpPr>
        <p:spPr>
          <a:xfrm>
            <a:off x="457200" y="122663"/>
            <a:ext cx="8229600" cy="1103971"/>
          </a:xfrm>
        </p:spPr>
        <p:txBody>
          <a:bodyPr>
            <a:noAutofit/>
          </a:bodyPr>
          <a:lstStyle/>
          <a:p>
            <a:pPr algn="ctr"/>
            <a:r>
              <a:rPr lang="en-US" sz="4800" b="1" dirty="0">
                <a:solidFill>
                  <a:srgbClr val="FFFF00"/>
                </a:solidFill>
              </a:rPr>
              <a:t>Website</a:t>
            </a:r>
          </a:p>
        </p:txBody>
      </p:sp>
      <p:pic>
        <p:nvPicPr>
          <p:cNvPr id="4" name="Picture 3">
            <a:extLst>
              <a:ext uri="{FF2B5EF4-FFF2-40B4-BE49-F238E27FC236}">
                <a16:creationId xmlns:a16="http://schemas.microsoft.com/office/drawing/2014/main" id="{5AE1748E-67D2-CB49-9952-D694E85B21CC}"/>
              </a:ext>
            </a:extLst>
          </p:cNvPr>
          <p:cNvPicPr>
            <a:picLocks noChangeAspect="1"/>
          </p:cNvPicPr>
          <p:nvPr/>
        </p:nvPicPr>
        <p:blipFill>
          <a:blip r:embed="rId2"/>
          <a:stretch>
            <a:fillRect/>
          </a:stretch>
        </p:blipFill>
        <p:spPr>
          <a:xfrm>
            <a:off x="1878676" y="1388423"/>
            <a:ext cx="5386648" cy="4457214"/>
          </a:xfrm>
          <a:prstGeom prst="rect">
            <a:avLst/>
          </a:prstGeom>
        </p:spPr>
      </p:pic>
    </p:spTree>
    <p:extLst>
      <p:ext uri="{BB962C8B-B14F-4D97-AF65-F5344CB8AC3E}">
        <p14:creationId xmlns:p14="http://schemas.microsoft.com/office/powerpoint/2010/main" val="1697678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523416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806143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280670" y="1726033"/>
            <a:ext cx="6582660" cy="3082224"/>
          </a:xfrm>
        </p:spPr>
        <p:txBody>
          <a:bodyPr>
            <a:normAutofit/>
          </a:bodyPr>
          <a:lstStyle/>
          <a:p>
            <a:pPr marL="0" indent="0" algn="ctr">
              <a:buNone/>
            </a:pPr>
            <a:r>
              <a:rPr lang="en-US" sz="9600" dirty="0">
                <a:solidFill>
                  <a:schemeClr val="bg1"/>
                </a:solidFill>
                <a:latin typeface="American Typewriter"/>
                <a:cs typeface="American Typewriter"/>
              </a:rPr>
              <a:t>News of the Week</a:t>
            </a:r>
            <a:endParaRPr lang="en-US" sz="9600" dirty="0">
              <a:solidFill>
                <a:srgbClr val="FF0000"/>
              </a:solidFill>
              <a:latin typeface="American Typewriter"/>
              <a:cs typeface="American Typewriter"/>
            </a:endParaRPr>
          </a:p>
        </p:txBody>
      </p:sp>
    </p:spTree>
    <p:extLst>
      <p:ext uri="{BB962C8B-B14F-4D97-AF65-F5344CB8AC3E}">
        <p14:creationId xmlns:p14="http://schemas.microsoft.com/office/powerpoint/2010/main" val="2128468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48964"/>
            <a:ext cx="8548661" cy="3977169"/>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219818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A5B616-D6EC-7C48-BFBF-ACB3DA901741}"/>
              </a:ext>
            </a:extLst>
          </p:cNvPr>
          <p:cNvSpPr txBox="1"/>
          <p:nvPr/>
        </p:nvSpPr>
        <p:spPr>
          <a:xfrm>
            <a:off x="573024" y="2643448"/>
            <a:ext cx="3998976" cy="1569660"/>
          </a:xfrm>
          <a:prstGeom prst="rect">
            <a:avLst/>
          </a:prstGeom>
          <a:noFill/>
        </p:spPr>
        <p:txBody>
          <a:bodyPr wrap="square" rtlCol="0">
            <a:spAutoFit/>
          </a:bodyPr>
          <a:lstStyle/>
          <a:p>
            <a:pPr algn="ctr"/>
            <a:r>
              <a:rPr lang="en-US" sz="4800" b="1" dirty="0">
                <a:solidFill>
                  <a:srgbClr val="FFFF00"/>
                </a:solidFill>
              </a:rPr>
              <a:t>Which </a:t>
            </a:r>
          </a:p>
          <a:p>
            <a:pPr algn="ctr"/>
            <a:r>
              <a:rPr lang="en-US" sz="4800" b="1" dirty="0">
                <a:solidFill>
                  <a:srgbClr val="FFFF00"/>
                </a:solidFill>
              </a:rPr>
              <a:t>hat</a:t>
            </a:r>
            <a:r>
              <a:rPr lang="en-US" sz="4800" b="1" dirty="0">
                <a:solidFill>
                  <a:srgbClr val="FF0000"/>
                </a:solidFill>
              </a:rPr>
              <a:t>?</a:t>
            </a:r>
            <a:endParaRPr lang="en-US" sz="4800" b="1" dirty="0"/>
          </a:p>
        </p:txBody>
      </p:sp>
      <p:pic>
        <p:nvPicPr>
          <p:cNvPr id="6" name="Picture 5">
            <a:extLst>
              <a:ext uri="{FF2B5EF4-FFF2-40B4-BE49-F238E27FC236}">
                <a16:creationId xmlns:a16="http://schemas.microsoft.com/office/drawing/2014/main" id="{C5832CD8-B4B3-BE4C-99B4-77A91AD3EA2A}"/>
              </a:ext>
            </a:extLst>
          </p:cNvPr>
          <p:cNvPicPr>
            <a:picLocks noChangeAspect="1"/>
          </p:cNvPicPr>
          <p:nvPr/>
        </p:nvPicPr>
        <p:blipFill>
          <a:blip r:embed="rId2"/>
          <a:stretch>
            <a:fillRect/>
          </a:stretch>
        </p:blipFill>
        <p:spPr>
          <a:xfrm>
            <a:off x="4572000" y="2019330"/>
            <a:ext cx="4230624" cy="2819340"/>
          </a:xfrm>
          <a:prstGeom prst="rect">
            <a:avLst/>
          </a:prstGeom>
        </p:spPr>
      </p:pic>
    </p:spTree>
    <p:extLst>
      <p:ext uri="{BB962C8B-B14F-4D97-AF65-F5344CB8AC3E}">
        <p14:creationId xmlns:p14="http://schemas.microsoft.com/office/powerpoint/2010/main" val="819976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06288"/>
            <a:ext cx="8240233" cy="4870174"/>
          </a:xfrm>
        </p:spPr>
        <p:txBody>
          <a:bodyPr>
            <a:normAutofit/>
          </a:bodyPr>
          <a:lstStyle/>
          <a:p>
            <a:pPr marL="0" indent="0" algn="ctr">
              <a:buNone/>
            </a:pPr>
            <a:r>
              <a:rPr lang="en-US" sz="4800" dirty="0">
                <a:solidFill>
                  <a:srgbClr val="00B0F0"/>
                </a:solidFill>
                <a:latin typeface="+mn-lt"/>
              </a:rPr>
              <a:t>Hello</a:t>
            </a:r>
          </a:p>
          <a:p>
            <a:pPr marL="0" indent="0" algn="ctr">
              <a:buNone/>
            </a:pPr>
            <a:endParaRPr lang="en-US" sz="4800" dirty="0">
              <a:solidFill>
                <a:schemeClr val="bg1"/>
              </a:solidFill>
              <a:latin typeface="+mn-lt"/>
            </a:endParaRPr>
          </a:p>
          <a:p>
            <a:pPr marL="0" indent="0" algn="ctr">
              <a:buNone/>
            </a:pPr>
            <a:r>
              <a:rPr lang="en-US" sz="4800" b="1" dirty="0">
                <a:solidFill>
                  <a:schemeClr val="bg1"/>
                </a:solidFill>
                <a:cs typeface="Lucida Console"/>
              </a:rPr>
              <a:t>LAW F 3780</a:t>
            </a:r>
          </a:p>
          <a:p>
            <a:pPr marL="0" indent="0" algn="ctr">
              <a:buNone/>
            </a:pPr>
            <a:r>
              <a:rPr lang="en-US" sz="4800" dirty="0">
                <a:solidFill>
                  <a:srgbClr val="FFFF00"/>
                </a:solidFill>
                <a:latin typeface="+mn-lt"/>
              </a:rPr>
              <a:t>Challenges of In-House</a:t>
            </a:r>
          </a:p>
          <a:p>
            <a:pPr marL="0" indent="0" algn="ctr">
              <a:buNone/>
            </a:pPr>
            <a:r>
              <a:rPr lang="en-US" sz="4800" dirty="0">
                <a:solidFill>
                  <a:srgbClr val="FF0000"/>
                </a:solidFill>
                <a:latin typeface="+mn-lt"/>
              </a:rPr>
              <a:t>&amp;</a:t>
            </a:r>
            <a:r>
              <a:rPr lang="en-US" sz="4800" dirty="0">
                <a:solidFill>
                  <a:srgbClr val="FFFF00"/>
                </a:solidFill>
                <a:latin typeface="+mn-lt"/>
              </a:rPr>
              <a:t> Corporate Counsel</a:t>
            </a:r>
          </a:p>
        </p:txBody>
      </p:sp>
    </p:spTree>
    <p:extLst>
      <p:ext uri="{BB962C8B-B14F-4D97-AF65-F5344CB8AC3E}">
        <p14:creationId xmlns:p14="http://schemas.microsoft.com/office/powerpoint/2010/main" val="723488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02A18B-9F94-EC4F-9B73-301C5D6931C5}"/>
              </a:ext>
            </a:extLst>
          </p:cNvPr>
          <p:cNvPicPr>
            <a:picLocks noChangeAspect="1"/>
          </p:cNvPicPr>
          <p:nvPr/>
        </p:nvPicPr>
        <p:blipFill>
          <a:blip r:embed="rId2"/>
          <a:stretch>
            <a:fillRect/>
          </a:stretch>
        </p:blipFill>
        <p:spPr>
          <a:xfrm>
            <a:off x="2884516" y="308841"/>
            <a:ext cx="3374967" cy="5507759"/>
          </a:xfrm>
          <a:prstGeom prst="rect">
            <a:avLst/>
          </a:prstGeom>
        </p:spPr>
      </p:pic>
    </p:spTree>
    <p:extLst>
      <p:ext uri="{BB962C8B-B14F-4D97-AF65-F5344CB8AC3E}">
        <p14:creationId xmlns:p14="http://schemas.microsoft.com/office/powerpoint/2010/main" val="3331659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BA5A2B-E7A5-2840-9D3F-6D08F4EB8E03}"/>
              </a:ext>
            </a:extLst>
          </p:cNvPr>
          <p:cNvPicPr>
            <a:picLocks noChangeAspect="1"/>
          </p:cNvPicPr>
          <p:nvPr/>
        </p:nvPicPr>
        <p:blipFill>
          <a:blip r:embed="rId2"/>
          <a:stretch>
            <a:fillRect/>
          </a:stretch>
        </p:blipFill>
        <p:spPr>
          <a:xfrm>
            <a:off x="2804849" y="182878"/>
            <a:ext cx="3534301" cy="5718695"/>
          </a:xfrm>
          <a:prstGeom prst="rect">
            <a:avLst/>
          </a:prstGeom>
        </p:spPr>
      </p:pic>
    </p:spTree>
    <p:extLst>
      <p:ext uri="{BB962C8B-B14F-4D97-AF65-F5344CB8AC3E}">
        <p14:creationId xmlns:p14="http://schemas.microsoft.com/office/powerpoint/2010/main" val="3105980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4618A-B0EE-734B-8C74-0A1430FF797E}"/>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25296E44-975D-2F47-90C3-D997E91E1537}"/>
              </a:ext>
            </a:extLst>
          </p:cNvPr>
          <p:cNvPicPr>
            <a:picLocks noChangeAspect="1"/>
          </p:cNvPicPr>
          <p:nvPr/>
        </p:nvPicPr>
        <p:blipFill>
          <a:blip r:embed="rId3"/>
          <a:stretch>
            <a:fillRect/>
          </a:stretch>
        </p:blipFill>
        <p:spPr>
          <a:xfrm>
            <a:off x="2458722" y="199506"/>
            <a:ext cx="4226555" cy="5614378"/>
          </a:xfrm>
          <a:prstGeom prst="rect">
            <a:avLst/>
          </a:prstGeom>
        </p:spPr>
      </p:pic>
    </p:spTree>
    <p:extLst>
      <p:ext uri="{BB962C8B-B14F-4D97-AF65-F5344CB8AC3E}">
        <p14:creationId xmlns:p14="http://schemas.microsoft.com/office/powerpoint/2010/main" val="3055040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1BAEFC-D1FE-FA47-8AE4-D7262BBBCC75}"/>
              </a:ext>
            </a:extLst>
          </p:cNvPr>
          <p:cNvPicPr>
            <a:picLocks noChangeAspect="1"/>
          </p:cNvPicPr>
          <p:nvPr/>
        </p:nvPicPr>
        <p:blipFill>
          <a:blip r:embed="rId2"/>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B7CA3139-2990-5345-A331-D92E33348347}"/>
              </a:ext>
            </a:extLst>
          </p:cNvPr>
          <p:cNvPicPr>
            <a:picLocks noChangeAspect="1"/>
          </p:cNvPicPr>
          <p:nvPr/>
        </p:nvPicPr>
        <p:blipFill>
          <a:blip r:embed="rId3"/>
          <a:stretch>
            <a:fillRect/>
          </a:stretch>
        </p:blipFill>
        <p:spPr>
          <a:xfrm>
            <a:off x="2922541" y="166254"/>
            <a:ext cx="3298918" cy="5702531"/>
          </a:xfrm>
          <a:prstGeom prst="rect">
            <a:avLst/>
          </a:prstGeom>
        </p:spPr>
      </p:pic>
    </p:spTree>
    <p:extLst>
      <p:ext uri="{BB962C8B-B14F-4D97-AF65-F5344CB8AC3E}">
        <p14:creationId xmlns:p14="http://schemas.microsoft.com/office/powerpoint/2010/main" val="932195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041C98-B268-624A-A6B9-331103461BCD}"/>
              </a:ext>
            </a:extLst>
          </p:cNvPr>
          <p:cNvPicPr>
            <a:picLocks noChangeAspect="1"/>
          </p:cNvPicPr>
          <p:nvPr/>
        </p:nvPicPr>
        <p:blipFill>
          <a:blip r:embed="rId2"/>
          <a:stretch>
            <a:fillRect/>
          </a:stretch>
        </p:blipFill>
        <p:spPr>
          <a:xfrm>
            <a:off x="2813310" y="128617"/>
            <a:ext cx="3517379" cy="5740168"/>
          </a:xfrm>
          <a:prstGeom prst="rect">
            <a:avLst/>
          </a:prstGeom>
        </p:spPr>
      </p:pic>
    </p:spTree>
    <p:extLst>
      <p:ext uri="{BB962C8B-B14F-4D97-AF65-F5344CB8AC3E}">
        <p14:creationId xmlns:p14="http://schemas.microsoft.com/office/powerpoint/2010/main" val="757438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F955E2-B31C-5B42-8396-CA0A5980ED56}"/>
              </a:ext>
            </a:extLst>
          </p:cNvPr>
          <p:cNvPicPr>
            <a:picLocks noChangeAspect="1"/>
          </p:cNvPicPr>
          <p:nvPr/>
        </p:nvPicPr>
        <p:blipFill>
          <a:blip r:embed="rId2"/>
          <a:stretch>
            <a:fillRect/>
          </a:stretch>
        </p:blipFill>
        <p:spPr>
          <a:xfrm>
            <a:off x="2999348" y="192693"/>
            <a:ext cx="3145304" cy="5592965"/>
          </a:xfrm>
          <a:prstGeom prst="rect">
            <a:avLst/>
          </a:prstGeom>
        </p:spPr>
      </p:pic>
    </p:spTree>
    <p:extLst>
      <p:ext uri="{BB962C8B-B14F-4D97-AF65-F5344CB8AC3E}">
        <p14:creationId xmlns:p14="http://schemas.microsoft.com/office/powerpoint/2010/main" val="2758423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EF8C0F-D590-4C43-A937-11C39B8BE3BC}"/>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B1A534A3-88BA-0A48-9147-8675E48ADCFB}"/>
              </a:ext>
            </a:extLst>
          </p:cNvPr>
          <p:cNvPicPr>
            <a:picLocks noChangeAspect="1"/>
          </p:cNvPicPr>
          <p:nvPr/>
        </p:nvPicPr>
        <p:blipFill>
          <a:blip r:embed="rId3"/>
          <a:stretch>
            <a:fillRect/>
          </a:stretch>
        </p:blipFill>
        <p:spPr>
          <a:xfrm>
            <a:off x="2402379" y="272790"/>
            <a:ext cx="4339242" cy="5595338"/>
          </a:xfrm>
          <a:prstGeom prst="rect">
            <a:avLst/>
          </a:prstGeom>
        </p:spPr>
      </p:pic>
    </p:spTree>
    <p:extLst>
      <p:ext uri="{BB962C8B-B14F-4D97-AF65-F5344CB8AC3E}">
        <p14:creationId xmlns:p14="http://schemas.microsoft.com/office/powerpoint/2010/main" val="2117580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AEFDD-F775-1648-ADFA-2C369D1AA74C}"/>
              </a:ext>
            </a:extLst>
          </p:cNvPr>
          <p:cNvPicPr>
            <a:picLocks noChangeAspect="1"/>
          </p:cNvPicPr>
          <p:nvPr/>
        </p:nvPicPr>
        <p:blipFill>
          <a:blip r:embed="rId2"/>
          <a:stretch>
            <a:fillRect/>
          </a:stretch>
        </p:blipFill>
        <p:spPr>
          <a:xfrm>
            <a:off x="1995561" y="270163"/>
            <a:ext cx="5152877" cy="5559683"/>
          </a:xfrm>
          <a:prstGeom prst="rect">
            <a:avLst/>
          </a:prstGeom>
        </p:spPr>
      </p:pic>
    </p:spTree>
    <p:extLst>
      <p:ext uri="{BB962C8B-B14F-4D97-AF65-F5344CB8AC3E}">
        <p14:creationId xmlns:p14="http://schemas.microsoft.com/office/powerpoint/2010/main" val="2358015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3EC2A8-9996-6043-B7A0-1FED7B30ACDE}"/>
              </a:ext>
            </a:extLst>
          </p:cNvPr>
          <p:cNvPicPr>
            <a:picLocks noChangeAspect="1"/>
          </p:cNvPicPr>
          <p:nvPr/>
        </p:nvPicPr>
        <p:blipFill>
          <a:blip r:embed="rId2"/>
          <a:stretch>
            <a:fillRect/>
          </a:stretch>
        </p:blipFill>
        <p:spPr>
          <a:xfrm>
            <a:off x="2317172" y="221458"/>
            <a:ext cx="4509655" cy="5658834"/>
          </a:xfrm>
          <a:prstGeom prst="rect">
            <a:avLst/>
          </a:prstGeom>
        </p:spPr>
      </p:pic>
    </p:spTree>
    <p:extLst>
      <p:ext uri="{BB962C8B-B14F-4D97-AF65-F5344CB8AC3E}">
        <p14:creationId xmlns:p14="http://schemas.microsoft.com/office/powerpoint/2010/main" val="2132660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F7B943-2F01-014B-BC81-702BBA7944F2}"/>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DEFCAF4C-B12A-AC47-8BF5-45505D12D1F3}"/>
              </a:ext>
            </a:extLst>
          </p:cNvPr>
          <p:cNvPicPr>
            <a:picLocks noChangeAspect="1"/>
          </p:cNvPicPr>
          <p:nvPr/>
        </p:nvPicPr>
        <p:blipFill>
          <a:blip r:embed="rId3"/>
          <a:stretch>
            <a:fillRect/>
          </a:stretch>
        </p:blipFill>
        <p:spPr>
          <a:xfrm>
            <a:off x="2260600" y="362989"/>
            <a:ext cx="4622800" cy="5334000"/>
          </a:xfrm>
          <a:prstGeom prst="rect">
            <a:avLst/>
          </a:prstGeom>
        </p:spPr>
      </p:pic>
    </p:spTree>
    <p:extLst>
      <p:ext uri="{BB962C8B-B14F-4D97-AF65-F5344CB8AC3E}">
        <p14:creationId xmlns:p14="http://schemas.microsoft.com/office/powerpoint/2010/main" val="209395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CEA387-AF89-A84B-BF4C-B743F778212A}"/>
              </a:ext>
            </a:extLst>
          </p:cNvPr>
          <p:cNvSpPr>
            <a:spLocks noGrp="1"/>
          </p:cNvSpPr>
          <p:nvPr>
            <p:ph sz="quarter" idx="10"/>
          </p:nvPr>
        </p:nvSpPr>
        <p:spPr>
          <a:xfrm>
            <a:off x="457200" y="2230016"/>
            <a:ext cx="8229600" cy="3496117"/>
          </a:xfrm>
        </p:spPr>
        <p:txBody>
          <a:bodyPr>
            <a:normAutofit/>
          </a:bodyPr>
          <a:lstStyle/>
          <a:p>
            <a:pPr marL="0" indent="0" algn="ctr">
              <a:buNone/>
            </a:pPr>
            <a:r>
              <a:rPr lang="en-US" sz="8000" b="1" dirty="0">
                <a:solidFill>
                  <a:srgbClr val="FFFF00"/>
                </a:solidFill>
                <a:latin typeface="Apple Chancery" panose="03020702040506060504" pitchFamily="66" charset="-79"/>
                <a:cs typeface="Apple Chancery" panose="03020702040506060504" pitchFamily="66" charset="-79"/>
              </a:rPr>
              <a:t>WELCOME </a:t>
            </a:r>
          </a:p>
          <a:p>
            <a:pPr marL="0" indent="0" algn="ctr">
              <a:buNone/>
            </a:pPr>
            <a:r>
              <a:rPr lang="en-US" sz="8000" b="1" dirty="0">
                <a:solidFill>
                  <a:schemeClr val="bg1"/>
                </a:solidFill>
                <a:latin typeface="Apple Chancery" panose="03020702040506060504" pitchFamily="66" charset="-79"/>
                <a:cs typeface="Apple Chancery" panose="03020702040506060504" pitchFamily="66" charset="-79"/>
              </a:rPr>
              <a:t>BACK</a:t>
            </a:r>
          </a:p>
        </p:txBody>
      </p:sp>
    </p:spTree>
    <p:extLst>
      <p:ext uri="{BB962C8B-B14F-4D97-AF65-F5344CB8AC3E}">
        <p14:creationId xmlns:p14="http://schemas.microsoft.com/office/powerpoint/2010/main" val="405595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44335-3FE8-EA49-8014-A1E88C1B3144}"/>
              </a:ext>
            </a:extLst>
          </p:cNvPr>
          <p:cNvSpPr>
            <a:spLocks noGrp="1"/>
          </p:cNvSpPr>
          <p:nvPr>
            <p:ph type="title"/>
          </p:nvPr>
        </p:nvSpPr>
        <p:spPr>
          <a:xfrm>
            <a:off x="457200" y="176964"/>
            <a:ext cx="8229600" cy="1016000"/>
          </a:xfrm>
        </p:spPr>
        <p:txBody>
          <a:bodyPr>
            <a:normAutofit/>
          </a:bodyPr>
          <a:lstStyle/>
          <a:p>
            <a:pPr algn="ctr"/>
            <a:r>
              <a:rPr lang="en-US" sz="4800" b="1" dirty="0">
                <a:solidFill>
                  <a:schemeClr val="bg1"/>
                </a:solidFill>
              </a:rPr>
              <a:t>The </a:t>
            </a:r>
            <a:r>
              <a:rPr lang="en-US" sz="4800" b="1" dirty="0">
                <a:solidFill>
                  <a:srgbClr val="00B0F0"/>
                </a:solidFill>
              </a:rPr>
              <a:t>Good </a:t>
            </a:r>
            <a:r>
              <a:rPr lang="en-US" sz="4800" b="1" dirty="0">
                <a:solidFill>
                  <a:schemeClr val="bg1"/>
                </a:solidFill>
              </a:rPr>
              <a:t>News</a:t>
            </a:r>
          </a:p>
        </p:txBody>
      </p:sp>
      <p:pic>
        <p:nvPicPr>
          <p:cNvPr id="3" name="Picture 2">
            <a:extLst>
              <a:ext uri="{FF2B5EF4-FFF2-40B4-BE49-F238E27FC236}">
                <a16:creationId xmlns:a16="http://schemas.microsoft.com/office/drawing/2014/main" id="{650035B4-3D1C-E14E-84C0-2704D09A79ED}"/>
              </a:ext>
            </a:extLst>
          </p:cNvPr>
          <p:cNvPicPr>
            <a:picLocks noChangeAspect="1"/>
          </p:cNvPicPr>
          <p:nvPr/>
        </p:nvPicPr>
        <p:blipFill>
          <a:blip r:embed="rId2"/>
          <a:stretch>
            <a:fillRect/>
          </a:stretch>
        </p:blipFill>
        <p:spPr>
          <a:xfrm>
            <a:off x="2493008" y="1360641"/>
            <a:ext cx="4157984" cy="4457530"/>
          </a:xfrm>
          <a:prstGeom prst="rect">
            <a:avLst/>
          </a:prstGeom>
        </p:spPr>
      </p:pic>
    </p:spTree>
    <p:extLst>
      <p:ext uri="{BB962C8B-B14F-4D97-AF65-F5344CB8AC3E}">
        <p14:creationId xmlns:p14="http://schemas.microsoft.com/office/powerpoint/2010/main" val="186940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2A026-C9FC-3043-A949-BD9079AA33FC}"/>
              </a:ext>
            </a:extLst>
          </p:cNvPr>
          <p:cNvSpPr>
            <a:spLocks noGrp="1"/>
          </p:cNvSpPr>
          <p:nvPr>
            <p:ph type="title"/>
          </p:nvPr>
        </p:nvSpPr>
        <p:spPr>
          <a:xfrm>
            <a:off x="457200" y="127088"/>
            <a:ext cx="8229600" cy="1016000"/>
          </a:xfrm>
        </p:spPr>
        <p:txBody>
          <a:bodyPr>
            <a:normAutofit/>
          </a:bodyPr>
          <a:lstStyle/>
          <a:p>
            <a:pPr algn="ctr"/>
            <a:r>
              <a:rPr lang="en-US" sz="4800" b="1" dirty="0">
                <a:solidFill>
                  <a:schemeClr val="bg1"/>
                </a:solidFill>
              </a:rPr>
              <a:t>The</a:t>
            </a:r>
            <a:r>
              <a:rPr lang="en-US" sz="4800" b="1" dirty="0">
                <a:solidFill>
                  <a:srgbClr val="FF0000"/>
                </a:solidFill>
              </a:rPr>
              <a:t> Bad </a:t>
            </a:r>
            <a:r>
              <a:rPr lang="en-US" sz="4800" b="1" dirty="0">
                <a:solidFill>
                  <a:schemeClr val="bg1"/>
                </a:solidFill>
              </a:rPr>
              <a:t>News</a:t>
            </a:r>
          </a:p>
        </p:txBody>
      </p:sp>
      <p:pic>
        <p:nvPicPr>
          <p:cNvPr id="4" name="Picture 3">
            <a:extLst>
              <a:ext uri="{FF2B5EF4-FFF2-40B4-BE49-F238E27FC236}">
                <a16:creationId xmlns:a16="http://schemas.microsoft.com/office/drawing/2014/main" id="{19F60076-067D-7842-A166-ECC78AF726F4}"/>
              </a:ext>
            </a:extLst>
          </p:cNvPr>
          <p:cNvPicPr>
            <a:picLocks noChangeAspect="1"/>
          </p:cNvPicPr>
          <p:nvPr/>
        </p:nvPicPr>
        <p:blipFill>
          <a:blip r:embed="rId2"/>
          <a:stretch>
            <a:fillRect/>
          </a:stretch>
        </p:blipFill>
        <p:spPr>
          <a:xfrm>
            <a:off x="2844800" y="2159000"/>
            <a:ext cx="3454400" cy="2540000"/>
          </a:xfrm>
          <a:prstGeom prst="rect">
            <a:avLst/>
          </a:prstGeom>
        </p:spPr>
      </p:pic>
    </p:spTree>
    <p:extLst>
      <p:ext uri="{BB962C8B-B14F-4D97-AF65-F5344CB8AC3E}">
        <p14:creationId xmlns:p14="http://schemas.microsoft.com/office/powerpoint/2010/main" val="1468100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5EC90-4CD0-ED49-B9E5-F27D92DC9692}"/>
              </a:ext>
            </a:extLst>
          </p:cNvPr>
          <p:cNvPicPr>
            <a:picLocks noChangeAspect="1"/>
          </p:cNvPicPr>
          <p:nvPr/>
        </p:nvPicPr>
        <p:blipFill>
          <a:blip r:embed="rId2"/>
          <a:stretch>
            <a:fillRect/>
          </a:stretch>
        </p:blipFill>
        <p:spPr>
          <a:xfrm>
            <a:off x="2800350" y="1771650"/>
            <a:ext cx="3543300" cy="3314700"/>
          </a:xfrm>
          <a:prstGeom prst="rect">
            <a:avLst/>
          </a:prstGeom>
        </p:spPr>
      </p:pic>
    </p:spTree>
    <p:extLst>
      <p:ext uri="{BB962C8B-B14F-4D97-AF65-F5344CB8AC3E}">
        <p14:creationId xmlns:p14="http://schemas.microsoft.com/office/powerpoint/2010/main" val="2130641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FFAAF6-55BF-C74E-8DE2-C1EF25C155CB}"/>
              </a:ext>
            </a:extLst>
          </p:cNvPr>
          <p:cNvPicPr>
            <a:picLocks noChangeAspect="1"/>
          </p:cNvPicPr>
          <p:nvPr/>
        </p:nvPicPr>
        <p:blipFill>
          <a:blip r:embed="rId2"/>
          <a:stretch>
            <a:fillRect/>
          </a:stretch>
        </p:blipFill>
        <p:spPr>
          <a:xfrm>
            <a:off x="2390675" y="266007"/>
            <a:ext cx="4362649" cy="5445110"/>
          </a:xfrm>
          <a:prstGeom prst="rect">
            <a:avLst/>
          </a:prstGeom>
        </p:spPr>
      </p:pic>
    </p:spTree>
    <p:extLst>
      <p:ext uri="{BB962C8B-B14F-4D97-AF65-F5344CB8AC3E}">
        <p14:creationId xmlns:p14="http://schemas.microsoft.com/office/powerpoint/2010/main" val="3823316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3E065D-04D6-0841-96B0-19885F300FA0}"/>
              </a:ext>
            </a:extLst>
          </p:cNvPr>
          <p:cNvPicPr>
            <a:picLocks noChangeAspect="1"/>
          </p:cNvPicPr>
          <p:nvPr/>
        </p:nvPicPr>
        <p:blipFill>
          <a:blip r:embed="rId2"/>
          <a:stretch>
            <a:fillRect/>
          </a:stretch>
        </p:blipFill>
        <p:spPr>
          <a:xfrm>
            <a:off x="2680797" y="133357"/>
            <a:ext cx="3782406" cy="5680588"/>
          </a:xfrm>
          <a:prstGeom prst="rect">
            <a:avLst/>
          </a:prstGeom>
        </p:spPr>
      </p:pic>
    </p:spTree>
    <p:extLst>
      <p:ext uri="{BB962C8B-B14F-4D97-AF65-F5344CB8AC3E}">
        <p14:creationId xmlns:p14="http://schemas.microsoft.com/office/powerpoint/2010/main" val="2896592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D69CC3-3039-7941-815E-0AE839D2C940}"/>
              </a:ext>
            </a:extLst>
          </p:cNvPr>
          <p:cNvPicPr>
            <a:picLocks noChangeAspect="1"/>
          </p:cNvPicPr>
          <p:nvPr/>
        </p:nvPicPr>
        <p:blipFill>
          <a:blip r:embed="rId2"/>
          <a:stretch>
            <a:fillRect/>
          </a:stretch>
        </p:blipFill>
        <p:spPr>
          <a:xfrm>
            <a:off x="2670463" y="232756"/>
            <a:ext cx="3803073" cy="5577841"/>
          </a:xfrm>
          <a:prstGeom prst="rect">
            <a:avLst/>
          </a:prstGeom>
        </p:spPr>
      </p:pic>
    </p:spTree>
    <p:extLst>
      <p:ext uri="{BB962C8B-B14F-4D97-AF65-F5344CB8AC3E}">
        <p14:creationId xmlns:p14="http://schemas.microsoft.com/office/powerpoint/2010/main" val="2318120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3F721D-B3FB-DB49-854A-72B71126BC17}"/>
              </a:ext>
            </a:extLst>
          </p:cNvPr>
          <p:cNvPicPr>
            <a:picLocks noChangeAspect="1"/>
          </p:cNvPicPr>
          <p:nvPr/>
        </p:nvPicPr>
        <p:blipFill>
          <a:blip r:embed="rId2"/>
          <a:stretch>
            <a:fillRect/>
          </a:stretch>
        </p:blipFill>
        <p:spPr>
          <a:xfrm>
            <a:off x="2857500" y="1047750"/>
            <a:ext cx="3429000" cy="4762500"/>
          </a:xfrm>
          <a:prstGeom prst="rect">
            <a:avLst/>
          </a:prstGeom>
        </p:spPr>
      </p:pic>
    </p:spTree>
    <p:extLst>
      <p:ext uri="{BB962C8B-B14F-4D97-AF65-F5344CB8AC3E}">
        <p14:creationId xmlns:p14="http://schemas.microsoft.com/office/powerpoint/2010/main" val="4192721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203B2F-2F38-5740-8BA6-5F9340FEFCE8}"/>
              </a:ext>
            </a:extLst>
          </p:cNvPr>
          <p:cNvPicPr>
            <a:picLocks noChangeAspect="1"/>
          </p:cNvPicPr>
          <p:nvPr/>
        </p:nvPicPr>
        <p:blipFill>
          <a:blip r:embed="rId2"/>
          <a:stretch>
            <a:fillRect/>
          </a:stretch>
        </p:blipFill>
        <p:spPr>
          <a:xfrm>
            <a:off x="2516838" y="282633"/>
            <a:ext cx="4110324" cy="5470467"/>
          </a:xfrm>
          <a:prstGeom prst="rect">
            <a:avLst/>
          </a:prstGeom>
        </p:spPr>
      </p:pic>
    </p:spTree>
    <p:extLst>
      <p:ext uri="{BB962C8B-B14F-4D97-AF65-F5344CB8AC3E}">
        <p14:creationId xmlns:p14="http://schemas.microsoft.com/office/powerpoint/2010/main" val="3867283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DEF19-058F-1848-B241-FAA4B3140B69}"/>
              </a:ext>
            </a:extLst>
          </p:cNvPr>
          <p:cNvPicPr>
            <a:picLocks noChangeAspect="1"/>
          </p:cNvPicPr>
          <p:nvPr/>
        </p:nvPicPr>
        <p:blipFill>
          <a:blip r:embed="rId2"/>
          <a:stretch>
            <a:fillRect/>
          </a:stretch>
        </p:blipFill>
        <p:spPr>
          <a:xfrm>
            <a:off x="2699385" y="223057"/>
            <a:ext cx="3745230" cy="5597267"/>
          </a:xfrm>
          <a:prstGeom prst="rect">
            <a:avLst/>
          </a:prstGeom>
        </p:spPr>
      </p:pic>
    </p:spTree>
    <p:extLst>
      <p:ext uri="{BB962C8B-B14F-4D97-AF65-F5344CB8AC3E}">
        <p14:creationId xmlns:p14="http://schemas.microsoft.com/office/powerpoint/2010/main" val="140138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F8F46-8AAF-C842-9AE0-A9B86FF0A3E2}"/>
              </a:ext>
            </a:extLst>
          </p:cNvPr>
          <p:cNvSpPr>
            <a:spLocks noGrp="1"/>
          </p:cNvSpPr>
          <p:nvPr>
            <p:ph type="title"/>
          </p:nvPr>
        </p:nvSpPr>
        <p:spPr>
          <a:xfrm>
            <a:off x="420688" y="146119"/>
            <a:ext cx="8229600" cy="1016000"/>
          </a:xfrm>
        </p:spPr>
        <p:txBody>
          <a:bodyPr>
            <a:normAutofit/>
          </a:bodyPr>
          <a:lstStyle/>
          <a:p>
            <a:pPr algn="ctr"/>
            <a:r>
              <a:rPr lang="en-US" sz="4800" b="1" dirty="0">
                <a:solidFill>
                  <a:srgbClr val="FFFF00"/>
                </a:solidFill>
              </a:rPr>
              <a:t>Follow</a:t>
            </a:r>
            <a:r>
              <a:rPr lang="en-US" sz="4800" b="1" dirty="0">
                <a:solidFill>
                  <a:srgbClr val="FF0000"/>
                </a:solidFill>
              </a:rPr>
              <a:t>-</a:t>
            </a:r>
            <a:r>
              <a:rPr lang="en-US" sz="4800" b="1" dirty="0">
                <a:solidFill>
                  <a:srgbClr val="FFFF00"/>
                </a:solidFill>
              </a:rPr>
              <a:t>up on </a:t>
            </a:r>
            <a:r>
              <a:rPr lang="en-US" sz="4800" b="1" dirty="0">
                <a:solidFill>
                  <a:srgbClr val="92D050"/>
                </a:solidFill>
              </a:rPr>
              <a:t>Insurance</a:t>
            </a:r>
          </a:p>
        </p:txBody>
      </p:sp>
      <p:pic>
        <p:nvPicPr>
          <p:cNvPr id="4" name="Picture 3">
            <a:extLst>
              <a:ext uri="{FF2B5EF4-FFF2-40B4-BE49-F238E27FC236}">
                <a16:creationId xmlns:a16="http://schemas.microsoft.com/office/drawing/2014/main" id="{093C6DB1-8376-5F4F-B60E-97259586755F}"/>
              </a:ext>
            </a:extLst>
          </p:cNvPr>
          <p:cNvPicPr>
            <a:picLocks noChangeAspect="1"/>
          </p:cNvPicPr>
          <p:nvPr/>
        </p:nvPicPr>
        <p:blipFill>
          <a:blip r:embed="rId2"/>
          <a:stretch>
            <a:fillRect/>
          </a:stretch>
        </p:blipFill>
        <p:spPr>
          <a:xfrm>
            <a:off x="2070100" y="1511300"/>
            <a:ext cx="5003800" cy="3835400"/>
          </a:xfrm>
          <a:prstGeom prst="rect">
            <a:avLst/>
          </a:prstGeom>
        </p:spPr>
      </p:pic>
    </p:spTree>
    <p:extLst>
      <p:ext uri="{BB962C8B-B14F-4D97-AF65-F5344CB8AC3E}">
        <p14:creationId xmlns:p14="http://schemas.microsoft.com/office/powerpoint/2010/main" val="2515701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251217"/>
            <a:ext cx="8229600" cy="4644671"/>
          </a:xfrm>
        </p:spPr>
        <p:txBody>
          <a:bodyPr/>
          <a:lstStyle/>
          <a:p>
            <a:endParaRPr lang="en-US" dirty="0"/>
          </a:p>
          <a:p>
            <a:endParaRPr lang="en-US" dirty="0"/>
          </a:p>
        </p:txBody>
      </p:sp>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943" y="694945"/>
            <a:ext cx="6992114" cy="4816792"/>
          </a:xfrm>
          <a:prstGeom prst="rect">
            <a:avLst/>
          </a:prstGeom>
        </p:spPr>
      </p:pic>
    </p:spTree>
    <p:extLst>
      <p:ext uri="{BB962C8B-B14F-4D97-AF65-F5344CB8AC3E}">
        <p14:creationId xmlns:p14="http://schemas.microsoft.com/office/powerpoint/2010/main" val="2000633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4AFFC-FA91-2E41-85BC-E28F38848F52}"/>
              </a:ext>
            </a:extLst>
          </p:cNvPr>
          <p:cNvPicPr>
            <a:picLocks noChangeAspect="1"/>
          </p:cNvPicPr>
          <p:nvPr/>
        </p:nvPicPr>
        <p:blipFill>
          <a:blip r:embed="rId2"/>
          <a:stretch>
            <a:fillRect/>
          </a:stretch>
        </p:blipFill>
        <p:spPr>
          <a:xfrm>
            <a:off x="1185385" y="878304"/>
            <a:ext cx="6700205" cy="3044407"/>
          </a:xfrm>
          <a:prstGeom prst="rect">
            <a:avLst/>
          </a:prstGeom>
        </p:spPr>
      </p:pic>
      <p:pic>
        <p:nvPicPr>
          <p:cNvPr id="6" name="Picture 5">
            <a:extLst>
              <a:ext uri="{FF2B5EF4-FFF2-40B4-BE49-F238E27FC236}">
                <a16:creationId xmlns:a16="http://schemas.microsoft.com/office/drawing/2014/main" id="{ADDB0150-625B-FD43-8822-9A1BB7553FA6}"/>
              </a:ext>
            </a:extLst>
          </p:cNvPr>
          <p:cNvPicPr>
            <a:picLocks noChangeAspect="1"/>
          </p:cNvPicPr>
          <p:nvPr/>
        </p:nvPicPr>
        <p:blipFill>
          <a:blip r:embed="rId3"/>
          <a:stretch>
            <a:fillRect/>
          </a:stretch>
        </p:blipFill>
        <p:spPr>
          <a:xfrm>
            <a:off x="1177654" y="3922712"/>
            <a:ext cx="6707936" cy="1130551"/>
          </a:xfrm>
          <a:prstGeom prst="rect">
            <a:avLst/>
          </a:prstGeom>
        </p:spPr>
      </p:pic>
    </p:spTree>
    <p:extLst>
      <p:ext uri="{BB962C8B-B14F-4D97-AF65-F5344CB8AC3E}">
        <p14:creationId xmlns:p14="http://schemas.microsoft.com/office/powerpoint/2010/main" val="3858122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EF76F-10E3-4944-BBBD-B566786FD002}"/>
              </a:ext>
            </a:extLst>
          </p:cNvPr>
          <p:cNvPicPr>
            <a:picLocks noChangeAspect="1"/>
          </p:cNvPicPr>
          <p:nvPr/>
        </p:nvPicPr>
        <p:blipFill>
          <a:blip r:embed="rId2"/>
          <a:stretch>
            <a:fillRect/>
          </a:stretch>
        </p:blipFill>
        <p:spPr>
          <a:xfrm>
            <a:off x="1185857" y="288758"/>
            <a:ext cx="6699261" cy="5465186"/>
          </a:xfrm>
          <a:prstGeom prst="rect">
            <a:avLst/>
          </a:prstGeom>
        </p:spPr>
      </p:pic>
    </p:spTree>
    <p:extLst>
      <p:ext uri="{BB962C8B-B14F-4D97-AF65-F5344CB8AC3E}">
        <p14:creationId xmlns:p14="http://schemas.microsoft.com/office/powerpoint/2010/main" val="4046055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7C955C-8269-744E-8AA9-CE0BE64AA582}"/>
              </a:ext>
            </a:extLst>
          </p:cNvPr>
          <p:cNvPicPr>
            <a:picLocks noChangeAspect="1"/>
          </p:cNvPicPr>
          <p:nvPr/>
        </p:nvPicPr>
        <p:blipFill>
          <a:blip r:embed="rId2"/>
          <a:stretch>
            <a:fillRect/>
          </a:stretch>
        </p:blipFill>
        <p:spPr>
          <a:xfrm>
            <a:off x="1112328" y="397042"/>
            <a:ext cx="7021020" cy="5346551"/>
          </a:xfrm>
          <a:prstGeom prst="rect">
            <a:avLst/>
          </a:prstGeom>
        </p:spPr>
      </p:pic>
    </p:spTree>
    <p:extLst>
      <p:ext uri="{BB962C8B-B14F-4D97-AF65-F5344CB8AC3E}">
        <p14:creationId xmlns:p14="http://schemas.microsoft.com/office/powerpoint/2010/main" val="2517135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17222-C837-9B47-9F23-105723FF737F}"/>
              </a:ext>
            </a:extLst>
          </p:cNvPr>
          <p:cNvPicPr>
            <a:picLocks noChangeAspect="1"/>
          </p:cNvPicPr>
          <p:nvPr/>
        </p:nvPicPr>
        <p:blipFill>
          <a:blip r:embed="rId2"/>
          <a:stretch>
            <a:fillRect/>
          </a:stretch>
        </p:blipFill>
        <p:spPr>
          <a:xfrm>
            <a:off x="609109" y="613610"/>
            <a:ext cx="7852757" cy="5001921"/>
          </a:xfrm>
          <a:prstGeom prst="rect">
            <a:avLst/>
          </a:prstGeom>
        </p:spPr>
      </p:pic>
    </p:spTree>
    <p:extLst>
      <p:ext uri="{BB962C8B-B14F-4D97-AF65-F5344CB8AC3E}">
        <p14:creationId xmlns:p14="http://schemas.microsoft.com/office/powerpoint/2010/main" val="291290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BAFB-D432-A44B-A13C-F9DE9ED7B95D}"/>
              </a:ext>
            </a:extLst>
          </p:cNvPr>
          <p:cNvSpPr>
            <a:spLocks noGrp="1"/>
          </p:cNvSpPr>
          <p:nvPr>
            <p:ph type="title"/>
          </p:nvPr>
        </p:nvSpPr>
        <p:spPr>
          <a:xfrm>
            <a:off x="457200" y="137022"/>
            <a:ext cx="8229600" cy="1016000"/>
          </a:xfrm>
        </p:spPr>
        <p:txBody>
          <a:bodyPr>
            <a:normAutofit/>
          </a:bodyPr>
          <a:lstStyle/>
          <a:p>
            <a:pPr algn="ctr"/>
            <a:r>
              <a:rPr lang="en-US" sz="4400" b="1" dirty="0">
                <a:solidFill>
                  <a:srgbClr val="FFFF00"/>
                </a:solidFill>
              </a:rPr>
              <a:t>News of the Week </a:t>
            </a:r>
            <a:r>
              <a:rPr lang="en-US" sz="4400" b="1" dirty="0">
                <a:solidFill>
                  <a:schemeClr val="bg1"/>
                </a:solidFill>
              </a:rPr>
              <a:t>Case Study</a:t>
            </a:r>
          </a:p>
        </p:txBody>
      </p:sp>
      <p:pic>
        <p:nvPicPr>
          <p:cNvPr id="5" name="Picture 4">
            <a:extLst>
              <a:ext uri="{FF2B5EF4-FFF2-40B4-BE49-F238E27FC236}">
                <a16:creationId xmlns:a16="http://schemas.microsoft.com/office/drawing/2014/main" id="{C3168F8A-6F76-8C45-8F7F-FB368C0FAB0F}"/>
              </a:ext>
            </a:extLst>
          </p:cNvPr>
          <p:cNvPicPr>
            <a:picLocks noChangeAspect="1"/>
          </p:cNvPicPr>
          <p:nvPr/>
        </p:nvPicPr>
        <p:blipFill>
          <a:blip r:embed="rId2"/>
          <a:stretch>
            <a:fillRect/>
          </a:stretch>
        </p:blipFill>
        <p:spPr>
          <a:xfrm>
            <a:off x="1336738" y="1522424"/>
            <a:ext cx="6470523" cy="4309368"/>
          </a:xfrm>
          <a:prstGeom prst="rect">
            <a:avLst/>
          </a:prstGeom>
        </p:spPr>
      </p:pic>
    </p:spTree>
    <p:extLst>
      <p:ext uri="{BB962C8B-B14F-4D97-AF65-F5344CB8AC3E}">
        <p14:creationId xmlns:p14="http://schemas.microsoft.com/office/powerpoint/2010/main" val="468593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8325D-7468-444B-BA7E-49A59E39E010}"/>
              </a:ext>
            </a:extLst>
          </p:cNvPr>
          <p:cNvSpPr>
            <a:spLocks noGrp="1"/>
          </p:cNvSpPr>
          <p:nvPr>
            <p:ph type="title"/>
          </p:nvPr>
        </p:nvSpPr>
        <p:spPr>
          <a:xfrm>
            <a:off x="457200" y="63499"/>
            <a:ext cx="8229600" cy="1441915"/>
          </a:xfrm>
        </p:spPr>
        <p:txBody>
          <a:bodyPr>
            <a:normAutofit fontScale="90000"/>
          </a:bodyPr>
          <a:lstStyle/>
          <a:p>
            <a:pPr algn="ctr"/>
            <a:br>
              <a:rPr lang="en-US" sz="4900" b="1" dirty="0">
                <a:solidFill>
                  <a:schemeClr val="bg1"/>
                </a:solidFill>
              </a:rPr>
            </a:br>
            <a:r>
              <a:rPr lang="en-US" sz="4900" b="1" dirty="0">
                <a:solidFill>
                  <a:schemeClr val="bg1"/>
                </a:solidFill>
              </a:rPr>
              <a:t>Michael Cohen</a:t>
            </a:r>
            <a:r>
              <a:rPr lang="en-US" sz="4900" b="1" dirty="0">
                <a:solidFill>
                  <a:srgbClr val="FFFF00"/>
                </a:solidFill>
              </a:rPr>
              <a:t> - </a:t>
            </a:r>
            <a:r>
              <a:rPr lang="en-US" sz="4900" dirty="0">
                <a:solidFill>
                  <a:srgbClr val="FF0000"/>
                </a:solidFill>
              </a:rPr>
              <a:t>Fixers as lawyers</a:t>
            </a:r>
            <a:br>
              <a:rPr lang="en-US" sz="4900" dirty="0">
                <a:solidFill>
                  <a:srgbClr val="FF0000"/>
                </a:solidFill>
              </a:rPr>
            </a:br>
            <a:r>
              <a:rPr lang="en-US" sz="4900" dirty="0">
                <a:solidFill>
                  <a:srgbClr val="FFFF00"/>
                </a:solidFill>
              </a:rPr>
              <a:t>Fixer </a:t>
            </a:r>
            <a:r>
              <a:rPr lang="en-US" sz="4900" dirty="0">
                <a:solidFill>
                  <a:srgbClr val="FF0000"/>
                </a:solidFill>
              </a:rPr>
              <a:t>&amp;</a:t>
            </a:r>
            <a:r>
              <a:rPr lang="en-US" sz="4900" dirty="0">
                <a:solidFill>
                  <a:srgbClr val="FFFF00"/>
                </a:solidFill>
              </a:rPr>
              <a:t> lawyer</a:t>
            </a:r>
            <a:br>
              <a:rPr lang="en-US" dirty="0">
                <a:solidFill>
                  <a:schemeClr val="bg1"/>
                </a:solidFill>
              </a:rPr>
            </a:br>
            <a:endParaRPr lang="en-US" dirty="0"/>
          </a:p>
        </p:txBody>
      </p:sp>
      <p:pic>
        <p:nvPicPr>
          <p:cNvPr id="5" name="Picture 4">
            <a:extLst>
              <a:ext uri="{FF2B5EF4-FFF2-40B4-BE49-F238E27FC236}">
                <a16:creationId xmlns:a16="http://schemas.microsoft.com/office/drawing/2014/main" id="{3FD3756F-D67E-584E-84FD-70F6BA3A8155}"/>
              </a:ext>
            </a:extLst>
          </p:cNvPr>
          <p:cNvPicPr>
            <a:picLocks noChangeAspect="1"/>
          </p:cNvPicPr>
          <p:nvPr/>
        </p:nvPicPr>
        <p:blipFill>
          <a:blip r:embed="rId2"/>
          <a:stretch>
            <a:fillRect/>
          </a:stretch>
        </p:blipFill>
        <p:spPr>
          <a:xfrm>
            <a:off x="2894261" y="1828800"/>
            <a:ext cx="3355477" cy="4059045"/>
          </a:xfrm>
          <a:prstGeom prst="rect">
            <a:avLst/>
          </a:prstGeom>
        </p:spPr>
      </p:pic>
    </p:spTree>
    <p:extLst>
      <p:ext uri="{BB962C8B-B14F-4D97-AF65-F5344CB8AC3E}">
        <p14:creationId xmlns:p14="http://schemas.microsoft.com/office/powerpoint/2010/main" val="2579624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4F0146-3A6C-2C4E-8B5C-283A99EC6D1B}"/>
              </a:ext>
            </a:extLst>
          </p:cNvPr>
          <p:cNvPicPr>
            <a:picLocks noChangeAspect="1"/>
          </p:cNvPicPr>
          <p:nvPr/>
        </p:nvPicPr>
        <p:blipFill>
          <a:blip r:embed="rId2"/>
          <a:stretch>
            <a:fillRect/>
          </a:stretch>
        </p:blipFill>
        <p:spPr>
          <a:xfrm>
            <a:off x="1790700" y="565150"/>
            <a:ext cx="5562600" cy="5727700"/>
          </a:xfrm>
          <a:prstGeom prst="rect">
            <a:avLst/>
          </a:prstGeom>
        </p:spPr>
      </p:pic>
    </p:spTree>
    <p:extLst>
      <p:ext uri="{BB962C8B-B14F-4D97-AF65-F5344CB8AC3E}">
        <p14:creationId xmlns:p14="http://schemas.microsoft.com/office/powerpoint/2010/main" val="2902872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DC593-B1A1-AF4B-8345-CA505FFB9F1E}"/>
              </a:ext>
            </a:extLst>
          </p:cNvPr>
          <p:cNvPicPr>
            <a:picLocks noChangeAspect="1"/>
          </p:cNvPicPr>
          <p:nvPr/>
        </p:nvPicPr>
        <p:blipFill>
          <a:blip r:embed="rId2"/>
          <a:stretch>
            <a:fillRect/>
          </a:stretch>
        </p:blipFill>
        <p:spPr>
          <a:xfrm>
            <a:off x="2057400" y="1022350"/>
            <a:ext cx="5029200" cy="4813300"/>
          </a:xfrm>
          <a:prstGeom prst="rect">
            <a:avLst/>
          </a:prstGeom>
        </p:spPr>
      </p:pic>
    </p:spTree>
    <p:extLst>
      <p:ext uri="{BB962C8B-B14F-4D97-AF65-F5344CB8AC3E}">
        <p14:creationId xmlns:p14="http://schemas.microsoft.com/office/powerpoint/2010/main" val="703820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AE7279-B2E4-3A4E-986C-7E689C40A619}"/>
              </a:ext>
            </a:extLst>
          </p:cNvPr>
          <p:cNvPicPr>
            <a:picLocks noChangeAspect="1"/>
          </p:cNvPicPr>
          <p:nvPr/>
        </p:nvPicPr>
        <p:blipFill>
          <a:blip r:embed="rId2"/>
          <a:stretch>
            <a:fillRect/>
          </a:stretch>
        </p:blipFill>
        <p:spPr>
          <a:xfrm>
            <a:off x="2419815" y="220237"/>
            <a:ext cx="4304370" cy="5703291"/>
          </a:xfrm>
          <a:prstGeom prst="rect">
            <a:avLst/>
          </a:prstGeom>
        </p:spPr>
      </p:pic>
    </p:spTree>
    <p:extLst>
      <p:ext uri="{BB962C8B-B14F-4D97-AF65-F5344CB8AC3E}">
        <p14:creationId xmlns:p14="http://schemas.microsoft.com/office/powerpoint/2010/main" val="16597458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9C23C5-FBEE-6E45-AA08-E382678EB853}"/>
              </a:ext>
            </a:extLst>
          </p:cNvPr>
          <p:cNvSpPr>
            <a:spLocks noGrp="1"/>
          </p:cNvSpPr>
          <p:nvPr>
            <p:ph type="title"/>
          </p:nvPr>
        </p:nvSpPr>
        <p:spPr>
          <a:xfrm>
            <a:off x="457200" y="137022"/>
            <a:ext cx="8229600" cy="1016000"/>
          </a:xfrm>
        </p:spPr>
        <p:txBody>
          <a:bodyPr>
            <a:normAutofit/>
          </a:bodyPr>
          <a:lstStyle/>
          <a:p>
            <a:pPr algn="ctr"/>
            <a:r>
              <a:rPr lang="en-US" sz="4400" b="1" dirty="0">
                <a:solidFill>
                  <a:srgbClr val="FFFF00"/>
                </a:solidFill>
              </a:rPr>
              <a:t>Solicitor</a:t>
            </a:r>
            <a:r>
              <a:rPr lang="en-US" sz="4400" b="1" dirty="0">
                <a:solidFill>
                  <a:srgbClr val="FF0000"/>
                </a:solidFill>
              </a:rPr>
              <a:t>-</a:t>
            </a:r>
            <a:r>
              <a:rPr lang="en-US" sz="4400" b="1" dirty="0">
                <a:solidFill>
                  <a:srgbClr val="FFFF00"/>
                </a:solidFill>
              </a:rPr>
              <a:t>client </a:t>
            </a:r>
            <a:r>
              <a:rPr lang="en-US" sz="4400" b="1" dirty="0">
                <a:solidFill>
                  <a:schemeClr val="bg1"/>
                </a:solidFill>
              </a:rPr>
              <a:t>privilege</a:t>
            </a:r>
          </a:p>
        </p:txBody>
      </p:sp>
      <p:sp>
        <p:nvSpPr>
          <p:cNvPr id="4" name="Content Placeholder 3">
            <a:extLst>
              <a:ext uri="{FF2B5EF4-FFF2-40B4-BE49-F238E27FC236}">
                <a16:creationId xmlns:a16="http://schemas.microsoft.com/office/drawing/2014/main" id="{78A8E68A-FB72-1646-89EA-41410BD725A2}"/>
              </a:ext>
            </a:extLst>
          </p:cNvPr>
          <p:cNvSpPr>
            <a:spLocks noGrp="1"/>
          </p:cNvSpPr>
          <p:nvPr>
            <p:ph sz="quarter" idx="10"/>
          </p:nvPr>
        </p:nvSpPr>
        <p:spPr>
          <a:xfrm>
            <a:off x="457200" y="1408133"/>
            <a:ext cx="8229600" cy="4524315"/>
          </a:xfrm>
        </p:spPr>
        <p:txBody>
          <a:bodyPr>
            <a:normAutofit lnSpcReduction="10000"/>
          </a:bodyPr>
          <a:lstStyle/>
          <a:p>
            <a:r>
              <a:rPr lang="en-US" sz="3200" dirty="0">
                <a:solidFill>
                  <a:schemeClr val="bg1"/>
                </a:solidFill>
              </a:rPr>
              <a:t>Belongs to the client</a:t>
            </a:r>
          </a:p>
          <a:p>
            <a:r>
              <a:rPr lang="en-US" sz="3200" dirty="0">
                <a:solidFill>
                  <a:schemeClr val="bg1"/>
                </a:solidFill>
              </a:rPr>
              <a:t>Applies where you </a:t>
            </a:r>
            <a:r>
              <a:rPr lang="en-US" sz="3200" dirty="0">
                <a:solidFill>
                  <a:srgbClr val="FFFF00"/>
                </a:solidFill>
              </a:rPr>
              <a:t>act as a lawyer</a:t>
            </a:r>
          </a:p>
          <a:p>
            <a:r>
              <a:rPr lang="en-US" sz="3200" dirty="0" err="1">
                <a:solidFill>
                  <a:schemeClr val="bg1"/>
                </a:solidFill>
              </a:rPr>
              <a:t>Wigmore</a:t>
            </a:r>
            <a:r>
              <a:rPr lang="en-US" sz="3200" dirty="0">
                <a:solidFill>
                  <a:schemeClr val="bg1"/>
                </a:solidFill>
              </a:rPr>
              <a:t>: “</a:t>
            </a:r>
            <a:r>
              <a:rPr lang="en-CA" sz="3200" i="1" dirty="0">
                <a:solidFill>
                  <a:schemeClr val="bg1"/>
                </a:solidFill>
              </a:rPr>
              <a:t>Where </a:t>
            </a:r>
            <a:r>
              <a:rPr lang="en-CA" sz="3200" i="1" dirty="0">
                <a:solidFill>
                  <a:srgbClr val="FFFF00"/>
                </a:solidFill>
              </a:rPr>
              <a:t>legal advice </a:t>
            </a:r>
            <a:r>
              <a:rPr lang="en-CA" sz="3200" i="1" dirty="0">
                <a:solidFill>
                  <a:schemeClr val="bg1"/>
                </a:solidFill>
              </a:rPr>
              <a:t>of any kind is sought </a:t>
            </a:r>
            <a:r>
              <a:rPr lang="en-CA" sz="3200" i="1" dirty="0">
                <a:solidFill>
                  <a:srgbClr val="FFFF00"/>
                </a:solidFill>
              </a:rPr>
              <a:t>from a professional legal adviser in his capacity as such</a:t>
            </a:r>
            <a:r>
              <a:rPr lang="en-CA" sz="3200" i="1" dirty="0">
                <a:solidFill>
                  <a:schemeClr val="bg1"/>
                </a:solidFill>
              </a:rPr>
              <a:t>, the communications relating to that purpose, made in confidence by the client, are at his instance permanently protected from disclosure by himself or by the legal adviser, except the protection be waived.”</a:t>
            </a:r>
            <a:endParaRPr lang="en-US" sz="3200" dirty="0">
              <a:solidFill>
                <a:schemeClr val="bg1"/>
              </a:solidFill>
            </a:endParaRPr>
          </a:p>
          <a:p>
            <a:r>
              <a:rPr lang="en-CA" sz="3200" dirty="0">
                <a:solidFill>
                  <a:schemeClr val="bg1"/>
                </a:solidFill>
              </a:rPr>
              <a:t>Privilege </a:t>
            </a:r>
            <a:r>
              <a:rPr lang="en-CA" sz="3200" dirty="0">
                <a:solidFill>
                  <a:srgbClr val="FFFF00"/>
                </a:solidFill>
              </a:rPr>
              <a:t>cannot be relied upon where the communication is used to facilitate a crime</a:t>
            </a:r>
            <a:r>
              <a:rPr lang="en-CA" sz="3200" dirty="0">
                <a:solidFill>
                  <a:schemeClr val="bg1"/>
                </a:solidFill>
              </a:rPr>
              <a:t>.</a:t>
            </a:r>
            <a:endParaRPr lang="en-US" sz="3200" dirty="0">
              <a:solidFill>
                <a:schemeClr val="bg1"/>
              </a:solidFill>
            </a:endParaRPr>
          </a:p>
          <a:p>
            <a:endParaRPr lang="en-US" dirty="0"/>
          </a:p>
        </p:txBody>
      </p:sp>
    </p:spTree>
    <p:extLst>
      <p:ext uri="{BB962C8B-B14F-4D97-AF65-F5344CB8AC3E}">
        <p14:creationId xmlns:p14="http://schemas.microsoft.com/office/powerpoint/2010/main" val="3339995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083.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843" t="21392" r="2663" b="3971"/>
          <a:stretch/>
        </p:blipFill>
        <p:spPr>
          <a:xfrm>
            <a:off x="876352" y="985838"/>
            <a:ext cx="7391295" cy="4471988"/>
          </a:xfrm>
        </p:spPr>
      </p:pic>
    </p:spTree>
    <p:extLst>
      <p:ext uri="{BB962C8B-B14F-4D97-AF65-F5344CB8AC3E}">
        <p14:creationId xmlns:p14="http://schemas.microsoft.com/office/powerpoint/2010/main" val="25522681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4912347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618616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3679" y="865402"/>
            <a:ext cx="6954148" cy="4524315"/>
          </a:xfrm>
          <a:prstGeom prst="rect">
            <a:avLst/>
          </a:prstGeom>
          <a:noFill/>
        </p:spPr>
        <p:txBody>
          <a:bodyPr wrap="none" lIns="91440" tIns="45720" rIns="91440" bIns="45720">
            <a:spAutoFit/>
          </a:bodyPr>
          <a:lstStyle/>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QUESTION </a:t>
            </a:r>
          </a:p>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OF THE </a:t>
            </a:r>
          </a:p>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WEEK</a:t>
            </a:r>
          </a:p>
        </p:txBody>
      </p:sp>
    </p:spTree>
    <p:extLst>
      <p:ext uri="{BB962C8B-B14F-4D97-AF65-F5344CB8AC3E}">
        <p14:creationId xmlns:p14="http://schemas.microsoft.com/office/powerpoint/2010/main" val="78252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25179-A16D-0F44-AB4E-F849E623F0C8}"/>
              </a:ext>
            </a:extLst>
          </p:cNvPr>
          <p:cNvPicPr>
            <a:picLocks noChangeAspect="1"/>
          </p:cNvPicPr>
          <p:nvPr/>
        </p:nvPicPr>
        <p:blipFill>
          <a:blip r:embed="rId2"/>
          <a:stretch>
            <a:fillRect/>
          </a:stretch>
        </p:blipFill>
        <p:spPr>
          <a:xfrm>
            <a:off x="2367543" y="184923"/>
            <a:ext cx="4408913" cy="5626613"/>
          </a:xfrm>
          <a:prstGeom prst="rect">
            <a:avLst/>
          </a:prstGeom>
        </p:spPr>
      </p:pic>
    </p:spTree>
    <p:extLst>
      <p:ext uri="{BB962C8B-B14F-4D97-AF65-F5344CB8AC3E}">
        <p14:creationId xmlns:p14="http://schemas.microsoft.com/office/powerpoint/2010/main" val="2536852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F3E8A1-7A12-9347-AA56-C3D4291A0AD4}"/>
              </a:ext>
            </a:extLst>
          </p:cNvPr>
          <p:cNvPicPr>
            <a:picLocks noChangeAspect="1"/>
          </p:cNvPicPr>
          <p:nvPr/>
        </p:nvPicPr>
        <p:blipFill>
          <a:blip r:embed="rId2"/>
          <a:stretch>
            <a:fillRect/>
          </a:stretch>
        </p:blipFill>
        <p:spPr>
          <a:xfrm>
            <a:off x="2408649" y="262828"/>
            <a:ext cx="4326701" cy="5535806"/>
          </a:xfrm>
          <a:prstGeom prst="rect">
            <a:avLst/>
          </a:prstGeom>
        </p:spPr>
      </p:pic>
    </p:spTree>
    <p:extLst>
      <p:ext uri="{BB962C8B-B14F-4D97-AF65-F5344CB8AC3E}">
        <p14:creationId xmlns:p14="http://schemas.microsoft.com/office/powerpoint/2010/main" val="29633813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96248-583C-FC4E-BD18-E213CD834B77}"/>
              </a:ext>
            </a:extLst>
          </p:cNvPr>
          <p:cNvPicPr>
            <a:picLocks noChangeAspect="1"/>
          </p:cNvPicPr>
          <p:nvPr/>
        </p:nvPicPr>
        <p:blipFill>
          <a:blip r:embed="rId2"/>
          <a:stretch>
            <a:fillRect/>
          </a:stretch>
        </p:blipFill>
        <p:spPr>
          <a:xfrm rot="5400000">
            <a:off x="1693720" y="869203"/>
            <a:ext cx="5756560" cy="4317420"/>
          </a:xfrm>
          <a:prstGeom prst="rect">
            <a:avLst/>
          </a:prstGeom>
        </p:spPr>
      </p:pic>
    </p:spTree>
    <p:extLst>
      <p:ext uri="{BB962C8B-B14F-4D97-AF65-F5344CB8AC3E}">
        <p14:creationId xmlns:p14="http://schemas.microsoft.com/office/powerpoint/2010/main" val="1596668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FD5D41-A9C8-ED40-916E-E3E227CBE001}"/>
              </a:ext>
            </a:extLst>
          </p:cNvPr>
          <p:cNvSpPr>
            <a:spLocks noGrp="1"/>
          </p:cNvSpPr>
          <p:nvPr>
            <p:ph type="title"/>
          </p:nvPr>
        </p:nvSpPr>
        <p:spPr/>
        <p:txBody>
          <a:bodyPr>
            <a:normAutofit/>
          </a:bodyPr>
          <a:lstStyle/>
          <a:p>
            <a:pPr algn="ctr"/>
            <a:r>
              <a:rPr lang="en-US" sz="5400" b="1" dirty="0">
                <a:solidFill>
                  <a:srgbClr val="FFFF00"/>
                </a:solidFill>
              </a:rPr>
              <a:t>JR</a:t>
            </a:r>
            <a:r>
              <a:rPr lang="en-US" sz="5400" b="1" dirty="0">
                <a:solidFill>
                  <a:srgbClr val="FF0000"/>
                </a:solidFill>
              </a:rPr>
              <a:t>-</a:t>
            </a:r>
            <a:r>
              <a:rPr lang="en-US" sz="5400" b="1" dirty="0">
                <a:solidFill>
                  <a:srgbClr val="FFFF00"/>
                </a:solidFill>
              </a:rPr>
              <a:t>W as G</a:t>
            </a:r>
            <a:r>
              <a:rPr lang="en-US" sz="5400" b="1" dirty="0">
                <a:solidFill>
                  <a:schemeClr val="bg1"/>
                </a:solidFill>
              </a:rPr>
              <a:t>.</a:t>
            </a:r>
            <a:r>
              <a:rPr lang="en-US" sz="5400" b="1" dirty="0">
                <a:solidFill>
                  <a:srgbClr val="FFFF00"/>
                </a:solidFill>
              </a:rPr>
              <a:t>C</a:t>
            </a:r>
            <a:r>
              <a:rPr lang="en-US" sz="5400" b="1" dirty="0">
                <a:solidFill>
                  <a:schemeClr val="bg1"/>
                </a:solidFill>
              </a:rPr>
              <a:t>.</a:t>
            </a:r>
            <a:r>
              <a:rPr lang="en-US" sz="5400" b="1" dirty="0">
                <a:solidFill>
                  <a:srgbClr val="FF0000"/>
                </a:solidFill>
              </a:rPr>
              <a:t>: </a:t>
            </a:r>
            <a:r>
              <a:rPr lang="en-US" sz="5400" b="1" dirty="0">
                <a:solidFill>
                  <a:schemeClr val="bg1"/>
                </a:solidFill>
              </a:rPr>
              <a:t>Mistakes</a:t>
            </a:r>
            <a:r>
              <a:rPr lang="en-US" sz="5400" b="1" dirty="0">
                <a:solidFill>
                  <a:srgbClr val="FF0000"/>
                </a:solidFill>
              </a:rPr>
              <a:t>?</a:t>
            </a:r>
          </a:p>
        </p:txBody>
      </p:sp>
      <p:sp>
        <p:nvSpPr>
          <p:cNvPr id="4" name="Content Placeholder 3">
            <a:extLst>
              <a:ext uri="{FF2B5EF4-FFF2-40B4-BE49-F238E27FC236}">
                <a16:creationId xmlns:a16="http://schemas.microsoft.com/office/drawing/2014/main" id="{5E2250A8-8149-0447-9DA0-A76C057FACE9}"/>
              </a:ext>
            </a:extLst>
          </p:cNvPr>
          <p:cNvSpPr>
            <a:spLocks noGrp="1"/>
          </p:cNvSpPr>
          <p:nvPr>
            <p:ph sz="quarter" idx="10"/>
          </p:nvPr>
        </p:nvSpPr>
        <p:spPr>
          <a:xfrm>
            <a:off x="457200" y="2244436"/>
            <a:ext cx="8229600" cy="3481697"/>
          </a:xfrm>
        </p:spPr>
        <p:txBody>
          <a:bodyPr>
            <a:normAutofit/>
          </a:bodyPr>
          <a:lstStyle/>
          <a:p>
            <a:r>
              <a:rPr lang="en-US" sz="4800" dirty="0">
                <a:solidFill>
                  <a:srgbClr val="FFFF00"/>
                </a:solidFill>
              </a:rPr>
              <a:t>Opinion</a:t>
            </a:r>
            <a:r>
              <a:rPr lang="en-US" sz="4800" dirty="0">
                <a:solidFill>
                  <a:srgbClr val="FF0000"/>
                </a:solidFill>
              </a:rPr>
              <a:t> </a:t>
            </a:r>
            <a:r>
              <a:rPr lang="en-US" sz="4800" dirty="0">
                <a:solidFill>
                  <a:schemeClr val="bg1"/>
                </a:solidFill>
              </a:rPr>
              <a:t>explaining substantive  decision</a:t>
            </a:r>
            <a:r>
              <a:rPr lang="en-US" sz="4800" dirty="0">
                <a:solidFill>
                  <a:srgbClr val="FF0000"/>
                </a:solidFill>
              </a:rPr>
              <a:t>?</a:t>
            </a:r>
          </a:p>
          <a:p>
            <a:r>
              <a:rPr lang="en-US" sz="4800" dirty="0">
                <a:solidFill>
                  <a:srgbClr val="FF0000"/>
                </a:solidFill>
              </a:rPr>
              <a:t>Paper trail/witness </a:t>
            </a:r>
            <a:r>
              <a:rPr lang="en-US" sz="4800" dirty="0">
                <a:solidFill>
                  <a:srgbClr val="FFFF00"/>
                </a:solidFill>
              </a:rPr>
              <a:t>on saying </a:t>
            </a:r>
            <a:r>
              <a:rPr lang="en-US" sz="4800" dirty="0">
                <a:solidFill>
                  <a:srgbClr val="FF0000"/>
                </a:solidFill>
              </a:rPr>
              <a:t>“</a:t>
            </a:r>
            <a:r>
              <a:rPr lang="en-US" sz="4800" dirty="0">
                <a:solidFill>
                  <a:schemeClr val="bg1"/>
                </a:solidFill>
              </a:rPr>
              <a:t>No</a:t>
            </a:r>
            <a:r>
              <a:rPr lang="en-US" sz="4800" dirty="0">
                <a:solidFill>
                  <a:srgbClr val="FF0000"/>
                </a:solidFill>
              </a:rPr>
              <a:t>,</a:t>
            </a:r>
            <a:r>
              <a:rPr lang="en-US" sz="4800" dirty="0">
                <a:solidFill>
                  <a:schemeClr val="bg1"/>
                </a:solidFill>
              </a:rPr>
              <a:t> have made up my mind</a:t>
            </a:r>
            <a:r>
              <a:rPr lang="en-US" sz="4800" dirty="0">
                <a:solidFill>
                  <a:srgbClr val="FF0000"/>
                </a:solidFill>
              </a:rPr>
              <a:t>”</a:t>
            </a:r>
          </a:p>
        </p:txBody>
      </p:sp>
    </p:spTree>
    <p:extLst>
      <p:ext uri="{BB962C8B-B14F-4D97-AF65-F5344CB8AC3E}">
        <p14:creationId xmlns:p14="http://schemas.microsoft.com/office/powerpoint/2010/main" val="41025812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8762397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5304986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85F38-E611-464F-92B6-855C27A7B7CE}"/>
              </a:ext>
            </a:extLst>
          </p:cNvPr>
          <p:cNvSpPr>
            <a:spLocks noGrp="1"/>
          </p:cNvSpPr>
          <p:nvPr>
            <p:ph type="title"/>
          </p:nvPr>
        </p:nvSpPr>
        <p:spPr>
          <a:xfrm>
            <a:off x="457200" y="119329"/>
            <a:ext cx="8229600" cy="1016000"/>
          </a:xfrm>
        </p:spPr>
        <p:txBody>
          <a:bodyPr>
            <a:normAutofit/>
          </a:bodyPr>
          <a:lstStyle/>
          <a:p>
            <a:pPr algn="ctr"/>
            <a:r>
              <a:rPr lang="en-US" sz="4400" b="1" dirty="0">
                <a:solidFill>
                  <a:srgbClr val="FFFF00"/>
                </a:solidFill>
              </a:rPr>
              <a:t>What would you do </a:t>
            </a:r>
            <a:r>
              <a:rPr lang="en-US" sz="4400" b="1" dirty="0">
                <a:solidFill>
                  <a:srgbClr val="00B0F0"/>
                </a:solidFill>
              </a:rPr>
              <a:t>(</a:t>
            </a:r>
            <a:r>
              <a:rPr lang="en-US" sz="4400" b="1" dirty="0">
                <a:solidFill>
                  <a:srgbClr val="FF0000"/>
                </a:solidFill>
              </a:rPr>
              <a:t>#</a:t>
            </a:r>
            <a:r>
              <a:rPr lang="en-US" sz="4400" b="1" dirty="0">
                <a:solidFill>
                  <a:schemeClr val="bg1"/>
                </a:solidFill>
              </a:rPr>
              <a:t>1</a:t>
            </a:r>
            <a:r>
              <a:rPr lang="en-US" sz="4400" b="1" dirty="0">
                <a:solidFill>
                  <a:srgbClr val="00B0F0"/>
                </a:solidFill>
              </a:rPr>
              <a:t>)</a:t>
            </a:r>
            <a:r>
              <a:rPr lang="en-US" sz="4400" b="1" dirty="0">
                <a:solidFill>
                  <a:srgbClr val="FF0000"/>
                </a:solidFill>
              </a:rPr>
              <a:t>?</a:t>
            </a:r>
          </a:p>
        </p:txBody>
      </p:sp>
      <p:pic>
        <p:nvPicPr>
          <p:cNvPr id="5" name="Picture 4">
            <a:extLst>
              <a:ext uri="{FF2B5EF4-FFF2-40B4-BE49-F238E27FC236}">
                <a16:creationId xmlns:a16="http://schemas.microsoft.com/office/drawing/2014/main" id="{1DC37573-5AEE-5B4C-8ED8-80BDA068EC73}"/>
              </a:ext>
            </a:extLst>
          </p:cNvPr>
          <p:cNvPicPr>
            <a:picLocks noChangeAspect="1"/>
          </p:cNvPicPr>
          <p:nvPr/>
        </p:nvPicPr>
        <p:blipFill>
          <a:blip r:embed="rId2"/>
          <a:stretch>
            <a:fillRect/>
          </a:stretch>
        </p:blipFill>
        <p:spPr>
          <a:xfrm>
            <a:off x="404423" y="1164012"/>
            <a:ext cx="8335154" cy="4529975"/>
          </a:xfrm>
          <a:prstGeom prst="rect">
            <a:avLst/>
          </a:prstGeom>
        </p:spPr>
      </p:pic>
    </p:spTree>
    <p:extLst>
      <p:ext uri="{BB962C8B-B14F-4D97-AF65-F5344CB8AC3E}">
        <p14:creationId xmlns:p14="http://schemas.microsoft.com/office/powerpoint/2010/main" val="1646544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946468"/>
            <a:ext cx="9143999"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855189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4C1B7C-EBCA-1343-88C8-8349931A0A67}"/>
              </a:ext>
            </a:extLst>
          </p:cNvPr>
          <p:cNvPicPr>
            <a:picLocks noChangeAspect="1"/>
          </p:cNvPicPr>
          <p:nvPr/>
        </p:nvPicPr>
        <p:blipFill>
          <a:blip r:embed="rId2"/>
          <a:stretch>
            <a:fillRect/>
          </a:stretch>
        </p:blipFill>
        <p:spPr>
          <a:xfrm>
            <a:off x="361950" y="1022350"/>
            <a:ext cx="8420100" cy="4813300"/>
          </a:xfrm>
          <a:prstGeom prst="rect">
            <a:avLst/>
          </a:prstGeom>
        </p:spPr>
      </p:pic>
    </p:spTree>
    <p:extLst>
      <p:ext uri="{BB962C8B-B14F-4D97-AF65-F5344CB8AC3E}">
        <p14:creationId xmlns:p14="http://schemas.microsoft.com/office/powerpoint/2010/main" val="25633478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140B9-2E50-BE46-9823-C73AC40504C8}"/>
              </a:ext>
            </a:extLst>
          </p:cNvPr>
          <p:cNvPicPr>
            <a:picLocks noChangeAspect="1"/>
          </p:cNvPicPr>
          <p:nvPr/>
        </p:nvPicPr>
        <p:blipFill>
          <a:blip r:embed="rId2"/>
          <a:stretch>
            <a:fillRect/>
          </a:stretch>
        </p:blipFill>
        <p:spPr>
          <a:xfrm>
            <a:off x="2254104" y="216130"/>
            <a:ext cx="4635791" cy="5672744"/>
          </a:xfrm>
          <a:prstGeom prst="rect">
            <a:avLst/>
          </a:prstGeom>
        </p:spPr>
      </p:pic>
    </p:spTree>
    <p:extLst>
      <p:ext uri="{BB962C8B-B14F-4D97-AF65-F5344CB8AC3E}">
        <p14:creationId xmlns:p14="http://schemas.microsoft.com/office/powerpoint/2010/main" val="206999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7A90E9-C475-7A43-9A4D-286B048680A4}"/>
              </a:ext>
            </a:extLst>
          </p:cNvPr>
          <p:cNvPicPr>
            <a:picLocks noChangeAspect="1"/>
          </p:cNvPicPr>
          <p:nvPr/>
        </p:nvPicPr>
        <p:blipFill>
          <a:blip r:embed="rId2"/>
          <a:stretch>
            <a:fillRect/>
          </a:stretch>
        </p:blipFill>
        <p:spPr>
          <a:xfrm>
            <a:off x="2222500" y="196388"/>
            <a:ext cx="4699000" cy="5600700"/>
          </a:xfrm>
          <a:prstGeom prst="rect">
            <a:avLst/>
          </a:prstGeom>
        </p:spPr>
      </p:pic>
    </p:spTree>
    <p:extLst>
      <p:ext uri="{BB962C8B-B14F-4D97-AF65-F5344CB8AC3E}">
        <p14:creationId xmlns:p14="http://schemas.microsoft.com/office/powerpoint/2010/main" val="7064435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85F38-E611-464F-92B6-855C27A7B7CE}"/>
              </a:ext>
            </a:extLst>
          </p:cNvPr>
          <p:cNvSpPr>
            <a:spLocks noGrp="1"/>
          </p:cNvSpPr>
          <p:nvPr>
            <p:ph type="title"/>
          </p:nvPr>
        </p:nvSpPr>
        <p:spPr>
          <a:xfrm>
            <a:off x="457200" y="119329"/>
            <a:ext cx="8229600" cy="1016000"/>
          </a:xfrm>
        </p:spPr>
        <p:txBody>
          <a:bodyPr>
            <a:normAutofit/>
          </a:bodyPr>
          <a:lstStyle/>
          <a:p>
            <a:pPr algn="ctr"/>
            <a:r>
              <a:rPr lang="en-US" sz="4400" b="1" dirty="0">
                <a:solidFill>
                  <a:srgbClr val="FFFF00"/>
                </a:solidFill>
              </a:rPr>
              <a:t>What would you do </a:t>
            </a:r>
            <a:r>
              <a:rPr lang="en-US" sz="4400" b="1" dirty="0">
                <a:solidFill>
                  <a:srgbClr val="00B0F0"/>
                </a:solidFill>
              </a:rPr>
              <a:t>(</a:t>
            </a:r>
            <a:r>
              <a:rPr lang="en-US" sz="4400" b="1" dirty="0">
                <a:solidFill>
                  <a:srgbClr val="FF0000"/>
                </a:solidFill>
              </a:rPr>
              <a:t>#</a:t>
            </a:r>
            <a:r>
              <a:rPr lang="en-US" sz="4400" b="1" dirty="0">
                <a:solidFill>
                  <a:schemeClr val="bg1"/>
                </a:solidFill>
              </a:rPr>
              <a:t>2</a:t>
            </a:r>
            <a:r>
              <a:rPr lang="en-US" sz="4400" b="1" dirty="0">
                <a:solidFill>
                  <a:srgbClr val="00B0F0"/>
                </a:solidFill>
              </a:rPr>
              <a:t>)</a:t>
            </a:r>
            <a:r>
              <a:rPr lang="en-US" sz="4400" b="1" dirty="0">
                <a:solidFill>
                  <a:srgbClr val="FF0000"/>
                </a:solidFill>
              </a:rPr>
              <a:t>?</a:t>
            </a:r>
          </a:p>
        </p:txBody>
      </p:sp>
      <p:pic>
        <p:nvPicPr>
          <p:cNvPr id="5" name="Picture 4">
            <a:extLst>
              <a:ext uri="{FF2B5EF4-FFF2-40B4-BE49-F238E27FC236}">
                <a16:creationId xmlns:a16="http://schemas.microsoft.com/office/drawing/2014/main" id="{1DC37573-5AEE-5B4C-8ED8-80BDA068EC73}"/>
              </a:ext>
            </a:extLst>
          </p:cNvPr>
          <p:cNvPicPr>
            <a:picLocks noChangeAspect="1"/>
          </p:cNvPicPr>
          <p:nvPr/>
        </p:nvPicPr>
        <p:blipFill>
          <a:blip r:embed="rId2"/>
          <a:stretch>
            <a:fillRect/>
          </a:stretch>
        </p:blipFill>
        <p:spPr>
          <a:xfrm>
            <a:off x="404423" y="1164012"/>
            <a:ext cx="8335154" cy="4529975"/>
          </a:xfrm>
          <a:prstGeom prst="rect">
            <a:avLst/>
          </a:prstGeom>
        </p:spPr>
      </p:pic>
    </p:spTree>
    <p:extLst>
      <p:ext uri="{BB962C8B-B14F-4D97-AF65-F5344CB8AC3E}">
        <p14:creationId xmlns:p14="http://schemas.microsoft.com/office/powerpoint/2010/main" val="3124671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4C1B7C-EBCA-1343-88C8-8349931A0A67}"/>
              </a:ext>
            </a:extLst>
          </p:cNvPr>
          <p:cNvPicPr>
            <a:picLocks noChangeAspect="1"/>
          </p:cNvPicPr>
          <p:nvPr/>
        </p:nvPicPr>
        <p:blipFill>
          <a:blip r:embed="rId2"/>
          <a:stretch>
            <a:fillRect/>
          </a:stretch>
        </p:blipFill>
        <p:spPr>
          <a:xfrm>
            <a:off x="361950" y="1022350"/>
            <a:ext cx="8420100" cy="4813300"/>
          </a:xfrm>
          <a:prstGeom prst="rect">
            <a:avLst/>
          </a:prstGeom>
        </p:spPr>
      </p:pic>
    </p:spTree>
    <p:extLst>
      <p:ext uri="{BB962C8B-B14F-4D97-AF65-F5344CB8AC3E}">
        <p14:creationId xmlns:p14="http://schemas.microsoft.com/office/powerpoint/2010/main" val="20466917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A404D0-FB4F-8A4C-891A-28EFC9BD3FBE}"/>
              </a:ext>
            </a:extLst>
          </p:cNvPr>
          <p:cNvPicPr>
            <a:picLocks noChangeAspect="1"/>
          </p:cNvPicPr>
          <p:nvPr/>
        </p:nvPicPr>
        <p:blipFill>
          <a:blip r:embed="rId2"/>
          <a:stretch>
            <a:fillRect/>
          </a:stretch>
        </p:blipFill>
        <p:spPr>
          <a:xfrm>
            <a:off x="1536979" y="305468"/>
            <a:ext cx="5997017" cy="5048584"/>
          </a:xfrm>
          <a:prstGeom prst="rect">
            <a:avLst/>
          </a:prstGeom>
        </p:spPr>
      </p:pic>
      <p:sp>
        <p:nvSpPr>
          <p:cNvPr id="5" name="TextBox 4">
            <a:extLst>
              <a:ext uri="{FF2B5EF4-FFF2-40B4-BE49-F238E27FC236}">
                <a16:creationId xmlns:a16="http://schemas.microsoft.com/office/drawing/2014/main" id="{2B65C18C-3166-5F4D-8C15-94F67D1F515B}"/>
              </a:ext>
            </a:extLst>
          </p:cNvPr>
          <p:cNvSpPr txBox="1"/>
          <p:nvPr/>
        </p:nvSpPr>
        <p:spPr>
          <a:xfrm>
            <a:off x="4147035" y="5582652"/>
            <a:ext cx="4859022" cy="523220"/>
          </a:xfrm>
          <a:prstGeom prst="rect">
            <a:avLst/>
          </a:prstGeom>
          <a:noFill/>
        </p:spPr>
        <p:txBody>
          <a:bodyPr wrap="none" rtlCol="0">
            <a:spAutoFit/>
          </a:bodyPr>
          <a:lstStyle/>
          <a:p>
            <a:r>
              <a:rPr lang="en-US" sz="2800" dirty="0">
                <a:hlinkClick r:id="rId3"/>
              </a:rPr>
              <a:t>https://youtu.be/7tgZEgSlhA0</a:t>
            </a:r>
            <a:endParaRPr lang="en-US" sz="2800" dirty="0"/>
          </a:p>
        </p:txBody>
      </p:sp>
    </p:spTree>
    <p:extLst>
      <p:ext uri="{BB962C8B-B14F-4D97-AF65-F5344CB8AC3E}">
        <p14:creationId xmlns:p14="http://schemas.microsoft.com/office/powerpoint/2010/main" val="12874143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85F38-E611-464F-92B6-855C27A7B7CE}"/>
              </a:ext>
            </a:extLst>
          </p:cNvPr>
          <p:cNvSpPr>
            <a:spLocks noGrp="1"/>
          </p:cNvSpPr>
          <p:nvPr>
            <p:ph type="title"/>
          </p:nvPr>
        </p:nvSpPr>
        <p:spPr>
          <a:xfrm>
            <a:off x="457200" y="119329"/>
            <a:ext cx="8229600" cy="1016000"/>
          </a:xfrm>
        </p:spPr>
        <p:txBody>
          <a:bodyPr>
            <a:normAutofit/>
          </a:bodyPr>
          <a:lstStyle/>
          <a:p>
            <a:pPr algn="ctr"/>
            <a:r>
              <a:rPr lang="en-US" sz="4400" b="1" dirty="0">
                <a:solidFill>
                  <a:srgbClr val="FFFF00"/>
                </a:solidFill>
              </a:rPr>
              <a:t>What would you do </a:t>
            </a:r>
            <a:r>
              <a:rPr lang="en-US" sz="4400" b="1" dirty="0">
                <a:solidFill>
                  <a:srgbClr val="00B0F0"/>
                </a:solidFill>
              </a:rPr>
              <a:t>(</a:t>
            </a:r>
            <a:r>
              <a:rPr lang="en-US" sz="4400" b="1" dirty="0">
                <a:solidFill>
                  <a:srgbClr val="FF0000"/>
                </a:solidFill>
              </a:rPr>
              <a:t>#</a:t>
            </a:r>
            <a:r>
              <a:rPr lang="en-US" sz="4400" b="1" dirty="0">
                <a:solidFill>
                  <a:schemeClr val="bg1"/>
                </a:solidFill>
              </a:rPr>
              <a:t>3</a:t>
            </a:r>
            <a:r>
              <a:rPr lang="en-US" sz="4400" b="1" dirty="0">
                <a:solidFill>
                  <a:srgbClr val="00B0F0"/>
                </a:solidFill>
              </a:rPr>
              <a:t>)</a:t>
            </a:r>
            <a:r>
              <a:rPr lang="en-US" sz="4400" b="1" dirty="0">
                <a:solidFill>
                  <a:srgbClr val="FF0000"/>
                </a:solidFill>
              </a:rPr>
              <a:t>?</a:t>
            </a:r>
          </a:p>
        </p:txBody>
      </p:sp>
      <p:pic>
        <p:nvPicPr>
          <p:cNvPr id="5" name="Picture 4">
            <a:extLst>
              <a:ext uri="{FF2B5EF4-FFF2-40B4-BE49-F238E27FC236}">
                <a16:creationId xmlns:a16="http://schemas.microsoft.com/office/drawing/2014/main" id="{1DC37573-5AEE-5B4C-8ED8-80BDA068EC73}"/>
              </a:ext>
            </a:extLst>
          </p:cNvPr>
          <p:cNvPicPr>
            <a:picLocks noChangeAspect="1"/>
          </p:cNvPicPr>
          <p:nvPr/>
        </p:nvPicPr>
        <p:blipFill>
          <a:blip r:embed="rId2"/>
          <a:stretch>
            <a:fillRect/>
          </a:stretch>
        </p:blipFill>
        <p:spPr>
          <a:xfrm>
            <a:off x="404423" y="1164012"/>
            <a:ext cx="8335154" cy="4529975"/>
          </a:xfrm>
          <a:prstGeom prst="rect">
            <a:avLst/>
          </a:prstGeom>
        </p:spPr>
      </p:pic>
    </p:spTree>
    <p:extLst>
      <p:ext uri="{BB962C8B-B14F-4D97-AF65-F5344CB8AC3E}">
        <p14:creationId xmlns:p14="http://schemas.microsoft.com/office/powerpoint/2010/main" val="10065517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4C1B7C-EBCA-1343-88C8-8349931A0A67}"/>
              </a:ext>
            </a:extLst>
          </p:cNvPr>
          <p:cNvPicPr>
            <a:picLocks noChangeAspect="1"/>
          </p:cNvPicPr>
          <p:nvPr/>
        </p:nvPicPr>
        <p:blipFill>
          <a:blip r:embed="rId2"/>
          <a:stretch>
            <a:fillRect/>
          </a:stretch>
        </p:blipFill>
        <p:spPr>
          <a:xfrm>
            <a:off x="361950" y="1022350"/>
            <a:ext cx="8420100" cy="4813300"/>
          </a:xfrm>
          <a:prstGeom prst="rect">
            <a:avLst/>
          </a:prstGeom>
        </p:spPr>
      </p:pic>
    </p:spTree>
    <p:extLst>
      <p:ext uri="{BB962C8B-B14F-4D97-AF65-F5344CB8AC3E}">
        <p14:creationId xmlns:p14="http://schemas.microsoft.com/office/powerpoint/2010/main" val="36017103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138" y="46170"/>
            <a:ext cx="8204661" cy="1016000"/>
          </a:xfrm>
        </p:spPr>
        <p:txBody>
          <a:bodyPr>
            <a:normAutofit/>
          </a:bodyPr>
          <a:lstStyle/>
          <a:p>
            <a:pPr algn="ctr"/>
            <a:r>
              <a:rPr lang="en-US" sz="4800" b="1" dirty="0">
                <a:solidFill>
                  <a:srgbClr val="FF0000"/>
                </a:solidFill>
              </a:rPr>
              <a:t>+</a:t>
            </a:r>
            <a:r>
              <a:rPr lang="en-US" sz="4800" b="1" dirty="0">
                <a:solidFill>
                  <a:srgbClr val="FFFF00"/>
                </a:solidFill>
              </a:rPr>
              <a:t> Postscript </a:t>
            </a:r>
            <a:r>
              <a:rPr lang="en-US" sz="4800" b="1" dirty="0">
                <a:solidFill>
                  <a:schemeClr val="bg1"/>
                </a:solidFill>
              </a:rPr>
              <a:t>re governance </a:t>
            </a:r>
            <a:r>
              <a:rPr lang="en-US" sz="4800" b="1" dirty="0">
                <a:solidFill>
                  <a:srgbClr val="FF0000"/>
                </a:solidFill>
              </a:rPr>
              <a:t>#1</a:t>
            </a:r>
          </a:p>
        </p:txBody>
      </p:sp>
      <p:pic>
        <p:nvPicPr>
          <p:cNvPr id="4" name="Content Placeholder 3" descr="Screen Shot 2016-10-17 at 12.41.14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641" r="-125"/>
          <a:stretch/>
        </p:blipFill>
        <p:spPr>
          <a:xfrm>
            <a:off x="725747" y="1062038"/>
            <a:ext cx="7653332" cy="4827587"/>
          </a:xfrm>
        </p:spPr>
      </p:pic>
    </p:spTree>
    <p:extLst>
      <p:ext uri="{BB962C8B-B14F-4D97-AF65-F5344CB8AC3E}">
        <p14:creationId xmlns:p14="http://schemas.microsoft.com/office/powerpoint/2010/main" val="17377401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17 at 12.44.59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26" r="-13"/>
          <a:stretch/>
        </p:blipFill>
        <p:spPr>
          <a:xfrm>
            <a:off x="923678" y="363538"/>
            <a:ext cx="7273964" cy="5557837"/>
          </a:xfrm>
        </p:spPr>
      </p:pic>
    </p:spTree>
    <p:extLst>
      <p:ext uri="{BB962C8B-B14F-4D97-AF65-F5344CB8AC3E}">
        <p14:creationId xmlns:p14="http://schemas.microsoft.com/office/powerpoint/2010/main" val="2669496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C7BC-E631-A047-82F6-5BF56C544039}"/>
              </a:ext>
            </a:extLst>
          </p:cNvPr>
          <p:cNvSpPr>
            <a:spLocks noGrp="1"/>
          </p:cNvSpPr>
          <p:nvPr>
            <p:ph type="title"/>
          </p:nvPr>
        </p:nvSpPr>
        <p:spPr>
          <a:xfrm>
            <a:off x="457200" y="127087"/>
            <a:ext cx="8229600" cy="1016000"/>
          </a:xfrm>
        </p:spPr>
        <p:txBody>
          <a:bodyPr>
            <a:noAutofit/>
          </a:bodyPr>
          <a:lstStyle/>
          <a:p>
            <a:pPr algn="ctr"/>
            <a:br>
              <a:rPr lang="en-CA" sz="4400" b="1" dirty="0">
                <a:solidFill>
                  <a:srgbClr val="FFFF00"/>
                </a:solidFill>
              </a:rPr>
            </a:br>
            <a:r>
              <a:rPr lang="en-CA" sz="4400" b="1" dirty="0">
                <a:solidFill>
                  <a:srgbClr val="FFFF00"/>
                </a:solidFill>
              </a:rPr>
              <a:t>EVALUATION</a:t>
            </a:r>
            <a:br>
              <a:rPr lang="en-CA" sz="4400" dirty="0">
                <a:solidFill>
                  <a:srgbClr val="FFFF00"/>
                </a:solidFill>
              </a:rPr>
            </a:br>
            <a:endParaRPr lang="en-US" sz="4400" dirty="0">
              <a:solidFill>
                <a:srgbClr val="FFFF00"/>
              </a:solidFill>
            </a:endParaRPr>
          </a:p>
        </p:txBody>
      </p:sp>
      <p:sp>
        <p:nvSpPr>
          <p:cNvPr id="3" name="Content Placeholder 2">
            <a:extLst>
              <a:ext uri="{FF2B5EF4-FFF2-40B4-BE49-F238E27FC236}">
                <a16:creationId xmlns:a16="http://schemas.microsoft.com/office/drawing/2014/main" id="{0583174F-B20A-C641-BDB0-DD9B7CA6762E}"/>
              </a:ext>
            </a:extLst>
          </p:cNvPr>
          <p:cNvSpPr>
            <a:spLocks noGrp="1"/>
          </p:cNvSpPr>
          <p:nvPr>
            <p:ph sz="quarter" idx="10"/>
          </p:nvPr>
        </p:nvSpPr>
        <p:spPr>
          <a:xfrm>
            <a:off x="457200" y="1263535"/>
            <a:ext cx="8229600" cy="4788130"/>
          </a:xfrm>
        </p:spPr>
        <p:txBody>
          <a:bodyPr>
            <a:normAutofit/>
          </a:bodyPr>
          <a:lstStyle/>
          <a:p>
            <a:pPr marL="0" indent="0">
              <a:buNone/>
            </a:pPr>
            <a:r>
              <a:rPr lang="en-CA" sz="2800" b="1" dirty="0">
                <a:solidFill>
                  <a:srgbClr val="FFFF00"/>
                </a:solidFill>
              </a:rPr>
              <a:t>Term paper </a:t>
            </a:r>
            <a:r>
              <a:rPr lang="en-CA" sz="2800" b="1" dirty="0">
                <a:solidFill>
                  <a:schemeClr val="bg1"/>
                </a:solidFill>
              </a:rPr>
              <a:t>= </a:t>
            </a:r>
            <a:r>
              <a:rPr lang="en-CA" sz="2800" b="1" dirty="0">
                <a:solidFill>
                  <a:srgbClr val="FF0000"/>
                </a:solidFill>
              </a:rPr>
              <a:t>50% </a:t>
            </a:r>
            <a:r>
              <a:rPr lang="en-CA" sz="2800" b="1" dirty="0">
                <a:solidFill>
                  <a:schemeClr val="bg1"/>
                </a:solidFill>
              </a:rPr>
              <a:t>of the final grade.</a:t>
            </a:r>
            <a:endParaRPr lang="en-CA" sz="2800" dirty="0">
              <a:solidFill>
                <a:schemeClr val="bg1"/>
              </a:solidFill>
            </a:endParaRPr>
          </a:p>
          <a:p>
            <a:pPr marL="0" indent="0">
              <a:buNone/>
            </a:pPr>
            <a:r>
              <a:rPr lang="en-CA" sz="2800" b="1" dirty="0">
                <a:solidFill>
                  <a:schemeClr val="bg1"/>
                </a:solidFill>
              </a:rPr>
              <a:t>5000 word paper </a:t>
            </a:r>
          </a:p>
          <a:p>
            <a:pPr marL="0" indent="0">
              <a:buNone/>
            </a:pPr>
            <a:r>
              <a:rPr lang="en-CA" sz="2800" b="1" dirty="0">
                <a:solidFill>
                  <a:schemeClr val="bg1"/>
                </a:solidFill>
              </a:rPr>
              <a:t>The paper is due on the last day of the exam period at 4:00 p.m.</a:t>
            </a:r>
            <a:endParaRPr lang="en-CA" sz="2800" dirty="0">
              <a:solidFill>
                <a:schemeClr val="bg1"/>
              </a:solidFill>
            </a:endParaRPr>
          </a:p>
          <a:p>
            <a:pPr marL="0" indent="0">
              <a:buNone/>
            </a:pPr>
            <a:r>
              <a:rPr lang="en-CA" sz="2800" b="1" dirty="0">
                <a:solidFill>
                  <a:srgbClr val="FFFF00"/>
                </a:solidFill>
              </a:rPr>
              <a:t>Class Participation </a:t>
            </a:r>
            <a:r>
              <a:rPr lang="en-CA" sz="2800" b="1" dirty="0">
                <a:solidFill>
                  <a:schemeClr val="bg1"/>
                </a:solidFill>
              </a:rPr>
              <a:t>= </a:t>
            </a:r>
            <a:r>
              <a:rPr lang="en-CA" sz="2800" b="1" dirty="0">
                <a:solidFill>
                  <a:srgbClr val="FF0000"/>
                </a:solidFill>
              </a:rPr>
              <a:t>50% </a:t>
            </a:r>
            <a:r>
              <a:rPr lang="en-CA" sz="2800" b="1" dirty="0">
                <a:solidFill>
                  <a:schemeClr val="bg1"/>
                </a:solidFill>
              </a:rPr>
              <a:t>of the final grade</a:t>
            </a:r>
            <a:endParaRPr lang="en-CA" sz="2800" dirty="0">
              <a:solidFill>
                <a:schemeClr val="bg1"/>
              </a:solidFill>
            </a:endParaRPr>
          </a:p>
          <a:p>
            <a:pPr marL="0" indent="0">
              <a:buNone/>
            </a:pPr>
            <a:r>
              <a:rPr lang="en-CA" sz="2800" dirty="0">
                <a:solidFill>
                  <a:srgbClr val="FF0000"/>
                </a:solidFill>
              </a:rPr>
              <a:t>30% </a:t>
            </a:r>
            <a:r>
              <a:rPr lang="en-CA" sz="2800" dirty="0">
                <a:solidFill>
                  <a:schemeClr val="bg1"/>
                </a:solidFill>
              </a:rPr>
              <a:t>of the mark will be based on group preparation of a Class Discussion, with a Discussion Outline provided to the class—preferably by posting on the course website—a week before.</a:t>
            </a:r>
          </a:p>
          <a:p>
            <a:pPr marL="0" indent="0">
              <a:buNone/>
            </a:pPr>
            <a:r>
              <a:rPr lang="en-CA" sz="2800" dirty="0">
                <a:solidFill>
                  <a:srgbClr val="FF0000"/>
                </a:solidFill>
              </a:rPr>
              <a:t>20% </a:t>
            </a:r>
            <a:r>
              <a:rPr lang="en-CA" sz="2800" dirty="0">
                <a:solidFill>
                  <a:schemeClr val="bg1"/>
                </a:solidFill>
              </a:rPr>
              <a:t>for student participation in other course activities including seminar discussions etc.</a:t>
            </a:r>
          </a:p>
          <a:p>
            <a:endParaRPr lang="en-US" dirty="0"/>
          </a:p>
        </p:txBody>
      </p:sp>
    </p:spTree>
    <p:extLst>
      <p:ext uri="{BB962C8B-B14F-4D97-AF65-F5344CB8AC3E}">
        <p14:creationId xmlns:p14="http://schemas.microsoft.com/office/powerpoint/2010/main" val="16809632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17 at 12.48.01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368" b="-556"/>
          <a:stretch/>
        </p:blipFill>
        <p:spPr>
          <a:xfrm>
            <a:off x="457200" y="395891"/>
            <a:ext cx="8229600" cy="5377531"/>
          </a:xfrm>
        </p:spPr>
      </p:pic>
    </p:spTree>
    <p:extLst>
      <p:ext uri="{BB962C8B-B14F-4D97-AF65-F5344CB8AC3E}">
        <p14:creationId xmlns:p14="http://schemas.microsoft.com/office/powerpoint/2010/main" val="9553836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74261"/>
          </a:xfrm>
        </p:spPr>
        <p:txBody>
          <a:bodyPr/>
          <a:lstStyle/>
          <a:p>
            <a:r>
              <a:rPr lang="en-US" b="1" dirty="0">
                <a:solidFill>
                  <a:srgbClr val="FFFF00"/>
                </a:solidFill>
              </a:rPr>
              <a:t>S. 142 BC BCA</a:t>
            </a:r>
          </a:p>
        </p:txBody>
      </p:sp>
      <p:sp>
        <p:nvSpPr>
          <p:cNvPr id="3" name="Content Placeholder 2"/>
          <p:cNvSpPr>
            <a:spLocks noGrp="1"/>
          </p:cNvSpPr>
          <p:nvPr>
            <p:ph sz="quarter" idx="10"/>
          </p:nvPr>
        </p:nvSpPr>
        <p:spPr>
          <a:xfrm>
            <a:off x="457200" y="874261"/>
            <a:ext cx="8686800" cy="5229070"/>
          </a:xfrm>
        </p:spPr>
        <p:txBody>
          <a:bodyPr>
            <a:normAutofit/>
          </a:bodyPr>
          <a:lstStyle/>
          <a:p>
            <a:pPr marL="0" indent="0">
              <a:buNone/>
            </a:pPr>
            <a:r>
              <a:rPr lang="en-CA" b="1" dirty="0">
                <a:solidFill>
                  <a:schemeClr val="bg1"/>
                </a:solidFill>
              </a:rPr>
              <a:t>Duties of directors and officers</a:t>
            </a:r>
            <a:endParaRPr lang="en-CA" dirty="0">
              <a:solidFill>
                <a:schemeClr val="bg1"/>
              </a:solidFill>
            </a:endParaRPr>
          </a:p>
          <a:p>
            <a:pPr marL="0" indent="0">
              <a:buNone/>
            </a:pPr>
            <a:r>
              <a:rPr lang="en-CA" b="1" dirty="0">
                <a:solidFill>
                  <a:schemeClr val="bg1"/>
                </a:solidFill>
              </a:rPr>
              <a:t>142</a:t>
            </a:r>
            <a:r>
              <a:rPr lang="en-CA" dirty="0">
                <a:solidFill>
                  <a:schemeClr val="bg1"/>
                </a:solidFill>
              </a:rPr>
              <a:t>  (1) A director or officer of a company, when exercising the powers and performing the functions of a director or officer of the company, as the case may be, must</a:t>
            </a:r>
          </a:p>
          <a:p>
            <a:pPr marL="400050" lvl="1" indent="0">
              <a:buNone/>
            </a:pPr>
            <a:r>
              <a:rPr lang="en-CA" dirty="0">
                <a:solidFill>
                  <a:schemeClr val="bg1"/>
                </a:solidFill>
              </a:rPr>
              <a:t>(a) </a:t>
            </a:r>
            <a:r>
              <a:rPr lang="en-CA" dirty="0">
                <a:solidFill>
                  <a:srgbClr val="FFFF00"/>
                </a:solidFill>
              </a:rPr>
              <a:t>act honestly and in good faith with a view to the best interests of the company</a:t>
            </a:r>
            <a:r>
              <a:rPr lang="en-CA" dirty="0">
                <a:solidFill>
                  <a:schemeClr val="bg1"/>
                </a:solidFill>
              </a:rPr>
              <a:t>,</a:t>
            </a:r>
          </a:p>
          <a:p>
            <a:pPr marL="400050" lvl="1" indent="0">
              <a:buNone/>
            </a:pPr>
            <a:r>
              <a:rPr lang="en-CA" dirty="0">
                <a:solidFill>
                  <a:schemeClr val="bg1"/>
                </a:solidFill>
              </a:rPr>
              <a:t>(b) exercise the </a:t>
            </a:r>
            <a:r>
              <a:rPr lang="en-CA" dirty="0">
                <a:solidFill>
                  <a:srgbClr val="FFFF00"/>
                </a:solidFill>
              </a:rPr>
              <a:t>care, diligence and skill that a </a:t>
            </a:r>
            <a:r>
              <a:rPr lang="en-CA" dirty="0">
                <a:solidFill>
                  <a:schemeClr val="accent6"/>
                </a:solidFill>
              </a:rPr>
              <a:t>reasonably prudent individual</a:t>
            </a:r>
            <a:r>
              <a:rPr lang="en-CA" dirty="0">
                <a:solidFill>
                  <a:srgbClr val="FFFF00"/>
                </a:solidFill>
              </a:rPr>
              <a:t> would exercise in comparable circumstances</a:t>
            </a:r>
            <a:r>
              <a:rPr lang="en-CA" dirty="0">
                <a:solidFill>
                  <a:schemeClr val="bg1"/>
                </a:solidFill>
              </a:rPr>
              <a:t>,</a:t>
            </a:r>
          </a:p>
          <a:p>
            <a:pPr marL="400050" lvl="1" indent="0">
              <a:buNone/>
            </a:pPr>
            <a:r>
              <a:rPr lang="en-CA" dirty="0">
                <a:solidFill>
                  <a:schemeClr val="bg1"/>
                </a:solidFill>
              </a:rPr>
              <a:t>(c) act in accordance with this Act and the regulations, and</a:t>
            </a:r>
          </a:p>
          <a:p>
            <a:pPr marL="400050" lvl="1" indent="0">
              <a:buNone/>
            </a:pPr>
            <a:r>
              <a:rPr lang="en-CA" dirty="0">
                <a:solidFill>
                  <a:schemeClr val="bg1"/>
                </a:solidFill>
              </a:rPr>
              <a:t>(d) subject to paragraphs (a) to (c), act in accordance with the memorandum and articles of the company.</a:t>
            </a:r>
          </a:p>
          <a:p>
            <a:pPr marL="0" indent="0">
              <a:buNone/>
            </a:pPr>
            <a:r>
              <a:rPr lang="en-CA" dirty="0">
                <a:solidFill>
                  <a:schemeClr val="bg1"/>
                </a:solidFill>
              </a:rPr>
              <a:t>(2) This section is </a:t>
            </a:r>
            <a:r>
              <a:rPr lang="en-CA" dirty="0">
                <a:solidFill>
                  <a:srgbClr val="CCFFCC"/>
                </a:solidFill>
              </a:rPr>
              <a:t>in addition to, and not in derogation of, any enactment or rule of law or equity relating to the duties or liabilities of directors and officers of a company</a:t>
            </a:r>
            <a:r>
              <a:rPr lang="en-CA" dirty="0">
                <a:solidFill>
                  <a:schemeClr val="bg1"/>
                </a:solidFill>
              </a:rPr>
              <a:t>. </a:t>
            </a:r>
          </a:p>
          <a:p>
            <a:pPr marL="0" indent="0">
              <a:buNone/>
            </a:pPr>
            <a:endParaRPr lang="en-US" dirty="0"/>
          </a:p>
        </p:txBody>
      </p:sp>
    </p:spTree>
    <p:extLst>
      <p:ext uri="{BB962C8B-B14F-4D97-AF65-F5344CB8AC3E}">
        <p14:creationId xmlns:p14="http://schemas.microsoft.com/office/powerpoint/2010/main" val="9475849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638"/>
            <a:ext cx="8686800" cy="1016000"/>
          </a:xfrm>
        </p:spPr>
        <p:txBody>
          <a:bodyPr>
            <a:normAutofit/>
          </a:bodyPr>
          <a:lstStyle/>
          <a:p>
            <a:r>
              <a:rPr lang="en-US" b="1" dirty="0">
                <a:solidFill>
                  <a:srgbClr val="FFFF00"/>
                </a:solidFill>
              </a:rPr>
              <a:t>Meaning in the </a:t>
            </a:r>
            <a:r>
              <a:rPr lang="en-US" b="1" dirty="0">
                <a:solidFill>
                  <a:schemeClr val="bg1"/>
                </a:solidFill>
              </a:rPr>
              <a:t>“real” </a:t>
            </a:r>
            <a:r>
              <a:rPr lang="en-US" b="1" dirty="0">
                <a:solidFill>
                  <a:srgbClr val="FFFF00"/>
                </a:solidFill>
              </a:rPr>
              <a:t>corporate world?</a:t>
            </a:r>
          </a:p>
        </p:txBody>
      </p:sp>
      <p:pic>
        <p:nvPicPr>
          <p:cNvPr id="4" name="Content Placeholder 3" descr="Jacob_Schiff_in_a_boardroom.jpg"/>
          <p:cNvPicPr>
            <a:picLocks noGrp="1" noChangeAspect="1"/>
          </p:cNvPicPr>
          <p:nvPr>
            <p:ph sz="quarter" idx="10"/>
          </p:nvPr>
        </p:nvPicPr>
        <p:blipFill>
          <a:blip r:embed="rId2">
            <a:extLst>
              <a:ext uri="{28A0092B-C50C-407E-A947-70E740481C1C}">
                <a14:useLocalDpi xmlns:a14="http://schemas.microsoft.com/office/drawing/2010/main" val="0"/>
              </a:ext>
            </a:extLst>
          </a:blip>
          <a:srcRect t="13877" b="13877"/>
          <a:stretch>
            <a:fillRect/>
          </a:stretch>
        </p:blipFill>
        <p:spPr>
          <a:xfrm>
            <a:off x="457200" y="1408113"/>
            <a:ext cx="8229600" cy="4318000"/>
          </a:xfrm>
        </p:spPr>
      </p:pic>
    </p:spTree>
    <p:extLst>
      <p:ext uri="{BB962C8B-B14F-4D97-AF65-F5344CB8AC3E}">
        <p14:creationId xmlns:p14="http://schemas.microsoft.com/office/powerpoint/2010/main" val="5541237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2"/>
            <a:ext cx="8229600" cy="1016000"/>
          </a:xfrm>
        </p:spPr>
        <p:txBody>
          <a:bodyPr>
            <a:noAutofit/>
          </a:bodyPr>
          <a:lstStyle/>
          <a:p>
            <a:r>
              <a:rPr lang="en-US" sz="6000" dirty="0">
                <a:solidFill>
                  <a:srgbClr val="FFFF00"/>
                </a:solidFill>
                <a:latin typeface="American Typewriter"/>
                <a:cs typeface="American Typewriter"/>
              </a:rPr>
              <a:t>Issue:</a:t>
            </a:r>
          </a:p>
        </p:txBody>
      </p:sp>
      <p:sp>
        <p:nvSpPr>
          <p:cNvPr id="3" name="Content Placeholder 2"/>
          <p:cNvSpPr>
            <a:spLocks noGrp="1"/>
          </p:cNvSpPr>
          <p:nvPr>
            <p:ph sz="quarter" idx="10"/>
          </p:nvPr>
        </p:nvSpPr>
        <p:spPr>
          <a:xfrm>
            <a:off x="457200" y="1451602"/>
            <a:ext cx="8482684" cy="4668225"/>
          </a:xfrm>
        </p:spPr>
        <p:txBody>
          <a:bodyPr>
            <a:normAutofit/>
          </a:bodyPr>
          <a:lstStyle/>
          <a:p>
            <a:pPr marL="0" indent="0">
              <a:lnSpc>
                <a:spcPct val="90000"/>
              </a:lnSpc>
              <a:buNone/>
            </a:pPr>
            <a:r>
              <a:rPr lang="en-US" sz="5400" dirty="0">
                <a:solidFill>
                  <a:schemeClr val="bg1"/>
                </a:solidFill>
                <a:latin typeface="Apple Chancery"/>
                <a:cs typeface="Apple Chancery"/>
              </a:rPr>
              <a:t>If a corporate Director </a:t>
            </a:r>
            <a:r>
              <a:rPr lang="en-US" sz="5400" dirty="0">
                <a:solidFill>
                  <a:schemeClr val="accent5"/>
                </a:solidFill>
                <a:latin typeface="Apple Chancery"/>
                <a:cs typeface="Apple Chancery"/>
              </a:rPr>
              <a:t>takes offence </a:t>
            </a:r>
            <a:r>
              <a:rPr lang="en-US" sz="5400" dirty="0">
                <a:solidFill>
                  <a:schemeClr val="bg1"/>
                </a:solidFill>
                <a:latin typeface="Apple Chancery"/>
                <a:cs typeface="Apple Chancery"/>
              </a:rPr>
              <a:t>to something said or done, is that </a:t>
            </a:r>
            <a:r>
              <a:rPr lang="en-US" sz="5400" dirty="0">
                <a:solidFill>
                  <a:srgbClr val="FFFF00"/>
                </a:solidFill>
                <a:latin typeface="Apple Chancery"/>
                <a:cs typeface="Apple Chancery"/>
              </a:rPr>
              <a:t>OK </a:t>
            </a:r>
            <a:r>
              <a:rPr lang="en-US" sz="5400" dirty="0">
                <a:solidFill>
                  <a:schemeClr val="bg1"/>
                </a:solidFill>
                <a:latin typeface="Apple Chancery"/>
                <a:cs typeface="Apple Chancery"/>
              </a:rPr>
              <a:t>or</a:t>
            </a:r>
            <a:r>
              <a:rPr lang="en-CA" sz="5400" dirty="0">
                <a:solidFill>
                  <a:srgbClr val="FFFF00"/>
                </a:solidFill>
                <a:latin typeface="Apple Chancery"/>
                <a:cs typeface="Apple Chancery"/>
              </a:rPr>
              <a:t> acting with a view to their own interests</a:t>
            </a:r>
            <a:r>
              <a:rPr lang="en-CA" sz="5400" dirty="0">
                <a:solidFill>
                  <a:schemeClr val="bg1"/>
                </a:solidFill>
                <a:latin typeface="Apple Chancery"/>
                <a:cs typeface="Apple Chancery"/>
              </a:rPr>
              <a:t> and not those of the corporation?</a:t>
            </a:r>
          </a:p>
          <a:p>
            <a:pPr marL="0" indent="0">
              <a:buNone/>
            </a:pPr>
            <a:endParaRPr lang="en-US" dirty="0"/>
          </a:p>
        </p:txBody>
      </p:sp>
    </p:spTree>
    <p:extLst>
      <p:ext uri="{BB962C8B-B14F-4D97-AF65-F5344CB8AC3E}">
        <p14:creationId xmlns:p14="http://schemas.microsoft.com/office/powerpoint/2010/main" val="34936426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647"/>
            <a:ext cx="8229600" cy="1016000"/>
          </a:xfrm>
        </p:spPr>
        <p:txBody>
          <a:bodyPr>
            <a:normAutofit/>
          </a:bodyPr>
          <a:lstStyle/>
          <a:p>
            <a:r>
              <a:rPr lang="en-US" sz="4800" b="1" dirty="0">
                <a:solidFill>
                  <a:srgbClr val="FFFFFF"/>
                </a:solidFill>
              </a:rPr>
              <a:t>Personal opinion</a:t>
            </a:r>
            <a:r>
              <a:rPr lang="mr-IN" sz="4800" b="1" dirty="0">
                <a:solidFill>
                  <a:srgbClr val="FFFFFF"/>
                </a:solidFill>
              </a:rPr>
              <a:t>…</a:t>
            </a:r>
            <a:r>
              <a:rPr lang="en-CA" sz="4800" b="1" dirty="0">
                <a:solidFill>
                  <a:srgbClr val="FFFFFF"/>
                </a:solidFill>
              </a:rPr>
              <a:t>.</a:t>
            </a:r>
            <a:endParaRPr lang="en-US" sz="4800" b="1" dirty="0">
              <a:solidFill>
                <a:srgbClr val="FFFFFF"/>
              </a:solidFill>
            </a:endParaRPr>
          </a:p>
        </p:txBody>
      </p:sp>
      <p:sp>
        <p:nvSpPr>
          <p:cNvPr id="3" name="Content Placeholder 2"/>
          <p:cNvSpPr>
            <a:spLocks noGrp="1"/>
          </p:cNvSpPr>
          <p:nvPr>
            <p:ph sz="quarter" idx="10"/>
          </p:nvPr>
        </p:nvSpPr>
        <p:spPr/>
        <p:txBody>
          <a:bodyPr>
            <a:noAutofit/>
          </a:bodyPr>
          <a:lstStyle/>
          <a:p>
            <a:pPr marL="0" indent="0">
              <a:buNone/>
            </a:pPr>
            <a:r>
              <a:rPr lang="en-US" sz="3200" dirty="0">
                <a:solidFill>
                  <a:srgbClr val="FFFF00"/>
                </a:solidFill>
              </a:rPr>
              <a:t>Hugely important and underrated factor in boardroom issues is personal status/feeling offended or disrespected</a:t>
            </a:r>
          </a:p>
          <a:p>
            <a:pPr marL="0" indent="0">
              <a:buNone/>
            </a:pPr>
            <a:endParaRPr lang="en-US" sz="3200" dirty="0">
              <a:solidFill>
                <a:srgbClr val="FFFF00"/>
              </a:solidFill>
            </a:endParaRPr>
          </a:p>
          <a:p>
            <a:pPr marL="0" indent="0">
              <a:buNone/>
            </a:pPr>
            <a:r>
              <a:rPr lang="en-US" sz="3200" dirty="0">
                <a:solidFill>
                  <a:srgbClr val="FFFF00"/>
                </a:solidFill>
              </a:rPr>
              <a:t>Possible examples of this surface rarely if ever</a:t>
            </a:r>
          </a:p>
          <a:p>
            <a:pPr marL="0" indent="0">
              <a:buNone/>
            </a:pPr>
            <a:endParaRPr lang="en-US" sz="3200" dirty="0">
              <a:solidFill>
                <a:srgbClr val="FFFF00"/>
              </a:solidFill>
            </a:endParaRPr>
          </a:p>
          <a:p>
            <a:pPr marL="0" indent="0">
              <a:buNone/>
            </a:pPr>
            <a:r>
              <a:rPr lang="en-US" sz="3200" dirty="0">
                <a:solidFill>
                  <a:srgbClr val="FFFF00"/>
                </a:solidFill>
              </a:rPr>
              <a:t>Proceeding by analogy (as in university governance other considerations may, or may not, be relevant).</a:t>
            </a:r>
          </a:p>
        </p:txBody>
      </p:sp>
    </p:spTree>
    <p:extLst>
      <p:ext uri="{BB962C8B-B14F-4D97-AF65-F5344CB8AC3E}">
        <p14:creationId xmlns:p14="http://schemas.microsoft.com/office/powerpoint/2010/main" val="9567114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16 at 11.59.58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50" r="-68"/>
          <a:stretch/>
        </p:blipFill>
        <p:spPr>
          <a:xfrm>
            <a:off x="874195" y="280988"/>
            <a:ext cx="7389424" cy="5640387"/>
          </a:xfrm>
        </p:spPr>
      </p:pic>
    </p:spTree>
    <p:extLst>
      <p:ext uri="{BB962C8B-B14F-4D97-AF65-F5344CB8AC3E}">
        <p14:creationId xmlns:p14="http://schemas.microsoft.com/office/powerpoint/2010/main" val="30771527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17 at 12.04.35 AM.png"/>
          <p:cNvPicPr>
            <a:picLocks noGrp="1" noChangeAspect="1"/>
          </p:cNvPicPr>
          <p:nvPr>
            <p:ph sz="quarter" idx="10"/>
          </p:nvPr>
        </p:nvPicPr>
        <p:blipFill>
          <a:blip r:embed="rId2">
            <a:extLst>
              <a:ext uri="{28A0092B-C50C-407E-A947-70E740481C1C}">
                <a14:useLocalDpi xmlns:a14="http://schemas.microsoft.com/office/drawing/2010/main" val="0"/>
              </a:ext>
            </a:extLst>
          </a:blip>
          <a:srcRect t="-1400" b="-1400"/>
          <a:stretch>
            <a:fillRect/>
          </a:stretch>
        </p:blipFill>
        <p:spPr>
          <a:xfrm>
            <a:off x="457200" y="330200"/>
            <a:ext cx="8229600" cy="5541963"/>
          </a:xfrm>
        </p:spPr>
      </p:pic>
    </p:spTree>
    <p:extLst>
      <p:ext uri="{BB962C8B-B14F-4D97-AF65-F5344CB8AC3E}">
        <p14:creationId xmlns:p14="http://schemas.microsoft.com/office/powerpoint/2010/main" val="17728164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17 at 12.05.25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062" b="-479"/>
          <a:stretch/>
        </p:blipFill>
        <p:spPr>
          <a:xfrm>
            <a:off x="457200" y="1055711"/>
            <a:ext cx="8229600" cy="4090882"/>
          </a:xfrm>
        </p:spPr>
      </p:pic>
    </p:spTree>
    <p:extLst>
      <p:ext uri="{BB962C8B-B14F-4D97-AF65-F5344CB8AC3E}">
        <p14:creationId xmlns:p14="http://schemas.microsoft.com/office/powerpoint/2010/main" val="14192483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46379" y="346405"/>
            <a:ext cx="8642988" cy="5789917"/>
          </a:xfrm>
        </p:spPr>
        <p:txBody>
          <a:bodyPr>
            <a:normAutofit/>
          </a:bodyPr>
          <a:lstStyle/>
          <a:p>
            <a:pPr marL="0" indent="0">
              <a:lnSpc>
                <a:spcPct val="90000"/>
              </a:lnSpc>
              <a:buNone/>
            </a:pPr>
            <a:r>
              <a:rPr lang="en-CA" sz="2800" dirty="0">
                <a:solidFill>
                  <a:schemeClr val="bg1"/>
                </a:solidFill>
              </a:rPr>
              <a:t>“1</a:t>
            </a:r>
            <a:r>
              <a:rPr lang="mr-IN" sz="2800" dirty="0">
                <a:solidFill>
                  <a:schemeClr val="bg1"/>
                </a:solidFill>
              </a:rPr>
              <a:t>…</a:t>
            </a:r>
            <a:r>
              <a:rPr lang="en-CA" sz="2800" dirty="0">
                <a:solidFill>
                  <a:schemeClr val="bg1"/>
                </a:solidFill>
              </a:rPr>
              <a:t>.no-one thought to advise Mr. </a:t>
            </a:r>
            <a:r>
              <a:rPr lang="en-CA" sz="2800" dirty="0" err="1">
                <a:solidFill>
                  <a:schemeClr val="bg1"/>
                </a:solidFill>
              </a:rPr>
              <a:t>Montalbano</a:t>
            </a:r>
            <a:r>
              <a:rPr lang="en-CA" sz="2800" dirty="0">
                <a:solidFill>
                  <a:schemeClr val="bg1"/>
                </a:solidFill>
              </a:rPr>
              <a:t> against telephoning Dr. </a:t>
            </a:r>
            <a:r>
              <a:rPr lang="en-CA" sz="2800" dirty="0" err="1">
                <a:solidFill>
                  <a:schemeClr val="bg1"/>
                </a:solidFill>
              </a:rPr>
              <a:t>Berdahl</a:t>
            </a:r>
            <a:r>
              <a:rPr lang="en-CA" sz="2800" dirty="0">
                <a:solidFill>
                  <a:schemeClr val="bg1"/>
                </a:solidFill>
              </a:rPr>
              <a:t> when he said that he intended to do so. When Mr. </a:t>
            </a:r>
            <a:r>
              <a:rPr lang="en-CA" sz="2800" dirty="0" err="1">
                <a:solidFill>
                  <a:schemeClr val="bg1"/>
                </a:solidFill>
              </a:rPr>
              <a:t>Montalbano</a:t>
            </a:r>
            <a:r>
              <a:rPr lang="en-CA" sz="2800" dirty="0">
                <a:solidFill>
                  <a:schemeClr val="bg1"/>
                </a:solidFill>
              </a:rPr>
              <a:t> called Dr. </a:t>
            </a:r>
            <a:r>
              <a:rPr lang="en-CA" sz="2800" dirty="0" err="1">
                <a:solidFill>
                  <a:schemeClr val="bg1"/>
                </a:solidFill>
              </a:rPr>
              <a:t>Berdahl</a:t>
            </a:r>
            <a:r>
              <a:rPr lang="en-CA" sz="2800" dirty="0">
                <a:solidFill>
                  <a:schemeClr val="bg1"/>
                </a:solidFill>
              </a:rPr>
              <a:t> and </a:t>
            </a:r>
            <a:r>
              <a:rPr lang="en-CA" sz="2800" dirty="0">
                <a:solidFill>
                  <a:srgbClr val="FFFF00"/>
                </a:solidFill>
              </a:rPr>
              <a:t>told her about his deep concerns with respect to her blog post</a:t>
            </a:r>
            <a:r>
              <a:rPr lang="en-CA" sz="2800" dirty="0">
                <a:solidFill>
                  <a:schemeClr val="bg1"/>
                </a:solidFill>
              </a:rPr>
              <a:t>, he was mindful of the need to protect academic freedom and did not intend to interfere with it</a:t>
            </a:r>
            <a:r>
              <a:rPr lang="en-CA" sz="2800" dirty="0">
                <a:solidFill>
                  <a:srgbClr val="FFFF00"/>
                </a:solidFill>
              </a:rPr>
              <a:t>. He made the call in the context of a pre-existing positive relationship with Dr. </a:t>
            </a:r>
            <a:r>
              <a:rPr lang="en-CA" sz="2800" dirty="0" err="1">
                <a:solidFill>
                  <a:srgbClr val="FFFF00"/>
                </a:solidFill>
              </a:rPr>
              <a:t>Berdahl</a:t>
            </a:r>
            <a:r>
              <a:rPr lang="mr-IN" sz="2800" dirty="0">
                <a:solidFill>
                  <a:schemeClr val="bg1"/>
                </a:solidFill>
              </a:rPr>
              <a:t>…</a:t>
            </a:r>
            <a:r>
              <a:rPr lang="en-CA" sz="2800" dirty="0">
                <a:solidFill>
                  <a:srgbClr val="FFFF00"/>
                </a:solidFill>
              </a:rPr>
              <a:t>Such a call from the Chair of the Board of Governors to a faculty member was unprecedented and unwise</a:t>
            </a:r>
            <a:r>
              <a:rPr lang="mr-IN" sz="2800" dirty="0">
                <a:solidFill>
                  <a:schemeClr val="bg1"/>
                </a:solidFill>
              </a:rPr>
              <a:t>…</a:t>
            </a:r>
            <a:endParaRPr lang="en-CA" sz="2800" dirty="0">
              <a:solidFill>
                <a:schemeClr val="bg1"/>
              </a:solidFill>
            </a:endParaRPr>
          </a:p>
          <a:p>
            <a:pPr marL="0" indent="0">
              <a:lnSpc>
                <a:spcPct val="90000"/>
              </a:lnSpc>
              <a:buNone/>
            </a:pPr>
            <a:r>
              <a:rPr lang="en-CA" sz="2800" dirty="0">
                <a:solidFill>
                  <a:schemeClr val="bg1"/>
                </a:solidFill>
              </a:rPr>
              <a:t>2.</a:t>
            </a:r>
            <a:r>
              <a:rPr lang="mr-IN" sz="2800" dirty="0">
                <a:solidFill>
                  <a:schemeClr val="bg1"/>
                </a:solidFill>
              </a:rPr>
              <a:t>…</a:t>
            </a:r>
            <a:r>
              <a:rPr lang="en-CA" sz="2800" dirty="0">
                <a:solidFill>
                  <a:schemeClr val="bg1"/>
                </a:solidFill>
              </a:rPr>
              <a:t>The Dean’s Office in Vancouver </a:t>
            </a:r>
            <a:r>
              <a:rPr lang="en-CA" sz="2800" dirty="0">
                <a:solidFill>
                  <a:srgbClr val="FFFF00"/>
                </a:solidFill>
              </a:rPr>
              <a:t>was aware that Mr. </a:t>
            </a:r>
            <a:r>
              <a:rPr lang="en-CA" sz="2800" dirty="0" err="1">
                <a:solidFill>
                  <a:srgbClr val="FFFF00"/>
                </a:solidFill>
              </a:rPr>
              <a:t>Montalbano</a:t>
            </a:r>
            <a:r>
              <a:rPr lang="en-CA" sz="2800" dirty="0">
                <a:solidFill>
                  <a:srgbClr val="FFFF00"/>
                </a:solidFill>
              </a:rPr>
              <a:t> found the blog post offensive</a:t>
            </a:r>
            <a:r>
              <a:rPr lang="en-CA" sz="2800" dirty="0">
                <a:solidFill>
                  <a:schemeClr val="bg1"/>
                </a:solidFill>
              </a:rPr>
              <a:t> </a:t>
            </a:r>
            <a:r>
              <a:rPr lang="en-CA" sz="2800" dirty="0">
                <a:solidFill>
                  <a:srgbClr val="FFFF00"/>
                </a:solidFill>
              </a:rPr>
              <a:t>and that he had telephoned Dr. </a:t>
            </a:r>
            <a:r>
              <a:rPr lang="en-CA" sz="2800" dirty="0" err="1">
                <a:solidFill>
                  <a:srgbClr val="FFFF00"/>
                </a:solidFill>
              </a:rPr>
              <a:t>Berdahl</a:t>
            </a:r>
            <a:r>
              <a:rPr lang="en-CA" sz="2800" dirty="0">
                <a:solidFill>
                  <a:schemeClr val="bg1"/>
                </a:solidFill>
              </a:rPr>
              <a:t>...”</a:t>
            </a:r>
          </a:p>
          <a:p>
            <a:endParaRPr lang="en-CA" dirty="0"/>
          </a:p>
          <a:p>
            <a:pPr marL="0" indent="0">
              <a:buNone/>
            </a:pPr>
            <a:endParaRPr lang="en-US" dirty="0"/>
          </a:p>
        </p:txBody>
      </p:sp>
    </p:spTree>
    <p:extLst>
      <p:ext uri="{BB962C8B-B14F-4D97-AF65-F5344CB8AC3E}">
        <p14:creationId xmlns:p14="http://schemas.microsoft.com/office/powerpoint/2010/main" val="15806830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96897" y="164955"/>
            <a:ext cx="8847103" cy="5773421"/>
          </a:xfrm>
        </p:spPr>
        <p:txBody>
          <a:bodyPr>
            <a:normAutofit/>
          </a:bodyPr>
          <a:lstStyle/>
          <a:p>
            <a:pPr marL="0" indent="0">
              <a:buNone/>
            </a:pPr>
            <a:r>
              <a:rPr lang="en-CA" sz="3200" dirty="0">
                <a:solidFill>
                  <a:srgbClr val="FFFFFF"/>
                </a:solidFill>
              </a:rPr>
              <a:t>“(e) </a:t>
            </a:r>
            <a:r>
              <a:rPr lang="en-CA" sz="3200" dirty="0">
                <a:solidFill>
                  <a:srgbClr val="FFFF00"/>
                </a:solidFill>
              </a:rPr>
              <a:t>Policy 97, “Conflict of Interest and Conflict of Commitment” </a:t>
            </a:r>
            <a:r>
              <a:rPr lang="en-CA" sz="3200" dirty="0">
                <a:solidFill>
                  <a:srgbClr val="FFFFFF"/>
                </a:solidFill>
              </a:rPr>
              <a:t>This Policy recognizes that </a:t>
            </a:r>
            <a:r>
              <a:rPr lang="en-CA" sz="3200" i="1" dirty="0">
                <a:solidFill>
                  <a:srgbClr val="FFFFFF"/>
                </a:solidFill>
              </a:rPr>
              <a:t>“[o]</a:t>
            </a:r>
            <a:r>
              <a:rPr lang="en-CA" sz="3200" i="1" dirty="0" err="1">
                <a:solidFill>
                  <a:srgbClr val="FFFFFF"/>
                </a:solidFill>
              </a:rPr>
              <a:t>ccasionally</a:t>
            </a:r>
            <a:r>
              <a:rPr lang="en-CA" sz="3200" i="1" dirty="0">
                <a:solidFill>
                  <a:srgbClr val="FFFFFF"/>
                </a:solidFill>
              </a:rPr>
              <a:t> and as a result of normal and productive engagements inside and outside the University, Faculty Members, staff and students may find themselves in a conflict of commitment, an actual or potential conflict of interest, or in a situation where there is a perception of a conflict of interest.” </a:t>
            </a:r>
            <a:r>
              <a:rPr lang="en-CA" sz="3200" dirty="0">
                <a:solidFill>
                  <a:srgbClr val="FFFFFF"/>
                </a:solidFill>
              </a:rPr>
              <a:t>It also provides procedures for determining if, when, and how such conflicts can be managed. </a:t>
            </a:r>
            <a:r>
              <a:rPr lang="en-CA" sz="3200" dirty="0">
                <a:solidFill>
                  <a:srgbClr val="FFFF00"/>
                </a:solidFill>
              </a:rPr>
              <a:t>My Terms of Reference do not require me to determine whether Mr. </a:t>
            </a:r>
            <a:r>
              <a:rPr lang="en-CA" sz="3200" dirty="0" err="1">
                <a:solidFill>
                  <a:srgbClr val="FFFF00"/>
                </a:solidFill>
              </a:rPr>
              <a:t>Montalbano</a:t>
            </a:r>
            <a:r>
              <a:rPr lang="en-CA" sz="3200" dirty="0">
                <a:solidFill>
                  <a:srgbClr val="FFFF00"/>
                </a:solidFill>
              </a:rPr>
              <a:t> was in breach of Policy 97</a:t>
            </a:r>
            <a:r>
              <a:rPr lang="en-CA" sz="3200" dirty="0">
                <a:solidFill>
                  <a:srgbClr val="FFFFFF"/>
                </a:solidFill>
              </a:rPr>
              <a:t>.” </a:t>
            </a:r>
          </a:p>
          <a:p>
            <a:pPr marL="0" indent="0">
              <a:buNone/>
            </a:pPr>
            <a:endParaRPr lang="en-US" dirty="0"/>
          </a:p>
        </p:txBody>
      </p:sp>
    </p:spTree>
    <p:extLst>
      <p:ext uri="{BB962C8B-B14F-4D97-AF65-F5344CB8AC3E}">
        <p14:creationId xmlns:p14="http://schemas.microsoft.com/office/powerpoint/2010/main" val="1392664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pPr algn="ctr"/>
            <a:r>
              <a:rPr lang="en-US" b="1" dirty="0">
                <a:solidFill>
                  <a:srgbClr val="FFFF00"/>
                </a:solidFill>
              </a:rPr>
              <a:t>Paper Confessional </a:t>
            </a:r>
            <a:br>
              <a:rPr lang="en-US" b="1" dirty="0">
                <a:solidFill>
                  <a:srgbClr val="FFFF00"/>
                </a:solidFill>
              </a:rPr>
            </a:br>
            <a:r>
              <a:rPr lang="en-US" sz="3600" b="1" dirty="0">
                <a:solidFill>
                  <a:srgbClr val="FF0000"/>
                </a:solidFill>
              </a:rPr>
              <a:t>(</a:t>
            </a:r>
            <a:r>
              <a:rPr lang="en-US" sz="3600" b="1" dirty="0">
                <a:solidFill>
                  <a:schemeClr val="bg1"/>
                </a:solidFill>
              </a:rPr>
              <a:t>or what I learned one winter holiday</a:t>
            </a:r>
            <a:r>
              <a:rPr lang="en-US" sz="3600" b="1" dirty="0">
                <a:solidFill>
                  <a:srgbClr val="FF0000"/>
                </a:solidFill>
              </a:rPr>
              <a:t>)</a:t>
            </a:r>
          </a:p>
        </p:txBody>
      </p:sp>
      <p:sp>
        <p:nvSpPr>
          <p:cNvPr id="3" name="Content Placeholder 2"/>
          <p:cNvSpPr>
            <a:spLocks noGrp="1"/>
          </p:cNvSpPr>
          <p:nvPr>
            <p:ph sz="quarter" idx="10"/>
          </p:nvPr>
        </p:nvSpPr>
        <p:spPr>
          <a:xfrm>
            <a:off x="201881" y="1408134"/>
            <a:ext cx="8484919" cy="4458276"/>
          </a:xfrm>
        </p:spPr>
        <p:txBody>
          <a:bodyPr>
            <a:normAutofit fontScale="70000" lnSpcReduction="20000"/>
          </a:bodyPr>
          <a:lstStyle/>
          <a:p>
            <a:pPr>
              <a:lnSpc>
                <a:spcPct val="110000"/>
              </a:lnSpc>
            </a:pPr>
            <a:r>
              <a:rPr lang="en-US" sz="4000" dirty="0">
                <a:solidFill>
                  <a:schemeClr val="bg1"/>
                </a:solidFill>
              </a:rPr>
              <a:t>Legal/normative reasoning/argument including footnote/bibliography support &amp; Contribution/Move forward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60</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Presentation including layout, headings, grammar, language/writing skills, “tightness”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25</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Topic/Originality/Degree of Difficultly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15</a:t>
            </a:r>
            <a:r>
              <a:rPr lang="en-US" sz="4000" dirty="0">
                <a:solidFill>
                  <a:schemeClr val="accent5"/>
                </a:solidFill>
              </a:rPr>
              <a:t>%</a:t>
            </a:r>
          </a:p>
          <a:p>
            <a:pPr>
              <a:lnSpc>
                <a:spcPct val="110000"/>
              </a:lnSpc>
            </a:pPr>
            <a:endParaRPr lang="en-US" sz="4000" dirty="0">
              <a:solidFill>
                <a:schemeClr val="accent5"/>
              </a:solidFill>
            </a:endParaRPr>
          </a:p>
          <a:p>
            <a:pPr marL="0" indent="0" algn="ctr">
              <a:lnSpc>
                <a:spcPct val="110000"/>
              </a:lnSpc>
              <a:buNone/>
            </a:pPr>
            <a:r>
              <a:rPr lang="en-US" sz="2600" dirty="0">
                <a:solidFill>
                  <a:srgbClr val="FF0000"/>
                </a:solidFill>
                <a:latin typeface="Times" charset="0"/>
                <a:ea typeface="Times" charset="0"/>
                <a:cs typeface="Times" charset="0"/>
              </a:rPr>
              <a:t>THIS IS NOT A RUBRIC. IT IS A  SELF ASSESSMENT.</a:t>
            </a:r>
          </a:p>
        </p:txBody>
      </p:sp>
    </p:spTree>
    <p:extLst>
      <p:ext uri="{BB962C8B-B14F-4D97-AF65-F5344CB8AC3E}">
        <p14:creationId xmlns:p14="http://schemas.microsoft.com/office/powerpoint/2010/main" val="22915361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17 at 12.30.40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7" r="-660"/>
          <a:stretch/>
        </p:blipFill>
        <p:spPr>
          <a:xfrm>
            <a:off x="973161" y="230188"/>
            <a:ext cx="7240976" cy="5626100"/>
          </a:xfrm>
        </p:spPr>
      </p:pic>
    </p:spTree>
    <p:extLst>
      <p:ext uri="{BB962C8B-B14F-4D97-AF65-F5344CB8AC3E}">
        <p14:creationId xmlns:p14="http://schemas.microsoft.com/office/powerpoint/2010/main" val="7200238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If personal feelings</a:t>
            </a:r>
            <a:r>
              <a:rPr lang="mr-IN" b="1" dirty="0">
                <a:solidFill>
                  <a:schemeClr val="bg1"/>
                </a:solidFill>
              </a:rPr>
              <a:t>…</a:t>
            </a:r>
            <a:r>
              <a:rPr lang="en-CA" b="1" dirty="0">
                <a:solidFill>
                  <a:schemeClr val="bg1"/>
                </a:solidFill>
              </a:rPr>
              <a:t>???</a:t>
            </a:r>
            <a:endParaRPr lang="en-US" b="1" dirty="0">
              <a:solidFill>
                <a:schemeClr val="bg1"/>
              </a:solidFill>
            </a:endParaRPr>
          </a:p>
        </p:txBody>
      </p:sp>
      <p:pic>
        <p:nvPicPr>
          <p:cNvPr id="4" name="Content Placeholder 3" descr="Screen Shot 2016-10-17 at 12.32.22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2094" b="286"/>
          <a:stretch/>
        </p:blipFill>
        <p:spPr>
          <a:xfrm>
            <a:off x="457200" y="1600063"/>
            <a:ext cx="8229600" cy="4008404"/>
          </a:xfrm>
        </p:spPr>
      </p:pic>
    </p:spTree>
    <p:extLst>
      <p:ext uri="{BB962C8B-B14F-4D97-AF65-F5344CB8AC3E}">
        <p14:creationId xmlns:p14="http://schemas.microsoft.com/office/powerpoint/2010/main" val="42852326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746" y="46170"/>
            <a:ext cx="7961053" cy="1740100"/>
          </a:xfrm>
        </p:spPr>
        <p:txBody>
          <a:bodyPr>
            <a:normAutofit/>
          </a:bodyPr>
          <a:lstStyle/>
          <a:p>
            <a:pPr algn="ctr"/>
            <a:r>
              <a:rPr lang="en-US" sz="4800" b="1" dirty="0">
                <a:solidFill>
                  <a:srgbClr val="FFFF00"/>
                </a:solidFill>
              </a:rPr>
              <a:t>Postscript </a:t>
            </a:r>
            <a:r>
              <a:rPr lang="en-US" sz="4800" b="1" dirty="0">
                <a:solidFill>
                  <a:schemeClr val="bg1"/>
                </a:solidFill>
              </a:rPr>
              <a:t>re governance </a:t>
            </a:r>
            <a:r>
              <a:rPr lang="en-US" sz="4800" b="1" dirty="0">
                <a:solidFill>
                  <a:srgbClr val="FF0000"/>
                </a:solidFill>
              </a:rPr>
              <a:t>#2</a:t>
            </a:r>
            <a:r>
              <a:rPr lang="en-US" sz="4800" b="1" dirty="0">
                <a:solidFill>
                  <a:srgbClr val="FFFF00"/>
                </a:solidFill>
              </a:rPr>
              <a:t>:</a:t>
            </a:r>
            <a:br>
              <a:rPr lang="en-US" sz="4800" b="1" dirty="0">
                <a:solidFill>
                  <a:srgbClr val="FF0000"/>
                </a:solidFill>
              </a:rPr>
            </a:br>
            <a:r>
              <a:rPr lang="en-US" sz="4800" b="1" dirty="0">
                <a:solidFill>
                  <a:schemeClr val="accent5">
                    <a:lumMod val="60000"/>
                    <a:lumOff val="40000"/>
                  </a:schemeClr>
                </a:solidFill>
              </a:rPr>
              <a:t>SNC Lavalin Edition</a:t>
            </a:r>
          </a:p>
        </p:txBody>
      </p:sp>
      <p:pic>
        <p:nvPicPr>
          <p:cNvPr id="7" name="Content Placeholder 6">
            <a:extLst>
              <a:ext uri="{FF2B5EF4-FFF2-40B4-BE49-F238E27FC236}">
                <a16:creationId xmlns:a16="http://schemas.microsoft.com/office/drawing/2014/main" id="{82EB951A-0582-1A43-A9F3-0514AD23CE07}"/>
              </a:ext>
            </a:extLst>
          </p:cNvPr>
          <p:cNvPicPr>
            <a:picLocks noGrp="1" noChangeAspect="1"/>
          </p:cNvPicPr>
          <p:nvPr>
            <p:ph sz="quarter" idx="10"/>
          </p:nvPr>
        </p:nvPicPr>
        <p:blipFill>
          <a:blip r:embed="rId2"/>
          <a:stretch>
            <a:fillRect/>
          </a:stretch>
        </p:blipFill>
        <p:spPr>
          <a:xfrm>
            <a:off x="3225990" y="2159000"/>
            <a:ext cx="2692019" cy="3741738"/>
          </a:xfrm>
        </p:spPr>
      </p:pic>
    </p:spTree>
    <p:extLst>
      <p:ext uri="{BB962C8B-B14F-4D97-AF65-F5344CB8AC3E}">
        <p14:creationId xmlns:p14="http://schemas.microsoft.com/office/powerpoint/2010/main" val="39366359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FC3F1-2F0F-B44B-BCD0-660405BD1A01}"/>
              </a:ext>
            </a:extLst>
          </p:cNvPr>
          <p:cNvSpPr>
            <a:spLocks noGrp="1"/>
          </p:cNvSpPr>
          <p:nvPr>
            <p:ph type="title"/>
          </p:nvPr>
        </p:nvSpPr>
        <p:spPr>
          <a:xfrm>
            <a:off x="457199" y="82044"/>
            <a:ext cx="8229600" cy="1016000"/>
          </a:xfrm>
        </p:spPr>
        <p:txBody>
          <a:bodyPr/>
          <a:lstStyle/>
          <a:p>
            <a:pPr algn="ctr"/>
            <a:r>
              <a:rPr lang="en-US" b="1" dirty="0">
                <a:solidFill>
                  <a:schemeClr val="accent5">
                    <a:lumMod val="60000"/>
                    <a:lumOff val="40000"/>
                  </a:schemeClr>
                </a:solidFill>
              </a:rPr>
              <a:t>A Remarkable Sameness</a:t>
            </a:r>
            <a:r>
              <a:rPr lang="en-US" b="1" dirty="0">
                <a:solidFill>
                  <a:schemeClr val="bg1"/>
                </a:solidFill>
              </a:rPr>
              <a:t>…</a:t>
            </a:r>
          </a:p>
        </p:txBody>
      </p:sp>
      <p:pic>
        <p:nvPicPr>
          <p:cNvPr id="5" name="Content Placeholder 4">
            <a:extLst>
              <a:ext uri="{FF2B5EF4-FFF2-40B4-BE49-F238E27FC236}">
                <a16:creationId xmlns:a16="http://schemas.microsoft.com/office/drawing/2014/main" id="{26969074-AA78-4F47-AA27-D8CB3810E67F}"/>
              </a:ext>
            </a:extLst>
          </p:cNvPr>
          <p:cNvPicPr>
            <a:picLocks noGrp="1" noChangeAspect="1"/>
          </p:cNvPicPr>
          <p:nvPr>
            <p:ph sz="quarter" idx="10"/>
          </p:nvPr>
        </p:nvPicPr>
        <p:blipFill>
          <a:blip r:embed="rId2"/>
          <a:stretch>
            <a:fillRect/>
          </a:stretch>
        </p:blipFill>
        <p:spPr>
          <a:xfrm>
            <a:off x="2679178" y="1408113"/>
            <a:ext cx="3785643" cy="4318000"/>
          </a:xfrm>
        </p:spPr>
      </p:pic>
    </p:spTree>
    <p:extLst>
      <p:ext uri="{BB962C8B-B14F-4D97-AF65-F5344CB8AC3E}">
        <p14:creationId xmlns:p14="http://schemas.microsoft.com/office/powerpoint/2010/main" val="112665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6D4F-7BBD-4D4A-9E89-183C5BB6736D}"/>
              </a:ext>
            </a:extLst>
          </p:cNvPr>
          <p:cNvSpPr>
            <a:spLocks noGrp="1"/>
          </p:cNvSpPr>
          <p:nvPr>
            <p:ph type="title"/>
          </p:nvPr>
        </p:nvSpPr>
        <p:spPr>
          <a:xfrm>
            <a:off x="457199" y="160339"/>
            <a:ext cx="8229600" cy="1016000"/>
          </a:xfrm>
        </p:spPr>
        <p:txBody>
          <a:bodyPr>
            <a:normAutofit/>
          </a:bodyPr>
          <a:lstStyle/>
          <a:p>
            <a:pPr algn="ctr"/>
            <a:r>
              <a:rPr lang="en-US" sz="4400" b="1" dirty="0">
                <a:solidFill>
                  <a:schemeClr val="bg1"/>
                </a:solidFill>
              </a:rPr>
              <a:t>Opinion</a:t>
            </a:r>
            <a:r>
              <a:rPr lang="en-US" sz="4400" b="1" dirty="0">
                <a:solidFill>
                  <a:srgbClr val="FF0000"/>
                </a:solidFill>
              </a:rPr>
              <a:t>: </a:t>
            </a:r>
            <a:r>
              <a:rPr lang="en-US" sz="4400" b="1" dirty="0">
                <a:solidFill>
                  <a:srgbClr val="FFFF00"/>
                </a:solidFill>
              </a:rPr>
              <a:t>Clones become </a:t>
            </a:r>
            <a:r>
              <a:rPr lang="en-US" sz="4400" b="1" dirty="0">
                <a:solidFill>
                  <a:srgbClr val="FF0000"/>
                </a:solidFill>
              </a:rPr>
              <a:t>Clowns</a:t>
            </a:r>
          </a:p>
        </p:txBody>
      </p:sp>
      <p:pic>
        <p:nvPicPr>
          <p:cNvPr id="5" name="Content Placeholder 4">
            <a:extLst>
              <a:ext uri="{FF2B5EF4-FFF2-40B4-BE49-F238E27FC236}">
                <a16:creationId xmlns:a16="http://schemas.microsoft.com/office/drawing/2014/main" id="{A87BC9F7-ED8C-8043-BEA8-BD771050D957}"/>
              </a:ext>
            </a:extLst>
          </p:cNvPr>
          <p:cNvPicPr>
            <a:picLocks noGrp="1" noChangeAspect="1"/>
          </p:cNvPicPr>
          <p:nvPr>
            <p:ph sz="quarter" idx="10"/>
          </p:nvPr>
        </p:nvPicPr>
        <p:blipFill>
          <a:blip r:embed="rId2"/>
          <a:stretch>
            <a:fillRect/>
          </a:stretch>
        </p:blipFill>
        <p:spPr>
          <a:xfrm>
            <a:off x="1693333" y="1408113"/>
            <a:ext cx="5757333" cy="4318000"/>
          </a:xfrm>
        </p:spPr>
      </p:pic>
    </p:spTree>
    <p:extLst>
      <p:ext uri="{BB962C8B-B14F-4D97-AF65-F5344CB8AC3E}">
        <p14:creationId xmlns:p14="http://schemas.microsoft.com/office/powerpoint/2010/main" val="10450471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FBEED-4560-D845-ACB1-4BB484FFEE5F}"/>
              </a:ext>
            </a:extLst>
          </p:cNvPr>
          <p:cNvSpPr>
            <a:spLocks noGrp="1"/>
          </p:cNvSpPr>
          <p:nvPr>
            <p:ph type="title"/>
          </p:nvPr>
        </p:nvSpPr>
        <p:spPr>
          <a:xfrm>
            <a:off x="457200" y="160339"/>
            <a:ext cx="8229600" cy="1016000"/>
          </a:xfrm>
        </p:spPr>
        <p:txBody>
          <a:bodyPr>
            <a:normAutofit/>
          </a:bodyPr>
          <a:lstStyle/>
          <a:p>
            <a:pPr algn="ctr"/>
            <a:r>
              <a:rPr lang="en-US" sz="4400" b="1" dirty="0">
                <a:solidFill>
                  <a:schemeClr val="bg1"/>
                </a:solidFill>
              </a:rPr>
              <a:t>Follow-up</a:t>
            </a:r>
            <a:r>
              <a:rPr lang="en-US" sz="4400" b="1" dirty="0">
                <a:solidFill>
                  <a:srgbClr val="FFFF00"/>
                </a:solidFill>
              </a:rPr>
              <a:t>:</a:t>
            </a:r>
            <a:r>
              <a:rPr lang="en-US" sz="4400" b="1" dirty="0">
                <a:solidFill>
                  <a:schemeClr val="bg1"/>
                </a:solidFill>
              </a:rPr>
              <a:t> </a:t>
            </a:r>
            <a:r>
              <a:rPr lang="en-US" sz="4400" b="1" dirty="0">
                <a:solidFill>
                  <a:srgbClr val="FF0000"/>
                </a:solidFill>
              </a:rPr>
              <a:t>The Racist Logo Tale</a:t>
            </a:r>
          </a:p>
        </p:txBody>
      </p:sp>
      <p:pic>
        <p:nvPicPr>
          <p:cNvPr id="9" name="Content Placeholder 8">
            <a:extLst>
              <a:ext uri="{FF2B5EF4-FFF2-40B4-BE49-F238E27FC236}">
                <a16:creationId xmlns:a16="http://schemas.microsoft.com/office/drawing/2014/main" id="{06ECA902-87F6-5748-A159-B8974EB058DB}"/>
              </a:ext>
            </a:extLst>
          </p:cNvPr>
          <p:cNvPicPr>
            <a:picLocks noGrp="1" noChangeAspect="1"/>
          </p:cNvPicPr>
          <p:nvPr>
            <p:ph sz="quarter" idx="10"/>
          </p:nvPr>
        </p:nvPicPr>
        <p:blipFill>
          <a:blip r:embed="rId2"/>
          <a:stretch>
            <a:fillRect/>
          </a:stretch>
        </p:blipFill>
        <p:spPr>
          <a:xfrm>
            <a:off x="1847554" y="1524632"/>
            <a:ext cx="5448892" cy="4244400"/>
          </a:xfrm>
        </p:spPr>
      </p:pic>
    </p:spTree>
    <p:extLst>
      <p:ext uri="{BB962C8B-B14F-4D97-AF65-F5344CB8AC3E}">
        <p14:creationId xmlns:p14="http://schemas.microsoft.com/office/powerpoint/2010/main" val="7403568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9024FC-835C-7843-908A-37CDAB882AE8}"/>
              </a:ext>
            </a:extLst>
          </p:cNvPr>
          <p:cNvPicPr>
            <a:picLocks noChangeAspect="1"/>
          </p:cNvPicPr>
          <p:nvPr/>
        </p:nvPicPr>
        <p:blipFill>
          <a:blip r:embed="rId2"/>
          <a:stretch>
            <a:fillRect/>
          </a:stretch>
        </p:blipFill>
        <p:spPr>
          <a:xfrm>
            <a:off x="916478" y="1047404"/>
            <a:ext cx="7311043" cy="4386626"/>
          </a:xfrm>
          <a:prstGeom prst="rect">
            <a:avLst/>
          </a:prstGeom>
        </p:spPr>
      </p:pic>
    </p:spTree>
    <p:extLst>
      <p:ext uri="{BB962C8B-B14F-4D97-AF65-F5344CB8AC3E}">
        <p14:creationId xmlns:p14="http://schemas.microsoft.com/office/powerpoint/2010/main" val="33528340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F9EE43-7DC8-564B-9EB0-270AA2796940}"/>
              </a:ext>
            </a:extLst>
          </p:cNvPr>
          <p:cNvPicPr>
            <a:picLocks noChangeAspect="1"/>
          </p:cNvPicPr>
          <p:nvPr/>
        </p:nvPicPr>
        <p:blipFill>
          <a:blip r:embed="rId2"/>
          <a:stretch>
            <a:fillRect/>
          </a:stretch>
        </p:blipFill>
        <p:spPr>
          <a:xfrm>
            <a:off x="1172267" y="798022"/>
            <a:ext cx="6799465" cy="4871258"/>
          </a:xfrm>
          <a:prstGeom prst="rect">
            <a:avLst/>
          </a:prstGeom>
        </p:spPr>
      </p:pic>
    </p:spTree>
    <p:extLst>
      <p:ext uri="{BB962C8B-B14F-4D97-AF65-F5344CB8AC3E}">
        <p14:creationId xmlns:p14="http://schemas.microsoft.com/office/powerpoint/2010/main" val="37354630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FED4E-089C-464A-BDAF-B58E61F67D5E}"/>
              </a:ext>
            </a:extLst>
          </p:cNvPr>
          <p:cNvPicPr>
            <a:picLocks noChangeAspect="1"/>
          </p:cNvPicPr>
          <p:nvPr/>
        </p:nvPicPr>
        <p:blipFill>
          <a:blip r:embed="rId2"/>
          <a:stretch>
            <a:fillRect/>
          </a:stretch>
        </p:blipFill>
        <p:spPr>
          <a:xfrm>
            <a:off x="1189150" y="565266"/>
            <a:ext cx="6765700" cy="5087388"/>
          </a:xfrm>
          <a:prstGeom prst="rect">
            <a:avLst/>
          </a:prstGeom>
        </p:spPr>
      </p:pic>
    </p:spTree>
    <p:extLst>
      <p:ext uri="{BB962C8B-B14F-4D97-AF65-F5344CB8AC3E}">
        <p14:creationId xmlns:p14="http://schemas.microsoft.com/office/powerpoint/2010/main" val="8757861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037606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6"/>
            <a:ext cx="8229600" cy="1016000"/>
          </a:xfrm>
        </p:spPr>
        <p:txBody>
          <a:bodyPr>
            <a:normAutofit/>
          </a:bodyPr>
          <a:lstStyle/>
          <a:p>
            <a:r>
              <a:rPr lang="en-US" sz="4800" b="1" dirty="0">
                <a:solidFill>
                  <a:srgbClr val="FFFF00"/>
                </a:solidFill>
              </a:rPr>
              <a:t>Group Presentations</a:t>
            </a:r>
          </a:p>
        </p:txBody>
      </p:sp>
      <p:sp>
        <p:nvSpPr>
          <p:cNvPr id="3" name="Content Placeholder 2"/>
          <p:cNvSpPr>
            <a:spLocks noGrp="1"/>
          </p:cNvSpPr>
          <p:nvPr>
            <p:ph sz="quarter" idx="10"/>
          </p:nvPr>
        </p:nvSpPr>
        <p:spPr>
          <a:xfrm>
            <a:off x="457200" y="1473200"/>
            <a:ext cx="8229600" cy="4453466"/>
          </a:xfrm>
        </p:spPr>
        <p:txBody>
          <a:bodyPr>
            <a:normAutofit/>
          </a:bodyPr>
          <a:lstStyle/>
          <a:p>
            <a:r>
              <a:rPr lang="en-US" sz="3600" dirty="0">
                <a:solidFill>
                  <a:srgbClr val="CCFFCC"/>
                </a:solidFill>
              </a:rPr>
              <a:t>2-3 </a:t>
            </a:r>
            <a:r>
              <a:rPr lang="en-US" sz="3600" dirty="0">
                <a:solidFill>
                  <a:srgbClr val="FF0000"/>
                </a:solidFill>
              </a:rPr>
              <a:t>(</a:t>
            </a:r>
            <a:r>
              <a:rPr lang="en-US" sz="3600" dirty="0">
                <a:solidFill>
                  <a:schemeClr val="accent5"/>
                </a:solidFill>
              </a:rPr>
              <a:t>ideally</a:t>
            </a:r>
            <a:r>
              <a:rPr lang="en-US" sz="3600" dirty="0">
                <a:solidFill>
                  <a:srgbClr val="FF0000"/>
                </a:solidFill>
              </a:rPr>
              <a:t>)</a:t>
            </a:r>
            <a:r>
              <a:rPr lang="en-US" sz="3600" dirty="0">
                <a:solidFill>
                  <a:schemeClr val="bg1"/>
                </a:solidFill>
              </a:rPr>
              <a:t> per group</a:t>
            </a:r>
          </a:p>
          <a:p>
            <a:r>
              <a:rPr lang="en-US" sz="3600" dirty="0">
                <a:solidFill>
                  <a:srgbClr val="CCFFCC"/>
                </a:solidFill>
              </a:rPr>
              <a:t>Sign-up </a:t>
            </a:r>
            <a:r>
              <a:rPr lang="en-US" sz="3600" dirty="0">
                <a:solidFill>
                  <a:schemeClr val="bg1"/>
                </a:solidFill>
              </a:rPr>
              <a:t>at the break or email me</a:t>
            </a:r>
          </a:p>
          <a:p>
            <a:r>
              <a:rPr lang="en-US" sz="3600" dirty="0">
                <a:solidFill>
                  <a:srgbClr val="CCFFCC"/>
                </a:solidFill>
              </a:rPr>
              <a:t>Any topic</a:t>
            </a:r>
            <a:r>
              <a:rPr lang="en-US" sz="3600" dirty="0">
                <a:solidFill>
                  <a:schemeClr val="bg1"/>
                </a:solidFill>
              </a:rPr>
              <a:t> </a:t>
            </a:r>
            <a:r>
              <a:rPr lang="mr-IN" sz="3600" dirty="0">
                <a:solidFill>
                  <a:schemeClr val="bg1"/>
                </a:solidFill>
              </a:rPr>
              <a:t>–</a:t>
            </a:r>
            <a:r>
              <a:rPr lang="en-US" sz="3600" dirty="0">
                <a:solidFill>
                  <a:schemeClr val="bg1"/>
                </a:solidFill>
              </a:rPr>
              <a:t> not constrained by what I’m talking about that week</a:t>
            </a:r>
          </a:p>
          <a:p>
            <a:r>
              <a:rPr lang="en-US" sz="3600" dirty="0">
                <a:solidFill>
                  <a:srgbClr val="CCFFCC"/>
                </a:solidFill>
              </a:rPr>
              <a:t>Consult</a:t>
            </a:r>
            <a:r>
              <a:rPr lang="en-US" sz="3600" dirty="0">
                <a:solidFill>
                  <a:schemeClr val="bg1"/>
                </a:solidFill>
              </a:rPr>
              <a:t> </a:t>
            </a:r>
            <a:r>
              <a:rPr lang="en-US" sz="3600" dirty="0">
                <a:solidFill>
                  <a:srgbClr val="CCFFCC"/>
                </a:solidFill>
              </a:rPr>
              <a:t>with me </a:t>
            </a:r>
            <a:r>
              <a:rPr lang="en-US" sz="3600" dirty="0">
                <a:solidFill>
                  <a:schemeClr val="bg1"/>
                </a:solidFill>
              </a:rPr>
              <a:t>re the topic you want to take on </a:t>
            </a:r>
          </a:p>
          <a:p>
            <a:r>
              <a:rPr lang="en-US" sz="3600" dirty="0">
                <a:solidFill>
                  <a:srgbClr val="CCFFCC"/>
                </a:solidFill>
              </a:rPr>
              <a:t>Post </a:t>
            </a:r>
            <a:r>
              <a:rPr lang="en-US" sz="3600" dirty="0">
                <a:solidFill>
                  <a:srgbClr val="FF0000"/>
                </a:solidFill>
              </a:rPr>
              <a:t>one thing </a:t>
            </a:r>
            <a:r>
              <a:rPr lang="en-US" sz="3600" dirty="0">
                <a:solidFill>
                  <a:schemeClr val="bg1"/>
                </a:solidFill>
              </a:rPr>
              <a:t>you want us to read or watch</a:t>
            </a:r>
          </a:p>
        </p:txBody>
      </p:sp>
    </p:spTree>
    <p:extLst>
      <p:ext uri="{BB962C8B-B14F-4D97-AF65-F5344CB8AC3E}">
        <p14:creationId xmlns:p14="http://schemas.microsoft.com/office/powerpoint/2010/main" val="11102925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4262196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695450" y="878681"/>
            <a:ext cx="5753100" cy="4470400"/>
          </a:xfrm>
        </p:spPr>
      </p:pic>
    </p:spTree>
    <p:extLst>
      <p:ext uri="{BB962C8B-B14F-4D97-AF65-F5344CB8AC3E}">
        <p14:creationId xmlns:p14="http://schemas.microsoft.com/office/powerpoint/2010/main" val="36751857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7475B9-D302-D949-91C6-2B58158B49BE}"/>
              </a:ext>
            </a:extLst>
          </p:cNvPr>
          <p:cNvPicPr>
            <a:picLocks noChangeAspect="1"/>
          </p:cNvPicPr>
          <p:nvPr/>
        </p:nvPicPr>
        <p:blipFill>
          <a:blip r:embed="rId2"/>
          <a:stretch>
            <a:fillRect/>
          </a:stretch>
        </p:blipFill>
        <p:spPr>
          <a:xfrm>
            <a:off x="2550502" y="259948"/>
            <a:ext cx="4042996" cy="5568375"/>
          </a:xfrm>
          <a:prstGeom prst="rect">
            <a:avLst/>
          </a:prstGeom>
        </p:spPr>
      </p:pic>
    </p:spTree>
    <p:extLst>
      <p:ext uri="{BB962C8B-B14F-4D97-AF65-F5344CB8AC3E}">
        <p14:creationId xmlns:p14="http://schemas.microsoft.com/office/powerpoint/2010/main" val="3835610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8B9288-9360-4640-A4E7-2B94A8A5E22E}"/>
              </a:ext>
            </a:extLst>
          </p:cNvPr>
          <p:cNvPicPr>
            <a:picLocks noChangeAspect="1"/>
          </p:cNvPicPr>
          <p:nvPr/>
        </p:nvPicPr>
        <p:blipFill>
          <a:blip r:embed="rId2"/>
          <a:stretch>
            <a:fillRect/>
          </a:stretch>
        </p:blipFill>
        <p:spPr>
          <a:xfrm>
            <a:off x="2819400" y="133350"/>
            <a:ext cx="3505200" cy="5676900"/>
          </a:xfrm>
          <a:prstGeom prst="rect">
            <a:avLst/>
          </a:prstGeom>
        </p:spPr>
      </p:pic>
    </p:spTree>
    <p:extLst>
      <p:ext uri="{BB962C8B-B14F-4D97-AF65-F5344CB8AC3E}">
        <p14:creationId xmlns:p14="http://schemas.microsoft.com/office/powerpoint/2010/main" val="10456549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A05FF-0ECD-F44E-BFA3-1C384068F16A}"/>
              </a:ext>
            </a:extLst>
          </p:cNvPr>
          <p:cNvPicPr>
            <a:picLocks noChangeAspect="1"/>
          </p:cNvPicPr>
          <p:nvPr/>
        </p:nvPicPr>
        <p:blipFill>
          <a:blip r:embed="rId2"/>
          <a:stretch>
            <a:fillRect/>
          </a:stretch>
        </p:blipFill>
        <p:spPr>
          <a:xfrm>
            <a:off x="2708238" y="103064"/>
            <a:ext cx="3727524" cy="5805366"/>
          </a:xfrm>
          <a:prstGeom prst="rect">
            <a:avLst/>
          </a:prstGeom>
        </p:spPr>
      </p:pic>
    </p:spTree>
    <p:extLst>
      <p:ext uri="{BB962C8B-B14F-4D97-AF65-F5344CB8AC3E}">
        <p14:creationId xmlns:p14="http://schemas.microsoft.com/office/powerpoint/2010/main" val="16577694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40EFF6-D3D3-0544-96DE-BDC968676A9B}"/>
              </a:ext>
            </a:extLst>
          </p:cNvPr>
          <p:cNvPicPr>
            <a:picLocks noChangeAspect="1"/>
          </p:cNvPicPr>
          <p:nvPr/>
        </p:nvPicPr>
        <p:blipFill>
          <a:blip r:embed="rId2"/>
          <a:stretch>
            <a:fillRect/>
          </a:stretch>
        </p:blipFill>
        <p:spPr>
          <a:xfrm>
            <a:off x="2691423" y="174381"/>
            <a:ext cx="3761154" cy="5760923"/>
          </a:xfrm>
          <a:prstGeom prst="rect">
            <a:avLst/>
          </a:prstGeom>
        </p:spPr>
      </p:pic>
    </p:spTree>
    <p:extLst>
      <p:ext uri="{BB962C8B-B14F-4D97-AF65-F5344CB8AC3E}">
        <p14:creationId xmlns:p14="http://schemas.microsoft.com/office/powerpoint/2010/main" val="2018644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287152-9592-5948-A1BF-6B662B6D267D}"/>
              </a:ext>
            </a:extLst>
          </p:cNvPr>
          <p:cNvPicPr>
            <a:picLocks noChangeAspect="1"/>
          </p:cNvPicPr>
          <p:nvPr/>
        </p:nvPicPr>
        <p:blipFill>
          <a:blip r:embed="rId2"/>
          <a:stretch>
            <a:fillRect/>
          </a:stretch>
        </p:blipFill>
        <p:spPr>
          <a:xfrm>
            <a:off x="2287411" y="164122"/>
            <a:ext cx="4569178" cy="5707407"/>
          </a:xfrm>
          <a:prstGeom prst="rect">
            <a:avLst/>
          </a:prstGeom>
        </p:spPr>
      </p:pic>
    </p:spTree>
    <p:extLst>
      <p:ext uri="{BB962C8B-B14F-4D97-AF65-F5344CB8AC3E}">
        <p14:creationId xmlns:p14="http://schemas.microsoft.com/office/powerpoint/2010/main" val="38966165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0ECEB2-07A8-FF4A-BED7-3CA0408CFA46}"/>
              </a:ext>
            </a:extLst>
          </p:cNvPr>
          <p:cNvPicPr>
            <a:picLocks noChangeAspect="1"/>
          </p:cNvPicPr>
          <p:nvPr/>
        </p:nvPicPr>
        <p:blipFill>
          <a:blip r:embed="rId2"/>
          <a:stretch>
            <a:fillRect/>
          </a:stretch>
        </p:blipFill>
        <p:spPr>
          <a:xfrm>
            <a:off x="2670907" y="199780"/>
            <a:ext cx="3802185" cy="5689299"/>
          </a:xfrm>
          <a:prstGeom prst="rect">
            <a:avLst/>
          </a:prstGeom>
        </p:spPr>
      </p:pic>
    </p:spTree>
    <p:extLst>
      <p:ext uri="{BB962C8B-B14F-4D97-AF65-F5344CB8AC3E}">
        <p14:creationId xmlns:p14="http://schemas.microsoft.com/office/powerpoint/2010/main" val="24886107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DFA9A-193D-DA48-AF51-A95AF9DD456C}"/>
              </a:ext>
            </a:extLst>
          </p:cNvPr>
          <p:cNvPicPr>
            <a:picLocks noChangeAspect="1"/>
          </p:cNvPicPr>
          <p:nvPr/>
        </p:nvPicPr>
        <p:blipFill>
          <a:blip r:embed="rId2"/>
          <a:stretch>
            <a:fillRect/>
          </a:stretch>
        </p:blipFill>
        <p:spPr>
          <a:xfrm>
            <a:off x="2774950" y="148492"/>
            <a:ext cx="3594100" cy="5740400"/>
          </a:xfrm>
          <a:prstGeom prst="rect">
            <a:avLst/>
          </a:prstGeom>
        </p:spPr>
      </p:pic>
    </p:spTree>
    <p:extLst>
      <p:ext uri="{BB962C8B-B14F-4D97-AF65-F5344CB8AC3E}">
        <p14:creationId xmlns:p14="http://schemas.microsoft.com/office/powerpoint/2010/main" val="10755198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C00506-BC70-7A4D-80C7-0E9331457126}"/>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8E1C8607-D98B-F549-943B-7CD919F41A63}"/>
              </a:ext>
            </a:extLst>
          </p:cNvPr>
          <p:cNvPicPr>
            <a:picLocks noChangeAspect="1"/>
          </p:cNvPicPr>
          <p:nvPr/>
        </p:nvPicPr>
        <p:blipFill>
          <a:blip r:embed="rId3"/>
          <a:stretch>
            <a:fillRect/>
          </a:stretch>
        </p:blipFill>
        <p:spPr>
          <a:xfrm>
            <a:off x="2800350" y="154842"/>
            <a:ext cx="3543300" cy="5727700"/>
          </a:xfrm>
          <a:prstGeom prst="rect">
            <a:avLst/>
          </a:prstGeom>
        </p:spPr>
      </p:pic>
    </p:spTree>
    <p:extLst>
      <p:ext uri="{BB962C8B-B14F-4D97-AF65-F5344CB8AC3E}">
        <p14:creationId xmlns:p14="http://schemas.microsoft.com/office/powerpoint/2010/main" val="126839386"/>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5833</TotalTime>
  <Words>945</Words>
  <Application>Microsoft Macintosh PowerPoint</Application>
  <PresentationFormat>On-screen Show (4:3)</PresentationFormat>
  <Paragraphs>147</Paragraphs>
  <Slides>107</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107</vt:i4>
      </vt:variant>
    </vt:vector>
  </HeadingPairs>
  <TitlesOfParts>
    <vt:vector size="119" baseType="lpstr">
      <vt:lpstr>American Typewriter</vt:lpstr>
      <vt:lpstr>Apple Chancery</vt:lpstr>
      <vt:lpstr>Arial</vt:lpstr>
      <vt:lpstr>Calibri</vt:lpstr>
      <vt:lpstr>Klavika</vt:lpstr>
      <vt:lpstr>Lucida Console</vt:lpstr>
      <vt:lpstr>Mangal</vt:lpstr>
      <vt:lpstr>Times</vt:lpstr>
      <vt:lpstr>Times New Roman</vt:lpstr>
      <vt:lpstr>Wingdings</vt:lpstr>
      <vt:lpstr>CDM_PPT_Template </vt:lpstr>
      <vt:lpstr>2_CDM_PPT_Template </vt:lpstr>
      <vt:lpstr>“Scenarios…Part 2”</vt:lpstr>
      <vt:lpstr>PowerPoint Presentation</vt:lpstr>
      <vt:lpstr>PowerPoint Presentation</vt:lpstr>
      <vt:lpstr>PowerPoint Presentation</vt:lpstr>
      <vt:lpstr>PowerPoint Presentation</vt:lpstr>
      <vt:lpstr>PowerPoint Presentation</vt:lpstr>
      <vt:lpstr> EVALUATION </vt:lpstr>
      <vt:lpstr>Paper Confessional  (or what I learned one winter holiday)</vt:lpstr>
      <vt:lpstr>Group Presentations</vt:lpstr>
      <vt:lpstr>Group Presentations:</vt:lpstr>
      <vt:lpstr>Evaluation Tips</vt:lpstr>
      <vt:lpstr>Grades (primarily)</vt:lpstr>
      <vt:lpstr>PowerPoint Presentation</vt:lpstr>
      <vt:lpstr>Website</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Good News</vt:lpstr>
      <vt:lpstr>The Bad News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Follow-up on Insurance</vt:lpstr>
      <vt:lpstr>PowerPoint Presentation</vt:lpstr>
      <vt:lpstr>PowerPoint Presentation</vt:lpstr>
      <vt:lpstr>PowerPoint Presentation</vt:lpstr>
      <vt:lpstr>PowerPoint Presentation</vt:lpstr>
      <vt:lpstr>News of the Week Case Study</vt:lpstr>
      <vt:lpstr> Michael Cohen - Fixers as lawyers Fixer &amp; lawyer </vt:lpstr>
      <vt:lpstr>PowerPoint Presentation</vt:lpstr>
      <vt:lpstr>PowerPoint Presentation</vt:lpstr>
      <vt:lpstr>PowerPoint Presentation</vt:lpstr>
      <vt:lpstr>Solicitor-client privilege</vt:lpstr>
      <vt:lpstr>PowerPoint Presentation</vt:lpstr>
      <vt:lpstr>Pause</vt:lpstr>
      <vt:lpstr>PowerPoint Presentation</vt:lpstr>
      <vt:lpstr>PowerPoint Presentation</vt:lpstr>
      <vt:lpstr>PowerPoint Presentation</vt:lpstr>
      <vt:lpstr>PowerPoint Presentation</vt:lpstr>
      <vt:lpstr>JR-W as G.C.: Mistakes?</vt:lpstr>
      <vt:lpstr>PowerPoint Presentation</vt:lpstr>
      <vt:lpstr>Pause</vt:lpstr>
      <vt:lpstr>What would you do (#1)?</vt:lpstr>
      <vt:lpstr>PowerPoint Presentation</vt:lpstr>
      <vt:lpstr>PowerPoint Presentation</vt:lpstr>
      <vt:lpstr>PowerPoint Presentation</vt:lpstr>
      <vt:lpstr>What would you do (#2)?</vt:lpstr>
      <vt:lpstr>PowerPoint Presentation</vt:lpstr>
      <vt:lpstr>PowerPoint Presentation</vt:lpstr>
      <vt:lpstr>What would you do (#3)?</vt:lpstr>
      <vt:lpstr>PowerPoint Presentation</vt:lpstr>
      <vt:lpstr>+ Postscript re governance #1</vt:lpstr>
      <vt:lpstr>PowerPoint Presentation</vt:lpstr>
      <vt:lpstr>PowerPoint Presentation</vt:lpstr>
      <vt:lpstr>S. 142 BC BCA</vt:lpstr>
      <vt:lpstr>Meaning in the “real” corporate world?</vt:lpstr>
      <vt:lpstr>Issue:</vt:lpstr>
      <vt:lpstr>Personal opinion….</vt:lpstr>
      <vt:lpstr>PowerPoint Presentation</vt:lpstr>
      <vt:lpstr>PowerPoint Presentation</vt:lpstr>
      <vt:lpstr>PowerPoint Presentation</vt:lpstr>
      <vt:lpstr>PowerPoint Presentation</vt:lpstr>
      <vt:lpstr>PowerPoint Presentation</vt:lpstr>
      <vt:lpstr>PowerPoint Presentation</vt:lpstr>
      <vt:lpstr>If personal feelings…???</vt:lpstr>
      <vt:lpstr>Postscript re governance #2: SNC Lavalin Edition</vt:lpstr>
      <vt:lpstr>A Remarkable Sameness…</vt:lpstr>
      <vt:lpstr>Opinion: Clones become Clowns</vt:lpstr>
      <vt:lpstr>Follow-up: The Racist Logo Tale</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 A MATTER OF PERSPECTIVE</vt:lpstr>
      <vt:lpstr>Conclusion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Controlling the Controllers</dc:title>
  <dc:creator>Jon Festinger</dc:creator>
  <cp:lastModifiedBy>Microsoft Office User</cp:lastModifiedBy>
  <cp:revision>593</cp:revision>
  <cp:lastPrinted>2013-11-20T04:46:48Z</cp:lastPrinted>
  <dcterms:created xsi:type="dcterms:W3CDTF">2013-03-18T21:23:38Z</dcterms:created>
  <dcterms:modified xsi:type="dcterms:W3CDTF">2019-03-15T23:21:08Z</dcterms:modified>
</cp:coreProperties>
</file>