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81"/>
  </p:notesMasterIdLst>
  <p:sldIdLst>
    <p:sldId id="300" r:id="rId3"/>
    <p:sldId id="3497" r:id="rId4"/>
    <p:sldId id="547" r:id="rId5"/>
    <p:sldId id="3255" r:id="rId6"/>
    <p:sldId id="1260" r:id="rId7"/>
    <p:sldId id="2331" r:id="rId8"/>
    <p:sldId id="2943" r:id="rId9"/>
    <p:sldId id="2346" r:id="rId10"/>
    <p:sldId id="1125" r:id="rId11"/>
    <p:sldId id="2540" r:id="rId12"/>
    <p:sldId id="441" r:id="rId13"/>
    <p:sldId id="3128" r:id="rId14"/>
    <p:sldId id="3151" r:id="rId15"/>
    <p:sldId id="3390" r:id="rId16"/>
    <p:sldId id="3392" r:id="rId17"/>
    <p:sldId id="1172" r:id="rId18"/>
    <p:sldId id="3101" r:id="rId19"/>
    <p:sldId id="1081" r:id="rId20"/>
    <p:sldId id="3153" r:id="rId21"/>
    <p:sldId id="3269" r:id="rId22"/>
    <p:sldId id="3400" r:id="rId23"/>
    <p:sldId id="3401" r:id="rId24"/>
    <p:sldId id="3402" r:id="rId25"/>
    <p:sldId id="3050" r:id="rId26"/>
    <p:sldId id="3240" r:id="rId27"/>
    <p:sldId id="3257" r:id="rId28"/>
    <p:sldId id="3347" r:id="rId29"/>
    <p:sldId id="3408" r:id="rId30"/>
    <p:sldId id="3270" r:id="rId31"/>
    <p:sldId id="3271" r:id="rId32"/>
    <p:sldId id="3316" r:id="rId33"/>
    <p:sldId id="3317" r:id="rId34"/>
    <p:sldId id="3258" r:id="rId35"/>
    <p:sldId id="3391" r:id="rId36"/>
    <p:sldId id="3418" r:id="rId37"/>
    <p:sldId id="3431" r:id="rId38"/>
    <p:sldId id="3430" r:id="rId39"/>
    <p:sldId id="3420" r:id="rId40"/>
    <p:sldId id="3432" r:id="rId41"/>
    <p:sldId id="3434" r:id="rId42"/>
    <p:sldId id="3421" r:id="rId43"/>
    <p:sldId id="3422" r:id="rId44"/>
    <p:sldId id="3425" r:id="rId45"/>
    <p:sldId id="3436" r:id="rId46"/>
    <p:sldId id="3437" r:id="rId47"/>
    <p:sldId id="3438" r:id="rId48"/>
    <p:sldId id="3498" r:id="rId49"/>
    <p:sldId id="3439" r:id="rId50"/>
    <p:sldId id="3440" r:id="rId51"/>
    <p:sldId id="3441" r:id="rId52"/>
    <p:sldId id="3442" r:id="rId53"/>
    <p:sldId id="3424" r:id="rId54"/>
    <p:sldId id="3426" r:id="rId55"/>
    <p:sldId id="3427" r:id="rId56"/>
    <p:sldId id="3435" r:id="rId57"/>
    <p:sldId id="3428" r:id="rId58"/>
    <p:sldId id="3429" r:id="rId59"/>
    <p:sldId id="3410" r:id="rId60"/>
    <p:sldId id="3411" r:id="rId61"/>
    <p:sldId id="3499" r:id="rId62"/>
    <p:sldId id="3501" r:id="rId63"/>
    <p:sldId id="3500" r:id="rId64"/>
    <p:sldId id="3482" r:id="rId65"/>
    <p:sldId id="3483" r:id="rId66"/>
    <p:sldId id="3484" r:id="rId67"/>
    <p:sldId id="3493" r:id="rId68"/>
    <p:sldId id="3494" r:id="rId69"/>
    <p:sldId id="3485" r:id="rId70"/>
    <p:sldId id="3495" r:id="rId71"/>
    <p:sldId id="3502" r:id="rId72"/>
    <p:sldId id="3496" r:id="rId73"/>
    <p:sldId id="3486" r:id="rId74"/>
    <p:sldId id="822" r:id="rId75"/>
    <p:sldId id="2009" r:id="rId76"/>
    <p:sldId id="2539" r:id="rId77"/>
    <p:sldId id="823" r:id="rId78"/>
    <p:sldId id="2125" r:id="rId79"/>
    <p:sldId id="824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2225"/>
    <a:srgbClr val="2770D4"/>
    <a:srgbClr val="4280D4"/>
    <a:srgbClr val="6788CA"/>
    <a:srgbClr val="FFC079"/>
    <a:srgbClr val="C31F3D"/>
    <a:srgbClr val="7F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41"/>
    <p:restoredTop sz="94515"/>
  </p:normalViewPr>
  <p:slideViewPr>
    <p:cSldViewPr snapToGrid="0" snapToObjects="1">
      <p:cViewPr varScale="1">
        <p:scale>
          <a:sx n="120" d="100"/>
          <a:sy n="120" d="100"/>
        </p:scale>
        <p:origin x="184" y="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B6EFC-952C-7E4A-9BA7-8224D7AF70B7}" type="datetimeFigureOut">
              <a:rPr lang="en-US" smtClean="0"/>
              <a:t>3/30/19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DD70A-49CF-A34C-9971-161B57405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1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5DA9B-A4FC-2A41-AE4D-737D8F57035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2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5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1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7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7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2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6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jon_festinger@thecdm.ca" TargetMode="External"/><Relationship Id="rId4" Type="http://schemas.openxmlformats.org/officeDocument/2006/relationships/hyperlink" Target="http://commlaw.allard.ubc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419"/>
            <a:ext cx="8646080" cy="12897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>
                <a:solidFill>
                  <a:srgbClr val="FF0000"/>
                </a:solidFill>
                <a:cs typeface="Times New Roman"/>
              </a:rPr>
              <a:t>“</a:t>
            </a:r>
            <a:r>
              <a:rPr lang="en-US" sz="5300" b="1" dirty="0">
                <a:solidFill>
                  <a:schemeClr val="tx1"/>
                </a:solidFill>
                <a:cs typeface="Times New Roman"/>
              </a:rPr>
              <a:t>Law firms</a:t>
            </a:r>
            <a:r>
              <a:rPr lang="en-US" sz="5300" b="1" dirty="0">
                <a:solidFill>
                  <a:srgbClr val="FF0000"/>
                </a:solidFill>
                <a:cs typeface="Times New Roman"/>
              </a:rPr>
              <a:t>,</a:t>
            </a:r>
            <a:r>
              <a:rPr lang="en-US" sz="5300" b="1" dirty="0">
                <a:solidFill>
                  <a:schemeClr val="tx2"/>
                </a:solidFill>
                <a:cs typeface="Times New Roman"/>
              </a:rPr>
              <a:t> Law Departments </a:t>
            </a:r>
            <a:r>
              <a:rPr lang="en-US" sz="5300" b="1" dirty="0">
                <a:solidFill>
                  <a:srgbClr val="FF0000"/>
                </a:solidFill>
                <a:cs typeface="Times New Roman"/>
              </a:rPr>
              <a:t>&amp;</a:t>
            </a:r>
            <a:r>
              <a:rPr lang="en-US" sz="5300" b="1" dirty="0">
                <a:solidFill>
                  <a:schemeClr val="tx2"/>
                </a:solidFill>
                <a:cs typeface="Times New Roman"/>
              </a:rPr>
              <a:t> </a:t>
            </a:r>
            <a:r>
              <a:rPr lang="en-US" sz="5300" b="1" dirty="0">
                <a:solidFill>
                  <a:srgbClr val="FF0000"/>
                </a:solidFill>
                <a:cs typeface="Times New Roman"/>
              </a:rPr>
              <a:t>the</a:t>
            </a:r>
            <a:r>
              <a:rPr lang="en-US" sz="5300" b="1" dirty="0">
                <a:solidFill>
                  <a:schemeClr val="tx2"/>
                </a:solidFill>
                <a:cs typeface="Times New Roman"/>
              </a:rPr>
              <a:t> </a:t>
            </a:r>
            <a:r>
              <a:rPr lang="en-US" sz="5300" b="1" dirty="0">
                <a:solidFill>
                  <a:schemeClr val="accent5">
                    <a:lumMod val="50000"/>
                  </a:schemeClr>
                </a:solidFill>
                <a:cs typeface="Times New Roman"/>
              </a:rPr>
              <a:t>Future of Law</a:t>
            </a:r>
            <a:r>
              <a:rPr lang="en-US" sz="5300" b="1" dirty="0">
                <a:solidFill>
                  <a:srgbClr val="FF0000"/>
                </a:solidFill>
                <a:cs typeface="Times New Roman"/>
              </a:rPr>
              <a:t>”</a:t>
            </a:r>
            <a:endParaRPr lang="en-US" sz="5300" b="1" dirty="0">
              <a:solidFill>
                <a:srgbClr val="FF00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103285"/>
            <a:ext cx="8229600" cy="399599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Talk 9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LAWF 3780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Challenges of In-House &amp; Corporate Counsel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TRU Faculty of Law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Spring, 2019</a:t>
            </a:r>
          </a:p>
          <a:p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Jon Festinger Q.C.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Centre for Digital Media</a:t>
            </a:r>
          </a:p>
          <a:p>
            <a:pPr marL="0" indent="0">
              <a:buNone/>
            </a:pPr>
            <a:r>
              <a:rPr lang="en-CA" dirty="0">
                <a:solidFill>
                  <a:srgbClr val="FFFFFF"/>
                </a:solidFill>
                <a:cs typeface="Lucida Console"/>
              </a:rPr>
              <a:t>QMUL School of Law (CCLS)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Festinger Law &amp; Strategy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4"/>
              </a:rPr>
              <a:t>http://commlaw.allard.ubc</a:t>
            </a:r>
            <a:r>
              <a:rPr lang="en-US" dirty="0">
                <a:solidFill>
                  <a:srgbClr val="FFFF00"/>
                </a:solidFill>
                <a:cs typeface="Lucida Console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@</a:t>
            </a:r>
            <a:r>
              <a:rPr lang="en-US" dirty="0" err="1">
                <a:solidFill>
                  <a:srgbClr val="FFFFFF"/>
                </a:solidFill>
                <a:cs typeface="Lucida Console"/>
              </a:rPr>
              <a:t>jonfestinger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5"/>
              </a:rPr>
              <a:t>jon_festinger@thecdm.ca</a:t>
            </a:r>
            <a:endParaRPr lang="en-US" dirty="0">
              <a:solidFill>
                <a:srgbClr val="FFFF00"/>
              </a:solidFill>
              <a:cs typeface="Lucida Console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3" descr="JF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9807" r="941" b="27147"/>
          <a:stretch/>
        </p:blipFill>
        <p:spPr>
          <a:xfrm>
            <a:off x="6302082" y="3962741"/>
            <a:ext cx="2384718" cy="1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8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44334"/>
            <a:ext cx="7907867" cy="89064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Tips</a:t>
            </a:r>
            <a:endParaRPr lang="en-US" sz="4800" b="1" dirty="0">
              <a:solidFill>
                <a:srgbClr val="4BACC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34981"/>
            <a:ext cx="8229600" cy="4992448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5"/>
                </a:solidFill>
                <a:latin typeface="+mn-lt"/>
              </a:rPr>
              <a:t>Term paper topics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need not </a:t>
            </a:r>
            <a:r>
              <a:rPr lang="en-US" sz="3400" dirty="0">
                <a:solidFill>
                  <a:schemeClr val="accent5"/>
                </a:solidFill>
                <a:latin typeface="+mn-lt"/>
              </a:rPr>
              <a:t>be discussed with me,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but often helpful to you if you do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Term paper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can be </a:t>
            </a:r>
            <a:r>
              <a:rPr lang="en-US" sz="3400" dirty="0">
                <a:solidFill>
                  <a:srgbClr val="4BACC6"/>
                </a:solidFill>
                <a:latin typeface="+mn-lt"/>
              </a:rPr>
              <a:t>on your presentation topic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Participation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: In-class or other contributions, including attendance.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Group presentation need not be on that week’s topic  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(20 minute per student multiplier suggested 2-4 per group to 60 minute max).</a:t>
            </a:r>
          </a:p>
        </p:txBody>
      </p:sp>
    </p:spTree>
    <p:extLst>
      <p:ext uri="{BB962C8B-B14F-4D97-AF65-F5344CB8AC3E}">
        <p14:creationId xmlns:p14="http://schemas.microsoft.com/office/powerpoint/2010/main" val="3839559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770927"/>
          </a:xfrm>
        </p:spPr>
        <p:txBody>
          <a:bodyPr>
            <a:noAutofit/>
          </a:bodyPr>
          <a:lstStyle/>
          <a:p>
            <a:pPr algn="ctr"/>
            <a:r>
              <a:rPr lang="en-US" sz="6800" b="1" dirty="0">
                <a:solidFill>
                  <a:srgbClr val="FFFF00"/>
                </a:solidFill>
                <a:latin typeface="Arial"/>
                <a:cs typeface="Arial"/>
              </a:rPr>
              <a:t>Grades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 (</a:t>
            </a:r>
            <a:r>
              <a:rPr lang="en-US" sz="6800" b="1" dirty="0">
                <a:solidFill>
                  <a:schemeClr val="bg1"/>
                </a:solidFill>
                <a:latin typeface="Arial"/>
                <a:cs typeface="Arial"/>
              </a:rPr>
              <a:t>primarily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14936"/>
            <a:ext cx="8229600" cy="3411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Quality</a:t>
            </a: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Arial"/>
              <a:cs typeface="Arial"/>
              <a:sym typeface="Wingdings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Effort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87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BFCEE2-3D46-F349-9E29-0FA351296B8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7800" y="174625"/>
            <a:ext cx="8788400" cy="5651500"/>
          </a:xfrm>
        </p:spPr>
      </p:pic>
    </p:spTree>
    <p:extLst>
      <p:ext uri="{BB962C8B-B14F-4D97-AF65-F5344CB8AC3E}">
        <p14:creationId xmlns:p14="http://schemas.microsoft.com/office/powerpoint/2010/main" val="3896426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3610-4D01-3148-AC06-15875614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663"/>
            <a:ext cx="8229600" cy="1103971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Website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00A00-1F6A-4642-84A2-631F8D390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089" y="1226634"/>
            <a:ext cx="2949822" cy="46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78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7B3BA2-C699-6749-BF8A-E1197EC6A43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179571" y="2083845"/>
            <a:ext cx="4784855" cy="382451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F9461-202F-FF4B-8962-26D729A80646}"/>
              </a:ext>
            </a:extLst>
          </p:cNvPr>
          <p:cNvSpPr txBox="1"/>
          <p:nvPr/>
        </p:nvSpPr>
        <p:spPr>
          <a:xfrm>
            <a:off x="1816250" y="193937"/>
            <a:ext cx="54384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No class next week</a:t>
            </a:r>
          </a:p>
          <a:p>
            <a:r>
              <a:rPr lang="en-US" sz="4400" b="1" dirty="0">
                <a:solidFill>
                  <a:srgbClr val="FFFF00"/>
                </a:solidFill>
              </a:rPr>
              <a:t> Back </a:t>
            </a:r>
            <a:r>
              <a:rPr lang="en-US" sz="4400" b="1" dirty="0">
                <a:solidFill>
                  <a:schemeClr val="bg1"/>
                </a:solidFill>
              </a:rPr>
              <a:t>April 11, 2019</a:t>
            </a:r>
          </a:p>
        </p:txBody>
      </p:sp>
    </p:spTree>
    <p:extLst>
      <p:ext uri="{BB962C8B-B14F-4D97-AF65-F5344CB8AC3E}">
        <p14:creationId xmlns:p14="http://schemas.microsoft.com/office/powerpoint/2010/main" val="3315214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2334B-2A0A-3B48-9FA2-0477F96EDD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319514"/>
            <a:ext cx="8229600" cy="44066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FF00"/>
                </a:solidFill>
              </a:rPr>
              <a:t>Counsel</a:t>
            </a:r>
            <a:r>
              <a:rPr lang="en-US" sz="9600" b="1" dirty="0">
                <a:solidFill>
                  <a:srgbClr val="FF0000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US" sz="9600" b="1" dirty="0">
                <a:solidFill>
                  <a:schemeClr val="bg1"/>
                </a:solidFill>
              </a:rPr>
              <a:t>The Game</a:t>
            </a:r>
          </a:p>
        </p:txBody>
      </p:sp>
    </p:spTree>
    <p:extLst>
      <p:ext uri="{BB962C8B-B14F-4D97-AF65-F5344CB8AC3E}">
        <p14:creationId xmlns:p14="http://schemas.microsoft.com/office/powerpoint/2010/main" val="3861206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3416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3806143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80670" y="1726033"/>
            <a:ext cx="6582660" cy="3082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News of the Week</a:t>
            </a:r>
            <a:endParaRPr lang="en-US" sz="9600" dirty="0">
              <a:solidFill>
                <a:srgbClr val="FF000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128468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748964"/>
            <a:ext cx="8548661" cy="39771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219818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817FE-0C6D-C04D-8FE6-01EFD335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Course Evaluations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EDB7C-4BDB-4F4F-95A9-183EF1469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1543050"/>
            <a:ext cx="7937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85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E3EB4C-238D-4A4F-A152-5E642FEFE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88" y="413657"/>
            <a:ext cx="3276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59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5053FE-C036-AC4B-A2DE-7C7DE42EC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291" y="275928"/>
            <a:ext cx="6590393" cy="54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59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4618A-B0EE-734B-8C74-0A1430FF7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46C470-9AAE-EC41-9687-2737A4945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629" y="191660"/>
            <a:ext cx="3744685" cy="56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66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4618A-B0EE-734B-8C74-0A1430FF7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9143E0-7177-9742-B8F5-99164BBB3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88" y="393700"/>
            <a:ext cx="32766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92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1234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3618616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85F38-E611-464F-92B6-855C27A7B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329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What would you do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37573-5AEE-5B4C-8ED8-80BDA068E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23" y="1164012"/>
            <a:ext cx="8335154" cy="45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44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4C1B7C-EBCA-1343-88C8-8349931A0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022350"/>
            <a:ext cx="84201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47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AD953F-9EBA-1846-8300-EE47D30A8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022" y="464457"/>
            <a:ext cx="3788931" cy="503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99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2BFB6-28B6-F943-881D-89F8AE3EC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88" y="284842"/>
            <a:ext cx="3657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5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606288"/>
            <a:ext cx="8240233" cy="487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B0F0"/>
                </a:solidFill>
                <a:latin typeface="+mn-lt"/>
              </a:rPr>
              <a:t>Hello</a:t>
            </a:r>
          </a:p>
          <a:p>
            <a:pPr marL="0" indent="0" algn="ctr">
              <a:buNone/>
            </a:pPr>
            <a:endParaRPr lang="en-US" sz="4800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cs typeface="Lucida Console"/>
              </a:rPr>
              <a:t>LAW F 3780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Challenges of In-House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  <a:latin typeface="+mn-lt"/>
              </a:rPr>
              <a:t>&amp;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 Corporate Counsel</a:t>
            </a:r>
          </a:p>
        </p:txBody>
      </p:sp>
    </p:spTree>
    <p:extLst>
      <p:ext uri="{BB962C8B-B14F-4D97-AF65-F5344CB8AC3E}">
        <p14:creationId xmlns:p14="http://schemas.microsoft.com/office/powerpoint/2010/main" val="723488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4618A-B0EE-734B-8C74-0A1430FF7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694B2B-0B47-734C-A682-C2D8B3491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538" y="248557"/>
            <a:ext cx="2755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31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37606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3426219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878681"/>
            <a:ext cx="5753100" cy="4470400"/>
          </a:xfrm>
        </p:spPr>
      </p:pic>
    </p:spTree>
    <p:extLst>
      <p:ext uri="{BB962C8B-B14F-4D97-AF65-F5344CB8AC3E}">
        <p14:creationId xmlns:p14="http://schemas.microsoft.com/office/powerpoint/2010/main" val="3675185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0659D-5504-CE4D-A0B2-1605BA4BBF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307939"/>
            <a:ext cx="8229600" cy="44181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</a:rPr>
              <a:t>Law</a:t>
            </a:r>
            <a:r>
              <a:rPr lang="en-US" sz="8000" b="1" dirty="0">
                <a:solidFill>
                  <a:srgbClr val="FF0000"/>
                </a:solidFill>
              </a:rPr>
              <a:t>-</a:t>
            </a:r>
            <a:r>
              <a:rPr lang="en-US" sz="8000" b="1" dirty="0">
                <a:solidFill>
                  <a:schemeClr val="bg1"/>
                </a:solidFill>
              </a:rPr>
              <a:t>firms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FFFF00"/>
                </a:solidFill>
              </a:rPr>
              <a:t>Issues</a:t>
            </a:r>
            <a:r>
              <a:rPr lang="en-US" sz="8000" b="1" dirty="0">
                <a:solidFill>
                  <a:srgbClr val="FF0000"/>
                </a:solidFill>
              </a:rPr>
              <a:t>/</a:t>
            </a:r>
            <a:r>
              <a:rPr lang="en-US" sz="8000" b="1" dirty="0">
                <a:solidFill>
                  <a:srgbClr val="FFFF00"/>
                </a:solidFill>
              </a:rPr>
              <a:t>concerns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</a:rPr>
              <a:t>1</a:t>
            </a:r>
            <a:r>
              <a:rPr lang="en-US" sz="8000" b="1" dirty="0">
                <a:solidFill>
                  <a:srgbClr val="FF0000"/>
                </a:solidFill>
              </a:rPr>
              <a:t>. </a:t>
            </a:r>
            <a:r>
              <a:rPr lang="en-US" sz="8000" b="1" dirty="0">
                <a:solidFill>
                  <a:schemeClr val="accent5"/>
                </a:solidFill>
              </a:rPr>
              <a:t>Mine</a:t>
            </a:r>
          </a:p>
        </p:txBody>
      </p:sp>
    </p:spTree>
    <p:extLst>
      <p:ext uri="{BB962C8B-B14F-4D97-AF65-F5344CB8AC3E}">
        <p14:creationId xmlns:p14="http://schemas.microsoft.com/office/powerpoint/2010/main" val="4143949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3E754-6EB0-014F-8571-A912AED6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239507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1981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FF00"/>
                </a:solidFill>
              </a:rPr>
              <a:t>1982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The Saturday Tapes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C0C68-787B-0C4B-B466-2DA056A868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88" y="1422649"/>
            <a:ext cx="8229600" cy="4318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5F965-CEA4-E24B-8E50-17495D523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488" y="2083707"/>
            <a:ext cx="2540000" cy="199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DDB49A-B78A-1B4E-9D75-5ACCD9180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288" y="4459991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64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E830C-4A07-744F-8B94-84516E53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964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LUNCH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F2FB90-1D45-374E-B2C8-9B75FFB2B55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333169" y="1408113"/>
            <a:ext cx="6477661" cy="4441825"/>
          </a:xfrm>
        </p:spPr>
      </p:pic>
    </p:spTree>
    <p:extLst>
      <p:ext uri="{BB962C8B-B14F-4D97-AF65-F5344CB8AC3E}">
        <p14:creationId xmlns:p14="http://schemas.microsoft.com/office/powerpoint/2010/main" val="3436800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07708-6BE7-404D-BBB1-55936B979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4994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The Expert </a:t>
            </a:r>
            <a:r>
              <a:rPr lang="en-US" b="1" dirty="0">
                <a:solidFill>
                  <a:schemeClr val="bg1"/>
                </a:solidFill>
              </a:rPr>
              <a:t>Witness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0D9348-1CCA-414B-B87C-AC390D7DBBC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284816" y="1970541"/>
            <a:ext cx="4501343" cy="2989943"/>
          </a:xfrm>
        </p:spPr>
      </p:pic>
    </p:spTree>
    <p:extLst>
      <p:ext uri="{BB962C8B-B14F-4D97-AF65-F5344CB8AC3E}">
        <p14:creationId xmlns:p14="http://schemas.microsoft.com/office/powerpoint/2010/main" val="1127469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3E754-6EB0-014F-8571-A912AED6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13790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No job</a:t>
            </a:r>
            <a:r>
              <a:rPr lang="en-US" sz="4400" b="1" dirty="0">
                <a:solidFill>
                  <a:srgbClr val="FFFF00"/>
                </a:solidFill>
              </a:rPr>
              <a:t>/ </a:t>
            </a:r>
            <a:r>
              <a:rPr lang="en-US" sz="4400" b="1" dirty="0">
                <a:solidFill>
                  <a:srgbClr val="92D050"/>
                </a:solidFill>
              </a:rPr>
              <a:t>JOB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7C032A-CD9B-6B45-AE02-1D56F96498B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515006" y="2043113"/>
            <a:ext cx="2028544" cy="3182030"/>
          </a:xfrm>
        </p:spPr>
      </p:pic>
    </p:spTree>
    <p:extLst>
      <p:ext uri="{BB962C8B-B14F-4D97-AF65-F5344CB8AC3E}">
        <p14:creationId xmlns:p14="http://schemas.microsoft.com/office/powerpoint/2010/main" val="3477011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266E7-BA09-534C-8B83-130FBF19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57600"/>
            <a:ext cx="8229600" cy="78028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I was taught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Will you be</a:t>
            </a:r>
            <a:r>
              <a:rPr lang="en-US" b="1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081476-9453-1A4A-83F1-F2497F5DAE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0723" y="1450643"/>
            <a:ext cx="2925758" cy="443435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D255FD-3D5F-1040-85E1-62565B0D52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60723" y="900039"/>
            <a:ext cx="2925758" cy="55060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348115-DA88-CE4E-9B09-86BEF6E30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571" y="1585686"/>
            <a:ext cx="3450771" cy="34507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38FF0A-58CF-EC4E-943D-4B911A596F68}"/>
              </a:ext>
            </a:extLst>
          </p:cNvPr>
          <p:cNvSpPr txBox="1"/>
          <p:nvPr/>
        </p:nvSpPr>
        <p:spPr>
          <a:xfrm>
            <a:off x="5532161" y="5359956"/>
            <a:ext cx="243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Gowan T. Guest, Q.C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348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EA387-AF89-A84B-BF4C-B743F77821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30016"/>
            <a:ext cx="8229600" cy="34961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WELCOME 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05595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62C01-6CA4-CC45-AC5C-DC4E61050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brilliant alcoholic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4AC4E-08AE-3244-B97F-EF55E5EE2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0" y="2584450"/>
            <a:ext cx="12065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54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3E754-6EB0-014F-8571-A912AED6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166935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Young Partners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CBC3E0-082A-F245-B82A-F17CD7DF241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544766" y="1723798"/>
            <a:ext cx="3981443" cy="3773715"/>
          </a:xfrm>
        </p:spPr>
      </p:pic>
    </p:spTree>
    <p:extLst>
      <p:ext uri="{BB962C8B-B14F-4D97-AF65-F5344CB8AC3E}">
        <p14:creationId xmlns:p14="http://schemas.microsoft.com/office/powerpoint/2010/main" val="2406957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3E754-6EB0-014F-8571-A912AED6F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Eat what you kill</a:t>
            </a:r>
            <a:r>
              <a:rPr lang="en-US" dirty="0">
                <a:solidFill>
                  <a:srgbClr val="FF0000"/>
                </a:solidFill>
              </a:rPr>
              <a:t>”</a:t>
            </a: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</a:rPr>
              <a:t>&amp;</a:t>
            </a:r>
            <a:r>
              <a:rPr lang="en-US" b="1" dirty="0"/>
              <a:t>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killing the profession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5B6D6CA-56BA-C146-BA52-BF9E7F6C59A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340625" y="1843315"/>
            <a:ext cx="6389726" cy="3485305"/>
          </a:xfrm>
        </p:spPr>
      </p:pic>
    </p:spTree>
    <p:extLst>
      <p:ext uri="{BB962C8B-B14F-4D97-AF65-F5344CB8AC3E}">
        <p14:creationId xmlns:p14="http://schemas.microsoft.com/office/powerpoint/2010/main" val="2835137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A37856-094A-A64C-AFD3-376B22B7A57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235200" y="538163"/>
            <a:ext cx="4673600" cy="5080000"/>
          </a:xfrm>
        </p:spPr>
      </p:pic>
    </p:spTree>
    <p:extLst>
      <p:ext uri="{BB962C8B-B14F-4D97-AF65-F5344CB8AC3E}">
        <p14:creationId xmlns:p14="http://schemas.microsoft.com/office/powerpoint/2010/main" val="37653850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B51AB-64F4-984F-B5A2-3F40EFB88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289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Memo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63672C-86F0-D14E-960C-78AE9E336F4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048000" y="1579563"/>
            <a:ext cx="3048000" cy="3975100"/>
          </a:xfrm>
        </p:spPr>
      </p:pic>
    </p:spTree>
    <p:extLst>
      <p:ext uri="{BB962C8B-B14F-4D97-AF65-F5344CB8AC3E}">
        <p14:creationId xmlns:p14="http://schemas.microsoft.com/office/powerpoint/2010/main" val="3018736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F16F7-7212-B549-8AC0-1525A6DDA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329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memo </a:t>
            </a:r>
            <a:r>
              <a:rPr lang="en-US" b="1" dirty="0">
                <a:solidFill>
                  <a:srgbClr val="FFFF00"/>
                </a:solidFill>
              </a:rPr>
              <a:t>not sent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91EA1D-28C8-8549-AE23-322D729FD4A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33778" y="1306513"/>
            <a:ext cx="7676444" cy="4318000"/>
          </a:xfrm>
        </p:spPr>
      </p:pic>
    </p:spTree>
    <p:extLst>
      <p:ext uri="{BB962C8B-B14F-4D97-AF65-F5344CB8AC3E}">
        <p14:creationId xmlns:p14="http://schemas.microsoft.com/office/powerpoint/2010/main" val="1255871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98F4-CD3A-0942-93C9-A51A24431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8097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</a:rPr>
              <a:t>memo</a:t>
            </a:r>
            <a:r>
              <a:rPr lang="en-US" dirty="0">
                <a:solidFill>
                  <a:schemeClr val="bg1"/>
                </a:solidFill>
              </a:rPr>
              <a:t> my friend sent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5B33F5-1875-794C-B4D1-943A66FD0C3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952750" y="1408113"/>
            <a:ext cx="3238500" cy="4318000"/>
          </a:xfrm>
        </p:spPr>
      </p:pic>
    </p:spTree>
    <p:extLst>
      <p:ext uri="{BB962C8B-B14F-4D97-AF65-F5344CB8AC3E}">
        <p14:creationId xmlns:p14="http://schemas.microsoft.com/office/powerpoint/2010/main" val="3028654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9FF98-5F14-204E-98C1-8A594E2C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Partnership </a:t>
            </a:r>
            <a:r>
              <a:rPr lang="en-US" sz="4800" b="1" dirty="0">
                <a:solidFill>
                  <a:srgbClr val="FFFF00"/>
                </a:solidFill>
              </a:rPr>
              <a:t>=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43F69-1317-DF43-907E-8F04966E9A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144684"/>
            <a:ext cx="8229600" cy="35814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</a:rPr>
              <a:t>SPEAKER-PHONE?</a:t>
            </a:r>
          </a:p>
        </p:txBody>
      </p:sp>
    </p:spTree>
    <p:extLst>
      <p:ext uri="{BB962C8B-B14F-4D97-AF65-F5344CB8AC3E}">
        <p14:creationId xmlns:p14="http://schemas.microsoft.com/office/powerpoint/2010/main" val="2121553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C6248-0338-1D4A-86D5-950A255A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137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Partners Meeting</a:t>
            </a:r>
            <a:r>
              <a:rPr lang="en-US" b="1" dirty="0">
                <a:solidFill>
                  <a:srgbClr val="FFFF00"/>
                </a:solidFill>
              </a:rPr>
              <a:t>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61E3E-64C0-F644-B0E7-051748D2352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554115" y="1408113"/>
            <a:ext cx="6035769" cy="4318000"/>
          </a:xfrm>
        </p:spPr>
      </p:pic>
    </p:spTree>
    <p:extLst>
      <p:ext uri="{BB962C8B-B14F-4D97-AF65-F5344CB8AC3E}">
        <p14:creationId xmlns:p14="http://schemas.microsoft.com/office/powerpoint/2010/main" val="17150532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2540-165D-4A46-939D-B83B41AD3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180289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How to leave </a:t>
            </a:r>
            <a:r>
              <a:rPr lang="en-US" b="1" dirty="0">
                <a:solidFill>
                  <a:schemeClr val="bg1"/>
                </a:solidFill>
              </a:rPr>
              <a:t>early</a:t>
            </a:r>
            <a:r>
              <a:rPr lang="en-US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1F4E5AB-FCAA-8045-982D-E372908082E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935792" y="1927536"/>
            <a:ext cx="1422400" cy="14224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061198-24F3-3D48-A328-D7E596530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784" y="1896103"/>
            <a:ext cx="1422400" cy="1422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97D378-2059-A24E-8C14-5760CB2E5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928"/>
          <a:stretch/>
        </p:blipFill>
        <p:spPr>
          <a:xfrm>
            <a:off x="2712784" y="4293156"/>
            <a:ext cx="3645408" cy="141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44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1217"/>
            <a:ext cx="8229600" cy="46446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43" y="694945"/>
            <a:ext cx="6992114" cy="481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36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9180-41D1-5547-9FF6-7A9BCB34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338785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77C34-9CDD-7C44-8E98-EAEDFF6F2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1962150"/>
            <a:ext cx="4445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312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AF90-8472-A64A-9429-69EF9A98A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 agenda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3E416-B08E-1748-8A5C-3EB4A4396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423" y="2487168"/>
            <a:ext cx="3044129" cy="174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015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3E754-6EB0-014F-8571-A912AED6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905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dangers of </a:t>
            </a:r>
            <a:r>
              <a:rPr lang="en-US" b="1" dirty="0">
                <a:solidFill>
                  <a:srgbClr val="FFFF00"/>
                </a:solidFill>
              </a:rPr>
              <a:t>off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FF00"/>
                </a:solidFill>
              </a:rPr>
              <a:t>hours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140EDA-8710-4243-9777-23F68CA5D48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7200" y="1592009"/>
            <a:ext cx="8229600" cy="3950208"/>
          </a:xfrm>
        </p:spPr>
      </p:pic>
    </p:spTree>
    <p:extLst>
      <p:ext uri="{BB962C8B-B14F-4D97-AF65-F5344CB8AC3E}">
        <p14:creationId xmlns:p14="http://schemas.microsoft.com/office/powerpoint/2010/main" val="25182427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576ED9-440B-9C40-B5EA-1FA8762CFAB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255584" y="119128"/>
            <a:ext cx="4559807" cy="5695358"/>
          </a:xfrm>
        </p:spPr>
      </p:pic>
    </p:spTree>
    <p:extLst>
      <p:ext uri="{BB962C8B-B14F-4D97-AF65-F5344CB8AC3E}">
        <p14:creationId xmlns:p14="http://schemas.microsoft.com/office/powerpoint/2010/main" val="39126147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22D16-86BF-E244-9DC2-8D4B88C92AA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357586" y="1377696"/>
            <a:ext cx="4355803" cy="3547872"/>
          </a:xfrm>
        </p:spPr>
      </p:pic>
    </p:spTree>
    <p:extLst>
      <p:ext uri="{BB962C8B-B14F-4D97-AF65-F5344CB8AC3E}">
        <p14:creationId xmlns:p14="http://schemas.microsoft.com/office/powerpoint/2010/main" val="28649326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8D028-6565-C94A-9CBD-56E81F0E3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34" y="926591"/>
            <a:ext cx="8221108" cy="460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10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198934-8F4C-FA4A-AF6D-A1CFE1C555F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99583" y="268288"/>
            <a:ext cx="5544834" cy="5632450"/>
          </a:xfrm>
        </p:spPr>
      </p:pic>
    </p:spTree>
    <p:extLst>
      <p:ext uri="{BB962C8B-B14F-4D97-AF65-F5344CB8AC3E}">
        <p14:creationId xmlns:p14="http://schemas.microsoft.com/office/powerpoint/2010/main" val="1418835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C0E41F-C884-E44F-8101-EBCB415AB38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536950" y="3078163"/>
            <a:ext cx="2070100" cy="977900"/>
          </a:xfrm>
        </p:spPr>
      </p:pic>
    </p:spTree>
    <p:extLst>
      <p:ext uri="{BB962C8B-B14F-4D97-AF65-F5344CB8AC3E}">
        <p14:creationId xmlns:p14="http://schemas.microsoft.com/office/powerpoint/2010/main" val="21445513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4361-8F79-2446-8114-78EF14BA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117348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More</a:t>
            </a:r>
            <a:r>
              <a:rPr lang="en-US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A55DF-A82F-064E-B329-678BE72AA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38" y="1243013"/>
            <a:ext cx="62865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978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4361-8F79-2446-8114-78EF14BA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874125"/>
            <a:ext cx="8229600" cy="10160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Who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16207-E150-4145-B2D7-BBE74B1BD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00" y="2921000"/>
            <a:ext cx="18034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17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083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21392" r="2663" b="3971"/>
          <a:stretch/>
        </p:blipFill>
        <p:spPr>
          <a:xfrm>
            <a:off x="876352" y="985838"/>
            <a:ext cx="7391295" cy="4471988"/>
          </a:xfrm>
        </p:spPr>
      </p:pic>
    </p:spTree>
    <p:extLst>
      <p:ext uri="{BB962C8B-B14F-4D97-AF65-F5344CB8AC3E}">
        <p14:creationId xmlns:p14="http://schemas.microsoft.com/office/powerpoint/2010/main" val="25522681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89BEC-743C-A447-99D1-083FF2B3E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Partners not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AE8D0-C6C2-764B-BEF2-A87F56883670}"/>
              </a:ext>
            </a:extLst>
          </p:cNvPr>
          <p:cNvSpPr txBox="1"/>
          <p:nvPr/>
        </p:nvSpPr>
        <p:spPr>
          <a:xfrm>
            <a:off x="2036690" y="2211185"/>
            <a:ext cx="507061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600" b="1" dirty="0">
                <a:solidFill>
                  <a:srgbClr val="FF0000"/>
                </a:solidFill>
              </a:rPr>
              <a:t>LLC</a:t>
            </a:r>
          </a:p>
        </p:txBody>
      </p:sp>
    </p:spTree>
    <p:extLst>
      <p:ext uri="{BB962C8B-B14F-4D97-AF65-F5344CB8AC3E}">
        <p14:creationId xmlns:p14="http://schemas.microsoft.com/office/powerpoint/2010/main" val="34542098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3C57-6449-DD47-A5FE-AC8E90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6592"/>
            <a:ext cx="8229600" cy="5226309"/>
          </a:xfrm>
        </p:spPr>
        <p:txBody>
          <a:bodyPr>
            <a:noAutofit/>
          </a:bodyPr>
          <a:lstStyle/>
          <a:p>
            <a:pPr algn="ctr"/>
            <a:r>
              <a:rPr lang="en-US" sz="10000" dirty="0">
                <a:solidFill>
                  <a:srgbClr val="FFFF00"/>
                </a:solidFill>
              </a:rPr>
              <a:t>Clients </a:t>
            </a:r>
            <a:br>
              <a:rPr lang="en-US" sz="10000" dirty="0">
                <a:solidFill>
                  <a:srgbClr val="FFFF00"/>
                </a:solidFill>
              </a:rPr>
            </a:br>
            <a:r>
              <a:rPr lang="en-US" sz="10000" dirty="0">
                <a:solidFill>
                  <a:srgbClr val="FF0000"/>
                </a:solidFill>
              </a:rPr>
              <a:t>to </a:t>
            </a:r>
            <a:br>
              <a:rPr lang="en-US" sz="10000" dirty="0">
                <a:solidFill>
                  <a:srgbClr val="FFFF00"/>
                </a:solidFill>
              </a:rPr>
            </a:br>
            <a:r>
              <a:rPr lang="en-US" sz="10000" dirty="0">
                <a:solidFill>
                  <a:schemeClr val="bg1"/>
                </a:solidFill>
              </a:rPr>
              <a:t>Transactions</a:t>
            </a:r>
          </a:p>
        </p:txBody>
      </p:sp>
    </p:spTree>
    <p:extLst>
      <p:ext uri="{BB962C8B-B14F-4D97-AF65-F5344CB8AC3E}">
        <p14:creationId xmlns:p14="http://schemas.microsoft.com/office/powerpoint/2010/main" val="25099047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EDAF2-2D35-DD4B-BAA7-2516E6EBD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523" y="1247502"/>
            <a:ext cx="6086954" cy="40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795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0659D-5504-CE4D-A0B2-1605BA4BBF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307939"/>
            <a:ext cx="8229600" cy="44181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</a:rPr>
              <a:t>Law</a:t>
            </a:r>
            <a:r>
              <a:rPr lang="en-US" sz="8000" b="1" dirty="0">
                <a:solidFill>
                  <a:srgbClr val="FF0000"/>
                </a:solidFill>
              </a:rPr>
              <a:t>-</a:t>
            </a:r>
            <a:r>
              <a:rPr lang="en-US" sz="8000" b="1" dirty="0">
                <a:solidFill>
                  <a:schemeClr val="bg1"/>
                </a:solidFill>
              </a:rPr>
              <a:t>firms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FFFF00"/>
                </a:solidFill>
              </a:rPr>
              <a:t>Issues</a:t>
            </a:r>
            <a:r>
              <a:rPr lang="en-US" sz="8000" b="1" dirty="0">
                <a:solidFill>
                  <a:srgbClr val="FF0000"/>
                </a:solidFill>
              </a:rPr>
              <a:t>/</a:t>
            </a:r>
            <a:r>
              <a:rPr lang="en-US" sz="8000" b="1" dirty="0">
                <a:solidFill>
                  <a:srgbClr val="FFFF00"/>
                </a:solidFill>
              </a:rPr>
              <a:t>concerns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</a:rPr>
              <a:t>2</a:t>
            </a:r>
            <a:r>
              <a:rPr lang="en-US" sz="8000" b="1" dirty="0">
                <a:solidFill>
                  <a:srgbClr val="FF0000"/>
                </a:solidFill>
              </a:rPr>
              <a:t>. </a:t>
            </a:r>
            <a:r>
              <a:rPr lang="en-US" sz="8000" b="1" dirty="0">
                <a:solidFill>
                  <a:schemeClr val="accent5"/>
                </a:solidFill>
              </a:rPr>
              <a:t>Yours</a:t>
            </a:r>
          </a:p>
        </p:txBody>
      </p:sp>
    </p:spTree>
    <p:extLst>
      <p:ext uri="{BB962C8B-B14F-4D97-AF65-F5344CB8AC3E}">
        <p14:creationId xmlns:p14="http://schemas.microsoft.com/office/powerpoint/2010/main" val="22694904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7D167-0C66-4146-977D-96772C81A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581891"/>
            <a:ext cx="8229600" cy="514424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7000" dirty="0">
                <a:solidFill>
                  <a:srgbClr val="FFFF00"/>
                </a:solidFill>
              </a:rPr>
              <a:t>How do I say </a:t>
            </a:r>
            <a:r>
              <a:rPr lang="en-US" sz="7000" dirty="0">
                <a:solidFill>
                  <a:srgbClr val="FF0000"/>
                </a:solidFill>
              </a:rPr>
              <a:t>'</a:t>
            </a:r>
            <a:r>
              <a:rPr lang="en-US" sz="7000" dirty="0">
                <a:solidFill>
                  <a:srgbClr val="FFFF00"/>
                </a:solidFill>
              </a:rPr>
              <a:t>no</a:t>
            </a:r>
            <a:r>
              <a:rPr lang="en-US" sz="7000" dirty="0">
                <a:solidFill>
                  <a:srgbClr val="FF0000"/>
                </a:solidFill>
              </a:rPr>
              <a:t>'</a:t>
            </a:r>
            <a:r>
              <a:rPr lang="en-US" sz="7000" dirty="0">
                <a:solidFill>
                  <a:schemeClr val="bg1"/>
                </a:solidFill>
              </a:rPr>
              <a:t> to tasks that I morally disagree with</a:t>
            </a:r>
            <a:r>
              <a:rPr lang="en-US" sz="7000" dirty="0">
                <a:solidFill>
                  <a:srgbClr val="FF0000"/>
                </a:solidFill>
              </a:rPr>
              <a:t>?</a:t>
            </a:r>
            <a:r>
              <a:rPr lang="en-US" sz="7000" dirty="0">
                <a:solidFill>
                  <a:schemeClr val="bg1"/>
                </a:solidFill>
              </a:rPr>
              <a:t> I also don't want to be the 'bad' lawyer in the room, or be seen as one who doesn't like to take up a challenge</a:t>
            </a:r>
            <a:r>
              <a:rPr lang="en-US" sz="7000" dirty="0">
                <a:solidFill>
                  <a:srgbClr val="FF0000"/>
                </a:solidFill>
              </a:rPr>
              <a:t>.</a:t>
            </a:r>
            <a:endParaRPr lang="en-CA" sz="7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  <a:endParaRPr lang="en-CA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660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7D167-0C66-4146-977D-96772C81A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014153"/>
            <a:ext cx="8229600" cy="471198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dirty="0">
                <a:solidFill>
                  <a:schemeClr val="bg1"/>
                </a:solidFill>
              </a:rPr>
              <a:t>What happens if I make a mistake</a:t>
            </a:r>
            <a:r>
              <a:rPr lang="en-US" sz="4400" dirty="0">
                <a:solidFill>
                  <a:srgbClr val="FF0000"/>
                </a:solidFill>
              </a:rPr>
              <a:t> - </a:t>
            </a:r>
            <a:r>
              <a:rPr lang="en-US" sz="4400" dirty="0">
                <a:solidFill>
                  <a:schemeClr val="bg1"/>
                </a:solidFill>
              </a:rPr>
              <a:t>in law school</a:t>
            </a:r>
            <a:r>
              <a:rPr lang="en-US" sz="4400" dirty="0">
                <a:solidFill>
                  <a:srgbClr val="FF0000"/>
                </a:solidFill>
              </a:rPr>
              <a:t>, </a:t>
            </a:r>
            <a:r>
              <a:rPr lang="en-US" sz="4400" dirty="0">
                <a:solidFill>
                  <a:schemeClr val="bg1"/>
                </a:solidFill>
              </a:rPr>
              <a:t>mistakes are not really talked about, you pass a class then move on </a:t>
            </a:r>
            <a:r>
              <a:rPr lang="en-US" sz="4400" dirty="0">
                <a:solidFill>
                  <a:srgbClr val="FF0000"/>
                </a:solidFill>
              </a:rPr>
              <a:t>-- </a:t>
            </a:r>
            <a:r>
              <a:rPr lang="en-US" sz="4400" dirty="0">
                <a:solidFill>
                  <a:schemeClr val="bg1"/>
                </a:solidFill>
              </a:rPr>
              <a:t>I also don't want to be </a:t>
            </a:r>
            <a:r>
              <a:rPr lang="en-US" sz="4400" dirty="0">
                <a:solidFill>
                  <a:srgbClr val="FFFF00"/>
                </a:solidFill>
              </a:rPr>
              <a:t>yelled at </a:t>
            </a:r>
            <a:r>
              <a:rPr lang="en-US" sz="4400" dirty="0">
                <a:solidFill>
                  <a:schemeClr val="bg1"/>
                </a:solidFill>
              </a:rPr>
              <a:t>for making a mistake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  <a:endParaRPr lang="en-CA" sz="4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205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7D167-0C66-4146-977D-96772C81A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061556"/>
            <a:ext cx="8229600" cy="366457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dirty="0">
                <a:solidFill>
                  <a:srgbClr val="FFFF00"/>
                </a:solidFill>
              </a:rPr>
              <a:t>What do you do when the lawyers you look up to as a mentor start doing questionable things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  <a:endParaRPr lang="en-CA" sz="4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809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7D167-0C66-4146-977D-96772C81A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482138"/>
            <a:ext cx="8229600" cy="524399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dirty="0">
                <a:solidFill>
                  <a:schemeClr val="bg1"/>
                </a:solidFill>
              </a:rPr>
              <a:t>The billable hour is a staple of practicing in a firm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  <a:r>
              <a:rPr lang="en-US" sz="4400" dirty="0">
                <a:solidFill>
                  <a:schemeClr val="bg1"/>
                </a:solidFill>
              </a:rPr>
              <a:t> Yet, when I’m given an assignment, </a:t>
            </a:r>
            <a:r>
              <a:rPr lang="en-US" sz="4400" dirty="0">
                <a:solidFill>
                  <a:srgbClr val="FFFF00"/>
                </a:solidFill>
              </a:rPr>
              <a:t>how do I know how long I should spent on it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  <a:r>
              <a:rPr lang="en-US" sz="4400" dirty="0">
                <a:solidFill>
                  <a:schemeClr val="bg1"/>
                </a:solidFill>
              </a:rPr>
              <a:t> I am anxious about ensuring that I do not spend too much, or too little, time on each matter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  <a:endParaRPr lang="en-CA" sz="4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564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7D167-0C66-4146-977D-96772C81A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11185"/>
            <a:ext cx="8229600" cy="351494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dirty="0">
                <a:solidFill>
                  <a:schemeClr val="bg1"/>
                </a:solidFill>
              </a:rPr>
              <a:t>How do you know </a:t>
            </a:r>
            <a:r>
              <a:rPr lang="en-US" sz="4400" dirty="0">
                <a:solidFill>
                  <a:srgbClr val="FFFF00"/>
                </a:solidFill>
              </a:rPr>
              <a:t>how much time to spend</a:t>
            </a:r>
            <a:r>
              <a:rPr lang="en-US" sz="4400" dirty="0">
                <a:solidFill>
                  <a:schemeClr val="bg1"/>
                </a:solidFill>
              </a:rPr>
              <a:t> on assignments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  <a:endParaRPr lang="en-CA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524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7D167-0C66-4146-977D-96772C81A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814647"/>
            <a:ext cx="8229600" cy="4911487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dirty="0">
                <a:solidFill>
                  <a:srgbClr val="FFFF00"/>
                </a:solidFill>
              </a:rPr>
              <a:t>Time management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  <a:r>
              <a:rPr lang="en-US" sz="4400" dirty="0">
                <a:solidFill>
                  <a:schemeClr val="bg1"/>
                </a:solidFill>
              </a:rPr>
              <a:t> This is related to the above point, but goes more towards how to balance multiple ongoing files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  <a:r>
              <a:rPr lang="en-US" sz="4400" dirty="0">
                <a:solidFill>
                  <a:schemeClr val="bg1"/>
                </a:solidFill>
              </a:rPr>
              <a:t> I’m unsure how to approach the management of my workload and files</a:t>
            </a:r>
            <a:r>
              <a:rPr lang="en-US" sz="4400" dirty="0">
                <a:solidFill>
                  <a:srgbClr val="FF0000"/>
                </a:solidFill>
              </a:rPr>
              <a:t>. </a:t>
            </a:r>
            <a:endParaRPr lang="en-CA" sz="4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4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946468"/>
            <a:ext cx="9143999" cy="3779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Logistics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28551894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F3E14-5203-3B4D-B0FC-66DDBBC4236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16378"/>
            <a:ext cx="8229600" cy="57357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4400" dirty="0">
                <a:solidFill>
                  <a:schemeClr val="bg1"/>
                </a:solidFill>
              </a:rPr>
              <a:t>My main concern for working in private practice and as a lawyer generally is how to adequately </a:t>
            </a:r>
            <a:r>
              <a:rPr lang="en-CA" sz="4400" dirty="0">
                <a:solidFill>
                  <a:srgbClr val="FFFF00"/>
                </a:solidFill>
              </a:rPr>
              <a:t>manage peoples expectations </a:t>
            </a:r>
            <a:r>
              <a:rPr lang="en-CA" sz="4400" dirty="0">
                <a:solidFill>
                  <a:schemeClr val="bg1"/>
                </a:solidFill>
              </a:rPr>
              <a:t>over when work will be done for them. I feel like at the start of my career </a:t>
            </a:r>
            <a:r>
              <a:rPr lang="en-CA" sz="4400" dirty="0">
                <a:solidFill>
                  <a:srgbClr val="FFFF00"/>
                </a:solidFill>
              </a:rPr>
              <a:t>it will be very difficult to gauge how long a task or assignment will take </a:t>
            </a:r>
            <a:r>
              <a:rPr lang="en-CA" sz="4400" dirty="0">
                <a:solidFill>
                  <a:schemeClr val="bg1"/>
                </a:solidFill>
              </a:rPr>
              <a:t>me to complete, which will lead to inaccurate estimation on my part.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989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7D167-0C66-4146-977D-96772C81A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961804"/>
            <a:ext cx="8229600" cy="376433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dirty="0">
                <a:solidFill>
                  <a:schemeClr val="bg1"/>
                </a:solidFill>
              </a:rPr>
              <a:t>Are there excessive </a:t>
            </a:r>
            <a:r>
              <a:rPr lang="en-US" sz="4400" dirty="0">
                <a:solidFill>
                  <a:srgbClr val="FFFF00"/>
                </a:solidFill>
              </a:rPr>
              <a:t>expectations to socialize</a:t>
            </a:r>
            <a:r>
              <a:rPr lang="en-US" sz="4400" dirty="0">
                <a:solidFill>
                  <a:schemeClr val="bg1"/>
                </a:solidFill>
              </a:rPr>
              <a:t> with the firms lawyers and</a:t>
            </a:r>
            <a:r>
              <a:rPr lang="en-US" sz="4400" dirty="0">
                <a:solidFill>
                  <a:srgbClr val="FF0000"/>
                </a:solidFill>
              </a:rPr>
              <a:t>/</a:t>
            </a:r>
            <a:r>
              <a:rPr lang="en-US" sz="4400" dirty="0">
                <a:solidFill>
                  <a:schemeClr val="bg1"/>
                </a:solidFill>
              </a:rPr>
              <a:t>or the clients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  <a:endParaRPr lang="en-CA" sz="4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00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7D167-0C66-4146-977D-96772C81A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0654" y="2044931"/>
            <a:ext cx="6982691" cy="3681203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dirty="0">
                <a:solidFill>
                  <a:schemeClr val="bg1"/>
                </a:solidFill>
              </a:rPr>
              <a:t>What can I do when my </a:t>
            </a:r>
            <a:r>
              <a:rPr lang="en-US" sz="4400" dirty="0">
                <a:solidFill>
                  <a:srgbClr val="FFFF00"/>
                </a:solidFill>
              </a:rPr>
              <a:t>mentor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>
                <a:solidFill>
                  <a:srgbClr val="FFFF00"/>
                </a:solidFill>
              </a:rPr>
              <a:t>leaves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  <a:endParaRPr lang="en-CA" sz="4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8600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r="-745" b="3814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b="712"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248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2271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Conclusion</a:t>
            </a:r>
          </a:p>
        </p:txBody>
      </p:sp>
      <p:pic>
        <p:nvPicPr>
          <p:cNvPr id="4" name="Content Placeholder 3" descr="Thank-you-word-cloud.jpg">
            <a:extLst>
              <a:ext uri="{FF2B5EF4-FFF2-40B4-BE49-F238E27FC236}">
                <a16:creationId xmlns:a16="http://schemas.microsoft.com/office/drawing/2014/main" id="{AA4C595C-307A-F344-A4B9-6084255B67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621259" y="1473200"/>
            <a:ext cx="8220570" cy="4391025"/>
          </a:xfrm>
        </p:spPr>
      </p:pic>
    </p:spTree>
    <p:extLst>
      <p:ext uri="{BB962C8B-B14F-4D97-AF65-F5344CB8AC3E}">
        <p14:creationId xmlns:p14="http://schemas.microsoft.com/office/powerpoint/2010/main" val="22871606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69076" y="593766"/>
            <a:ext cx="8229600" cy="5322373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4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SEE YOU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40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IN 2 WEEKs</a:t>
            </a:r>
            <a:r>
              <a:rPr lang="en-US" sz="1040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!</a:t>
            </a:r>
            <a:endParaRPr lang="en-US" sz="10400" dirty="0">
              <a:solidFill>
                <a:srgbClr val="FF0000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7349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Always include a cat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67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4E67-81EB-DA46-A659-3E51151D4C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01332"/>
            <a:ext cx="8229600" cy="3524801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In learning you will teach</a:t>
            </a:r>
          </a:p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And in teaching you will learn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Phil Collins' </a:t>
            </a:r>
            <a:r>
              <a:rPr lang="en-CA" i="1" dirty="0">
                <a:solidFill>
                  <a:schemeClr val="bg1">
                    <a:lumMod val="65000"/>
                  </a:schemeClr>
                </a:solidFill>
              </a:rPr>
              <a:t>Son of Man 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(1999)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353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C7BC-E631-A047-82F6-5BF56C54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87"/>
            <a:ext cx="8229600" cy="1016000"/>
          </a:xfrm>
        </p:spPr>
        <p:txBody>
          <a:bodyPr>
            <a:noAutofit/>
          </a:bodyPr>
          <a:lstStyle/>
          <a:p>
            <a:pPr algn="ctr"/>
            <a:br>
              <a:rPr lang="en-CA" sz="4400" b="1" dirty="0">
                <a:solidFill>
                  <a:srgbClr val="FFFF00"/>
                </a:solidFill>
              </a:rPr>
            </a:br>
            <a:r>
              <a:rPr lang="en-CA" sz="4400" b="1" dirty="0">
                <a:solidFill>
                  <a:srgbClr val="FFFF00"/>
                </a:solidFill>
              </a:rPr>
              <a:t>EVALUATION</a:t>
            </a:r>
            <a:br>
              <a:rPr lang="en-CA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3174F-B20A-C641-BDB0-DD9B7CA676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63535"/>
            <a:ext cx="8229600" cy="4788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Term paper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50% </a:t>
            </a:r>
            <a:r>
              <a:rPr lang="en-CA" sz="2800" b="1" dirty="0">
                <a:solidFill>
                  <a:schemeClr val="bg1"/>
                </a:solidFill>
              </a:rPr>
              <a:t>of the final grade.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5000 word paper </a:t>
            </a: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The paper is due on the last day of the exam period at 4:00 p.m.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Class Participation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50% </a:t>
            </a:r>
            <a:r>
              <a:rPr lang="en-CA" sz="2800" b="1" dirty="0">
                <a:solidFill>
                  <a:schemeClr val="bg1"/>
                </a:solidFill>
              </a:rPr>
              <a:t>of the final grade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30% </a:t>
            </a:r>
            <a:r>
              <a:rPr lang="en-CA" sz="2800" dirty="0">
                <a:solidFill>
                  <a:schemeClr val="bg1"/>
                </a:solidFill>
              </a:rPr>
              <a:t>of the mark will be based on group preparation of a Class Discussion, with a Discussion Outline provided to the class—preferably by posting on the course website—a week before.</a:t>
            </a: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20% </a:t>
            </a:r>
            <a:r>
              <a:rPr lang="en-CA" sz="2800" dirty="0">
                <a:solidFill>
                  <a:schemeClr val="bg1"/>
                </a:solidFill>
              </a:rPr>
              <a:t>for student participation in other course activities including seminar discussions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63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259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Paper Confessional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>
                <a:solidFill>
                  <a:schemeClr val="bg1"/>
                </a:solidFill>
              </a:rPr>
              <a:t>or what I learned one winter holiday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1881" y="1408134"/>
            <a:ext cx="8484919" cy="44582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Legal/normative reasoning/argument including footnote/bibliography support &amp; Contribution/Move forward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60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Presentation including layout, headings, grammar, language/writing skills, “tightness”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25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Topic/Originality/Degree of Difficultly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 </a:t>
            </a:r>
            <a:r>
              <a:rPr lang="en-US" sz="4000" dirty="0">
                <a:solidFill>
                  <a:srgbClr val="FFFF00"/>
                </a:solidFill>
              </a:rPr>
              <a:t>15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</a:p>
          <a:p>
            <a:pPr>
              <a:lnSpc>
                <a:spcPct val="110000"/>
              </a:lnSpc>
            </a:pPr>
            <a:endParaRPr lang="en-US" sz="4000" dirty="0">
              <a:solidFill>
                <a:schemeClr val="accent5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THIS IS NOT A RUBRIC. IT IS A  SELF ASSESSMENT.</a:t>
            </a:r>
          </a:p>
        </p:txBody>
      </p:sp>
    </p:spTree>
    <p:extLst>
      <p:ext uri="{BB962C8B-B14F-4D97-AF65-F5344CB8AC3E}">
        <p14:creationId xmlns:p14="http://schemas.microsoft.com/office/powerpoint/2010/main" val="2291536142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6280</TotalTime>
  <Words>747</Words>
  <Application>Microsoft Macintosh PowerPoint</Application>
  <PresentationFormat>On-screen Show (4:3)</PresentationFormat>
  <Paragraphs>137</Paragraphs>
  <Slides>78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9" baseType="lpstr">
      <vt:lpstr>American Typewriter</vt:lpstr>
      <vt:lpstr>Apple Chancery</vt:lpstr>
      <vt:lpstr>Arial</vt:lpstr>
      <vt:lpstr>Calibri</vt:lpstr>
      <vt:lpstr>Klavika</vt:lpstr>
      <vt:lpstr>Lucida Console</vt:lpstr>
      <vt:lpstr>Times</vt:lpstr>
      <vt:lpstr>Times New Roman</vt:lpstr>
      <vt:lpstr>Wingdings</vt:lpstr>
      <vt:lpstr>CDM_PPT_Template </vt:lpstr>
      <vt:lpstr>2_CDM_PPT_Template </vt:lpstr>
      <vt:lpstr>“Law firms, Law Departments &amp; the Future of Law”</vt:lpstr>
      <vt:lpstr>Course Evaluations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EVALUATION </vt:lpstr>
      <vt:lpstr>Paper Confessional  (or what I learned one winter holiday)</vt:lpstr>
      <vt:lpstr>Evaluation Tips</vt:lpstr>
      <vt:lpstr>Grades (primarily)</vt:lpstr>
      <vt:lpstr>PowerPoint Presentation</vt:lpstr>
      <vt:lpstr>Website</vt:lpstr>
      <vt:lpstr>PowerPoint Presentation</vt:lpstr>
      <vt:lpstr>PowerPoint Presentation</vt:lpstr>
      <vt:lpstr>PowerPoint Presentation</vt:lpstr>
      <vt:lpstr>Pause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</vt:lpstr>
      <vt:lpstr>What would you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</vt:lpstr>
      <vt:lpstr>PowerPoint Presentation</vt:lpstr>
      <vt:lpstr>PowerPoint Presentation</vt:lpstr>
      <vt:lpstr>1981-1982: The Saturday Tapes</vt:lpstr>
      <vt:lpstr>LUNCH</vt:lpstr>
      <vt:lpstr>The Expert Witness</vt:lpstr>
      <vt:lpstr>No job/ JOB</vt:lpstr>
      <vt:lpstr>I was taught. Will you be?</vt:lpstr>
      <vt:lpstr>The brilliant alcoholic</vt:lpstr>
      <vt:lpstr>Young Partners </vt:lpstr>
      <vt:lpstr>“Eat what you kill” &amp; killing the profession</vt:lpstr>
      <vt:lpstr>PowerPoint Presentation</vt:lpstr>
      <vt:lpstr>The Memo</vt:lpstr>
      <vt:lpstr>The memo not sent</vt:lpstr>
      <vt:lpstr>The memo my friend sent</vt:lpstr>
      <vt:lpstr>Partnership =</vt:lpstr>
      <vt:lpstr>Partners Meetings</vt:lpstr>
      <vt:lpstr>How to leave early…</vt:lpstr>
      <vt:lpstr>10-9</vt:lpstr>
      <vt:lpstr>No agenda</vt:lpstr>
      <vt:lpstr>The dangers of off-hours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More…</vt:lpstr>
      <vt:lpstr>Who?</vt:lpstr>
      <vt:lpstr>Partners not</vt:lpstr>
      <vt:lpstr>Clients  to  Transactions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 MATTER OF PERSPECTIVE</vt:lpstr>
      <vt:lpstr>Conclusion</vt:lpstr>
      <vt:lpstr>PowerPoint Presentation</vt:lpstr>
      <vt:lpstr>  Always include a cat picture</vt:lpstr>
      <vt:lpstr>PowerPoint Presentation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Controlling the Controllers</dc:title>
  <dc:creator>Jon Festinger</dc:creator>
  <cp:lastModifiedBy>Microsoft Office User</cp:lastModifiedBy>
  <cp:revision>639</cp:revision>
  <cp:lastPrinted>2013-11-20T04:46:48Z</cp:lastPrinted>
  <dcterms:created xsi:type="dcterms:W3CDTF">2013-03-18T21:23:38Z</dcterms:created>
  <dcterms:modified xsi:type="dcterms:W3CDTF">2019-03-30T23:40:51Z</dcterms:modified>
</cp:coreProperties>
</file>