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75"/>
  </p:notesMasterIdLst>
  <p:sldIdLst>
    <p:sldId id="300" r:id="rId3"/>
    <p:sldId id="547" r:id="rId4"/>
    <p:sldId id="3255" r:id="rId5"/>
    <p:sldId id="1260" r:id="rId6"/>
    <p:sldId id="2331" r:id="rId7"/>
    <p:sldId id="2943" r:id="rId8"/>
    <p:sldId id="2346" r:id="rId9"/>
    <p:sldId id="1125" r:id="rId10"/>
    <p:sldId id="1127" r:id="rId11"/>
    <p:sldId id="3099" r:id="rId12"/>
    <p:sldId id="2540" r:id="rId13"/>
    <p:sldId id="441" r:id="rId14"/>
    <p:sldId id="3128" r:id="rId15"/>
    <p:sldId id="3151" r:id="rId16"/>
    <p:sldId id="3389" r:id="rId17"/>
    <p:sldId id="3390" r:id="rId18"/>
    <p:sldId id="3392" r:id="rId19"/>
    <p:sldId id="3391" r:id="rId20"/>
    <p:sldId id="1172" r:id="rId21"/>
    <p:sldId id="3101" r:id="rId22"/>
    <p:sldId id="1081" r:id="rId23"/>
    <p:sldId id="3153" r:id="rId24"/>
    <p:sldId id="3248" r:id="rId25"/>
    <p:sldId id="3269" r:id="rId26"/>
    <p:sldId id="3270" r:id="rId27"/>
    <p:sldId id="3271" r:id="rId28"/>
    <p:sldId id="3371" r:id="rId29"/>
    <p:sldId id="3362" r:id="rId30"/>
    <p:sldId id="3363" r:id="rId31"/>
    <p:sldId id="3364" r:id="rId32"/>
    <p:sldId id="3365" r:id="rId33"/>
    <p:sldId id="3366" r:id="rId34"/>
    <p:sldId id="3379" r:id="rId35"/>
    <p:sldId id="3380" r:id="rId36"/>
    <p:sldId id="3140" r:id="rId37"/>
    <p:sldId id="3370" r:id="rId38"/>
    <p:sldId id="3050" r:id="rId39"/>
    <p:sldId id="3240" r:id="rId40"/>
    <p:sldId id="3257" r:id="rId41"/>
    <p:sldId id="3347" r:id="rId42"/>
    <p:sldId id="3360" r:id="rId43"/>
    <p:sldId id="3315" r:id="rId44"/>
    <p:sldId id="3381" r:id="rId45"/>
    <p:sldId id="3382" r:id="rId46"/>
    <p:sldId id="3383" r:id="rId47"/>
    <p:sldId id="3385" r:id="rId48"/>
    <p:sldId id="3386" r:id="rId49"/>
    <p:sldId id="916" r:id="rId50"/>
    <p:sldId id="915" r:id="rId51"/>
    <p:sldId id="947" r:id="rId52"/>
    <p:sldId id="948" r:id="rId53"/>
    <p:sldId id="917" r:id="rId54"/>
    <p:sldId id="919" r:id="rId55"/>
    <p:sldId id="920" r:id="rId56"/>
    <p:sldId id="921" r:id="rId57"/>
    <p:sldId id="951" r:id="rId58"/>
    <p:sldId id="952" r:id="rId59"/>
    <p:sldId id="3387" r:id="rId60"/>
    <p:sldId id="3302" r:id="rId61"/>
    <p:sldId id="957" r:id="rId62"/>
    <p:sldId id="3316" r:id="rId63"/>
    <p:sldId id="3317" r:id="rId64"/>
    <p:sldId id="3258" r:id="rId65"/>
    <p:sldId id="3368" r:id="rId66"/>
    <p:sldId id="3318" r:id="rId67"/>
    <p:sldId id="3319" r:id="rId68"/>
    <p:sldId id="822" r:id="rId69"/>
    <p:sldId id="2009" r:id="rId70"/>
    <p:sldId id="2539" r:id="rId71"/>
    <p:sldId id="823" r:id="rId72"/>
    <p:sldId id="2125" r:id="rId73"/>
    <p:sldId id="824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2225"/>
    <a:srgbClr val="2770D4"/>
    <a:srgbClr val="4280D4"/>
    <a:srgbClr val="6788CA"/>
    <a:srgbClr val="FFC079"/>
    <a:srgbClr val="C31F3D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59"/>
    <p:restoredTop sz="94365"/>
  </p:normalViewPr>
  <p:slideViewPr>
    <p:cSldViewPr snapToGrid="0" snapToObjects="1">
      <p:cViewPr varScale="1">
        <p:scale>
          <a:sx n="77" d="100"/>
          <a:sy n="77" d="100"/>
        </p:scale>
        <p:origin x="1520" y="192"/>
      </p:cViewPr>
      <p:guideLst>
        <p:guide orient="horz" pos="2183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3/21/19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FEEC-81F5-9048-8408-13A7B5AB11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DD70A-49CF-A34C-9971-161B5740595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3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DA9B-A4FC-2A41-AE4D-737D8F57035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JQkNrykwwMo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419"/>
            <a:ext cx="8646080" cy="1289751"/>
          </a:xfrm>
        </p:spPr>
        <p:txBody>
          <a:bodyPr>
            <a:normAutofit/>
          </a:bodyPr>
          <a:lstStyle/>
          <a:p>
            <a:r>
              <a:rPr lang="en-US" sz="5300" b="1" dirty="0">
                <a:solidFill>
                  <a:schemeClr val="tx1"/>
                </a:solidFill>
                <a:cs typeface="Times New Roman"/>
              </a:rPr>
              <a:t>“</a:t>
            </a:r>
            <a:r>
              <a:rPr lang="en-US" sz="5300" b="1" dirty="0">
                <a:solidFill>
                  <a:schemeClr val="tx2"/>
                </a:solidFill>
                <a:cs typeface="Times New Roman"/>
              </a:rPr>
              <a:t>Scenarios</a:t>
            </a:r>
            <a:r>
              <a:rPr lang="en-US" sz="5300" b="1" dirty="0">
                <a:solidFill>
                  <a:srgbClr val="FFFF00"/>
                </a:solidFill>
                <a:cs typeface="Times New Roman"/>
              </a:rPr>
              <a:t>…</a:t>
            </a:r>
            <a:r>
              <a:rPr lang="en-US" sz="5300" b="1" dirty="0">
                <a:solidFill>
                  <a:srgbClr val="FF0000"/>
                </a:solidFill>
                <a:cs typeface="Times New Roman"/>
              </a:rPr>
              <a:t>Part 3</a:t>
            </a:r>
            <a:r>
              <a:rPr lang="en-US" sz="5300" b="1" dirty="0">
                <a:solidFill>
                  <a:schemeClr val="tx1"/>
                </a:solidFill>
                <a:cs typeface="Times New Roman"/>
              </a:rPr>
              <a:t>”</a:t>
            </a:r>
            <a:endParaRPr lang="en-US" sz="5300" b="1" dirty="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Talk 8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LAWF 3780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Challenges of In-House &amp; Corporate Counsel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TRU Faculty of Law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Spring, 2019</a:t>
            </a: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dirty="0">
                <a:solidFill>
                  <a:srgbClr val="FFFFFF"/>
                </a:solidFill>
                <a:cs typeface="Lucida Console"/>
              </a:rPr>
              <a:t>QMUL School of Law (CCLS)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4"/>
              </a:rPr>
              <a:t>http://commlaw.allard.ubc</a:t>
            </a:r>
            <a:r>
              <a:rPr lang="en-US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@</a:t>
            </a:r>
            <a:r>
              <a:rPr lang="en-US" dirty="0" err="1">
                <a:solidFill>
                  <a:srgbClr val="FFFFFF"/>
                </a:solidFill>
                <a:cs typeface="Lucida Console"/>
              </a:rPr>
              <a:t>jonfestinger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5"/>
              </a:rPr>
              <a:t>jon_festinger@thecdm.ca</a:t>
            </a:r>
            <a:endParaRPr lang="en-US" dirty="0">
              <a:solidFill>
                <a:srgbClr val="FFFF00"/>
              </a:solidFill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647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  <a:r>
              <a:rPr lang="en-US" sz="4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268638"/>
            <a:ext cx="8229600" cy="36580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7500" b="1" dirty="0">
                <a:solidFill>
                  <a:schemeClr val="bg1"/>
                </a:solidFill>
              </a:rPr>
              <a:t>All in</a:t>
            </a:r>
            <a:r>
              <a:rPr lang="en-US" sz="17500" b="1" dirty="0">
                <a:solidFill>
                  <a:srgbClr val="FF0000"/>
                </a:solidFill>
              </a:rPr>
              <a:t>?</a:t>
            </a:r>
            <a:endParaRPr lang="en-US" sz="17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84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383955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8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BFCEE2-3D46-F349-9E29-0FA351296B8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174625"/>
            <a:ext cx="8788400" cy="5651500"/>
          </a:xfrm>
        </p:spPr>
      </p:pic>
    </p:spTree>
    <p:extLst>
      <p:ext uri="{BB962C8B-B14F-4D97-AF65-F5344CB8AC3E}">
        <p14:creationId xmlns:p14="http://schemas.microsoft.com/office/powerpoint/2010/main" val="389642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3610-4D01-3148-AC06-15875614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663"/>
            <a:ext cx="8229600" cy="1103971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00A00-1F6A-4642-84A2-631F8D39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089" y="1226634"/>
            <a:ext cx="2949822" cy="46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78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1DB146-5209-8749-BFFF-7215E3C2432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44329" y="2763982"/>
            <a:ext cx="8824097" cy="610899"/>
          </a:xfrm>
        </p:spPr>
      </p:pic>
    </p:spTree>
    <p:extLst>
      <p:ext uri="{BB962C8B-B14F-4D97-AF65-F5344CB8AC3E}">
        <p14:creationId xmlns:p14="http://schemas.microsoft.com/office/powerpoint/2010/main" val="268095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7B3BA2-C699-6749-BF8A-E1197EC6A43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815450" y="1435261"/>
            <a:ext cx="5513100" cy="440659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F9461-202F-FF4B-8962-26D729A80646}"/>
              </a:ext>
            </a:extLst>
          </p:cNvPr>
          <p:cNvSpPr txBox="1"/>
          <p:nvPr/>
        </p:nvSpPr>
        <p:spPr>
          <a:xfrm>
            <a:off x="1586311" y="310315"/>
            <a:ext cx="5971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No class </a:t>
            </a:r>
            <a:r>
              <a:rPr lang="en-US" sz="4400" b="1" dirty="0">
                <a:solidFill>
                  <a:schemeClr val="bg1"/>
                </a:solidFill>
              </a:rPr>
              <a:t>April 4, 2019</a:t>
            </a:r>
          </a:p>
        </p:txBody>
      </p:sp>
    </p:spTree>
    <p:extLst>
      <p:ext uri="{BB962C8B-B14F-4D97-AF65-F5344CB8AC3E}">
        <p14:creationId xmlns:p14="http://schemas.microsoft.com/office/powerpoint/2010/main" val="3315214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334B-2A0A-3B48-9FA2-0477F96EDD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19514"/>
            <a:ext cx="8229600" cy="4406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FF00"/>
                </a:solidFill>
              </a:rPr>
              <a:t>Counsel</a:t>
            </a:r>
            <a:r>
              <a:rPr lang="en-US" sz="9600" b="1" dirty="0">
                <a:solidFill>
                  <a:srgbClr val="FF000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chemeClr val="bg1"/>
                </a:solidFill>
              </a:rPr>
              <a:t>The Game</a:t>
            </a:r>
          </a:p>
        </p:txBody>
      </p:sp>
    </p:spTree>
    <p:extLst>
      <p:ext uri="{BB962C8B-B14F-4D97-AF65-F5344CB8AC3E}">
        <p14:creationId xmlns:p14="http://schemas.microsoft.com/office/powerpoint/2010/main" val="3861206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0659D-5504-CE4D-A0B2-1605BA4BBF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07939"/>
            <a:ext cx="8229600" cy="44181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chemeClr val="bg1"/>
                </a:solidFill>
              </a:rPr>
              <a:t>Law</a:t>
            </a:r>
            <a:r>
              <a:rPr lang="en-US" sz="9600" b="1" dirty="0">
                <a:solidFill>
                  <a:srgbClr val="FF0000"/>
                </a:solidFill>
              </a:rPr>
              <a:t>-</a:t>
            </a:r>
            <a:r>
              <a:rPr lang="en-US" sz="9600" b="1" dirty="0">
                <a:solidFill>
                  <a:schemeClr val="bg1"/>
                </a:solidFill>
              </a:rPr>
              <a:t>firms</a:t>
            </a:r>
          </a:p>
          <a:p>
            <a:pPr marL="0" indent="0" algn="ctr">
              <a:buNone/>
            </a:pPr>
            <a:r>
              <a:rPr lang="en-US" sz="9600" b="1" dirty="0">
                <a:solidFill>
                  <a:srgbClr val="E42225"/>
                </a:solidFill>
              </a:rPr>
              <a:t>1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>
                <a:solidFill>
                  <a:srgbClr val="FFFF00"/>
                </a:solidFill>
              </a:rPr>
              <a:t>issue</a:t>
            </a:r>
            <a:r>
              <a:rPr lang="en-US" sz="9600" b="1" dirty="0">
                <a:solidFill>
                  <a:srgbClr val="FF0000"/>
                </a:solidFill>
              </a:rPr>
              <a:t>/</a:t>
            </a:r>
            <a:r>
              <a:rPr lang="en-US" sz="9600" b="1" dirty="0">
                <a:solidFill>
                  <a:srgbClr val="FFFF00"/>
                </a:solidFill>
              </a:rPr>
              <a:t>concern</a:t>
            </a:r>
          </a:p>
        </p:txBody>
      </p:sp>
    </p:spTree>
    <p:extLst>
      <p:ext uri="{BB962C8B-B14F-4D97-AF65-F5344CB8AC3E}">
        <p14:creationId xmlns:p14="http://schemas.microsoft.com/office/powerpoint/2010/main" val="373556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416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606288"/>
            <a:ext cx="8240233" cy="48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B0F0"/>
                </a:solidFill>
                <a:latin typeface="+mn-lt"/>
              </a:rPr>
              <a:t>Hello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cs typeface="Lucida Console"/>
              </a:rPr>
              <a:t>LAW F 3780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Challenges of In-House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Corporate Counsel</a:t>
            </a:r>
          </a:p>
        </p:txBody>
      </p:sp>
    </p:spTree>
    <p:extLst>
      <p:ext uri="{BB962C8B-B14F-4D97-AF65-F5344CB8AC3E}">
        <p14:creationId xmlns:p14="http://schemas.microsoft.com/office/powerpoint/2010/main" val="72348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806143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80670" y="1726033"/>
            <a:ext cx="6582660" cy="3082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  <a:endParaRPr lang="en-US" sz="96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2846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748964"/>
            <a:ext cx="8548661" cy="3977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19818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A5B616-D6EC-7C48-BFBF-ACB3DA901741}"/>
              </a:ext>
            </a:extLst>
          </p:cNvPr>
          <p:cNvSpPr txBox="1"/>
          <p:nvPr/>
        </p:nvSpPr>
        <p:spPr>
          <a:xfrm>
            <a:off x="573024" y="2643448"/>
            <a:ext cx="3998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Which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hat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832CD8-B4B3-BE4C-99B4-77A91AD3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19330"/>
            <a:ext cx="4230624" cy="28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76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32E6E-9C5A-594B-AB14-30358C36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522" y="238990"/>
            <a:ext cx="3544956" cy="562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9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1158B-26FD-D94E-A184-4D2F3BEE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012" y="114300"/>
            <a:ext cx="3457976" cy="57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80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4618A-B0EE-734B-8C74-0A1430FF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654495-4601-714F-9D28-6A6ECAABF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080" y="176646"/>
            <a:ext cx="4427840" cy="56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40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4618A-B0EE-734B-8C74-0A1430FF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84D97-A082-B042-83D6-6D19562CD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67" y="467591"/>
            <a:ext cx="3569666" cy="52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9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8F46-8AAF-C842-9AE0-A9B86FF0A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4611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Follow</a:t>
            </a:r>
            <a:r>
              <a:rPr lang="en-US" sz="4800" b="1" dirty="0">
                <a:solidFill>
                  <a:srgbClr val="FF0000"/>
                </a:solidFill>
              </a:rPr>
              <a:t>-</a:t>
            </a:r>
            <a:r>
              <a:rPr lang="en-US" sz="4800" b="1" dirty="0">
                <a:solidFill>
                  <a:srgbClr val="FFFF00"/>
                </a:solidFill>
              </a:rPr>
              <a:t>up on </a:t>
            </a:r>
            <a:r>
              <a:rPr lang="en-US" sz="4800" b="1" dirty="0">
                <a:solidFill>
                  <a:srgbClr val="92D050"/>
                </a:solidFill>
              </a:rPr>
              <a:t>Insurance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C6DB1-8376-5F4F-B60E-972595867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511300"/>
            <a:ext cx="50038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01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46905-0362-3440-AFDC-F55A31235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72" y="228600"/>
            <a:ext cx="4321456" cy="55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2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EA387-AF89-A84B-BF4C-B743F77821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30016"/>
            <a:ext cx="8229600" cy="34961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WELCOME 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5595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956E2-EDC3-C54A-81DA-F0DEA4A6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844" y="197427"/>
            <a:ext cx="4394313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55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13B72-A95F-CD41-AF13-F776E1F27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815" y="166253"/>
            <a:ext cx="4418370" cy="57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35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65CA4-07ED-B743-AA6C-19F495945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11" y="103909"/>
            <a:ext cx="4395979" cy="57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0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D18A6-16B8-2D44-AEE4-1F349AA15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4" y="83127"/>
            <a:ext cx="4486272" cy="58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0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A4F0C-783F-9049-8830-7B3038C5D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4" y="93519"/>
            <a:ext cx="4486272" cy="58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86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BAFB-D432-A44B-A13C-F9DE9ED7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022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News of the Week </a:t>
            </a:r>
            <a:r>
              <a:rPr lang="en-US" sz="4400" b="1" dirty="0">
                <a:solidFill>
                  <a:schemeClr val="bg1"/>
                </a:solidFill>
              </a:rPr>
              <a:t>Case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49C09-F227-0E42-87F2-5FBDE04F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34" y="1153022"/>
            <a:ext cx="5547732" cy="47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4618A-B0EE-734B-8C74-0A1430FF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42E22-59DB-AD4F-9522-ABCBC9FEB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06" y="135082"/>
            <a:ext cx="7197388" cy="57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3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1234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618616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85F38-E611-464F-92B6-855C27A7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32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What would you do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37573-5AEE-5B4C-8ED8-80BDA068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3" y="1164012"/>
            <a:ext cx="8335154" cy="45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43" y="694945"/>
            <a:ext cx="6992114" cy="48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4C1B7C-EBCA-1343-88C8-8349931A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022350"/>
            <a:ext cx="8420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7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058BE-E145-6B46-B25E-89638E28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22" y="238991"/>
            <a:ext cx="6231556" cy="5157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B238CC-1522-ED4A-86BC-41D27375E1FE}"/>
              </a:ext>
            </a:extLst>
          </p:cNvPr>
          <p:cNvSpPr txBox="1"/>
          <p:nvPr/>
        </p:nvSpPr>
        <p:spPr>
          <a:xfrm>
            <a:off x="4343400" y="5642263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https://youtu.be/JQkNrykwwMo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918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5FEAA5-EB6B-2642-BAE0-7221AF5835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33945"/>
            <a:ext cx="8229600" cy="4292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</a:rPr>
              <a:t>+</a:t>
            </a:r>
            <a:r>
              <a:rPr lang="en-US" sz="9600" b="1" dirty="0">
                <a:solidFill>
                  <a:srgbClr val="FFFF00"/>
                </a:solidFill>
              </a:rPr>
              <a:t> Postscript </a:t>
            </a:r>
            <a:r>
              <a:rPr lang="en-US" sz="9600" b="1" dirty="0">
                <a:solidFill>
                  <a:schemeClr val="bg1"/>
                </a:solidFill>
              </a:rPr>
              <a:t>re governance </a:t>
            </a:r>
            <a:r>
              <a:rPr lang="en-US" sz="9600" b="1" dirty="0">
                <a:solidFill>
                  <a:srgbClr val="FF0000"/>
                </a:solidFill>
              </a:rPr>
              <a:t>#1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737740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70"/>
            <a:ext cx="8229600" cy="22302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FFFF00"/>
                </a:solidFill>
              </a:rPr>
              <a:t>Is Corporate Governance </a:t>
            </a:r>
            <a:r>
              <a:rPr lang="en-US" sz="4900" b="1" dirty="0">
                <a:solidFill>
                  <a:schemeClr val="bg1"/>
                </a:solidFill>
              </a:rPr>
              <a:t>synonymous</a:t>
            </a:r>
            <a:r>
              <a:rPr lang="en-US" sz="4900" b="1" dirty="0">
                <a:solidFill>
                  <a:srgbClr val="FFFF00"/>
                </a:solidFill>
              </a:rPr>
              <a:t> </a:t>
            </a:r>
            <a:r>
              <a:rPr lang="en-US" sz="4900" b="1" dirty="0">
                <a:solidFill>
                  <a:srgbClr val="FFFFFF"/>
                </a:solidFill>
              </a:rPr>
              <a:t>with</a:t>
            </a:r>
            <a:r>
              <a:rPr lang="mr-IN" sz="4900" b="1" dirty="0">
                <a:solidFill>
                  <a:srgbClr val="FFFF00"/>
                </a:solidFill>
              </a:rPr>
              <a:t>…</a:t>
            </a:r>
            <a:br>
              <a:rPr lang="en-CA" sz="4900" b="1" dirty="0">
                <a:solidFill>
                  <a:srgbClr val="FFFF00"/>
                </a:solidFill>
              </a:rPr>
            </a:br>
            <a:r>
              <a:rPr lang="en-US" sz="4900" b="1" dirty="0">
                <a:solidFill>
                  <a:srgbClr val="CCFFCC"/>
                </a:solidFill>
              </a:rPr>
              <a:t>Shareholders rights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Content Placeholder 7" descr="800px-NYSE127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7" b="22467"/>
          <a:stretch>
            <a:fillRect/>
          </a:stretch>
        </p:blipFill>
        <p:spPr>
          <a:xfrm>
            <a:off x="457200" y="2490788"/>
            <a:ext cx="8229600" cy="3398837"/>
          </a:xfrm>
        </p:spPr>
      </p:pic>
    </p:spTree>
    <p:extLst>
      <p:ext uri="{BB962C8B-B14F-4D97-AF65-F5344CB8AC3E}">
        <p14:creationId xmlns:p14="http://schemas.microsoft.com/office/powerpoint/2010/main" val="3171670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8562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LOOK CLOSELY</a:t>
            </a:r>
            <a:r>
              <a:rPr lang="mr-IN" sz="4400" b="1" dirty="0">
                <a:solidFill>
                  <a:schemeClr val="bg1"/>
                </a:solidFill>
              </a:rPr>
              <a:t>…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84595"/>
            <a:ext cx="8560516" cy="440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FFFF00"/>
                </a:solidFill>
              </a:rPr>
              <a:t>“</a:t>
            </a:r>
            <a:r>
              <a:rPr lang="en-US" sz="6000" b="1" dirty="0">
                <a:solidFill>
                  <a:srgbClr val="CCFFCC"/>
                </a:solidFill>
              </a:rPr>
              <a:t>Shareholders Rights</a:t>
            </a:r>
            <a:r>
              <a:rPr lang="en-US" sz="6000" b="1" dirty="0">
                <a:solidFill>
                  <a:srgbClr val="FFFF00"/>
                </a:solidFill>
              </a:rPr>
              <a:t>” 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FFFF00"/>
                </a:solidFill>
              </a:rPr>
              <a:t>leads directly to</a:t>
            </a:r>
            <a:r>
              <a:rPr lang="mr-IN" sz="6000" dirty="0">
                <a:solidFill>
                  <a:srgbClr val="FFFF00"/>
                </a:solidFill>
              </a:rPr>
              <a:t>…………</a:t>
            </a:r>
            <a:endParaRPr lang="en-US" sz="6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sym typeface="Wingdings"/>
              </a:rPr>
              <a:t>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CCFFCC"/>
                </a:solidFill>
                <a:sym typeface="Wingdings"/>
              </a:rPr>
              <a:t>$$$$$$$$$$$$$$$$$$$</a:t>
            </a:r>
            <a:endParaRPr lang="en-US" sz="60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On the other hand</a:t>
            </a:r>
            <a:r>
              <a:rPr lang="mr-IN" sz="4400" b="1" dirty="0">
                <a:solidFill>
                  <a:schemeClr val="bg1"/>
                </a:solidFill>
              </a:rPr>
              <a:t>…</a:t>
            </a:r>
            <a:r>
              <a:rPr lang="en-CA" sz="4400" b="1" dirty="0">
                <a:solidFill>
                  <a:schemeClr val="bg1"/>
                </a:solidFill>
              </a:rPr>
              <a:t>consider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09369"/>
            <a:ext cx="8229600" cy="3374177"/>
          </a:xfrm>
        </p:spPr>
        <p:txBody>
          <a:bodyPr/>
          <a:lstStyle/>
          <a:p>
            <a:pPr marL="0" indent="0">
              <a:buNone/>
            </a:pPr>
            <a:r>
              <a:rPr lang="en-US" sz="11000" dirty="0">
                <a:solidFill>
                  <a:schemeClr val="bg1"/>
                </a:solidFill>
              </a:rPr>
              <a:t>“</a:t>
            </a:r>
            <a:r>
              <a:rPr lang="en-US" sz="11000" dirty="0" err="1">
                <a:solidFill>
                  <a:schemeClr val="bg1"/>
                </a:solidFill>
              </a:rPr>
              <a:t>Corpocracy</a:t>
            </a:r>
            <a:r>
              <a:rPr lang="en-US" sz="11000" dirty="0">
                <a:solidFill>
                  <a:schemeClr val="bg1"/>
                </a:solidFill>
              </a:rPr>
              <a:t>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1834" y="5202415"/>
            <a:ext cx="49978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=</a:t>
            </a:r>
            <a:r>
              <a:rPr lang="en-US" sz="3200" dirty="0">
                <a:solidFill>
                  <a:srgbClr val="FFFF00"/>
                </a:solidFill>
              </a:rPr>
              <a:t> corporate </a:t>
            </a:r>
            <a:r>
              <a:rPr lang="en-US" sz="3200" dirty="0">
                <a:solidFill>
                  <a:srgbClr val="FFFFFF"/>
                </a:solidFill>
              </a:rPr>
              <a:t>+</a:t>
            </a:r>
            <a:r>
              <a:rPr lang="en-US" sz="3200" dirty="0">
                <a:solidFill>
                  <a:srgbClr val="FFFF00"/>
                </a:solidFill>
              </a:rPr>
              <a:t> bureaucracy</a:t>
            </a:r>
          </a:p>
        </p:txBody>
      </p:sp>
    </p:spTree>
    <p:extLst>
      <p:ext uri="{BB962C8B-B14F-4D97-AF65-F5344CB8AC3E}">
        <p14:creationId xmlns:p14="http://schemas.microsoft.com/office/powerpoint/2010/main" val="3947300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70"/>
            <a:ext cx="8229600" cy="74561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31F3D"/>
                </a:solidFill>
              </a:rPr>
              <a:t>U</a:t>
            </a:r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>
                <a:solidFill>
                  <a:schemeClr val="accent1"/>
                </a:solidFill>
              </a:rPr>
              <a:t>A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v. </a:t>
            </a:r>
            <a:r>
              <a:rPr lang="en-US" b="1" dirty="0">
                <a:solidFill>
                  <a:srgbClr val="C31F3D"/>
                </a:solidFill>
              </a:rPr>
              <a:t>Canada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8449" y="791784"/>
            <a:ext cx="8995552" cy="5080610"/>
          </a:xfrm>
        </p:spPr>
        <p:txBody>
          <a:bodyPr>
            <a:normAutofit/>
          </a:bodyPr>
          <a:lstStyle/>
          <a:p>
            <a:r>
              <a:rPr lang="en-CA" sz="2600" dirty="0">
                <a:solidFill>
                  <a:schemeClr val="bg1"/>
                </a:solidFill>
              </a:rPr>
              <a:t>In the U.S., while “Director’s duties” are owed to the corporation, a sale of the corporation shifts those duties to maximizing shareholder value (</a:t>
            </a:r>
            <a:r>
              <a:rPr lang="en-CA" sz="2600" i="1" dirty="0">
                <a:solidFill>
                  <a:srgbClr val="FFFF00"/>
                </a:solidFill>
              </a:rPr>
              <a:t>Revlon Inc. v MacAndrews &amp; Forbes Holdings </a:t>
            </a:r>
            <a:r>
              <a:rPr lang="en-CA" sz="2600" dirty="0">
                <a:solidFill>
                  <a:schemeClr val="bg1"/>
                </a:solidFill>
              </a:rPr>
              <a:t>1986). </a:t>
            </a:r>
          </a:p>
          <a:p>
            <a:r>
              <a:rPr lang="en-CA" sz="2600" dirty="0">
                <a:solidFill>
                  <a:schemeClr val="bg1"/>
                </a:solidFill>
              </a:rPr>
              <a:t>Canadian corporate Directors always must act honestly and in good faith with a view to the best interests of the corporation itself. </a:t>
            </a:r>
            <a:r>
              <a:rPr lang="en-CA" sz="2600" dirty="0">
                <a:solidFill>
                  <a:srgbClr val="FFFF00"/>
                </a:solidFill>
              </a:rPr>
              <a:t>The fiduciary duty and the duty of care are always owed to the corporation, </a:t>
            </a:r>
            <a:r>
              <a:rPr lang="en-CA" sz="2600" dirty="0">
                <a:solidFill>
                  <a:srgbClr val="CCFFCC"/>
                </a:solidFill>
              </a:rPr>
              <a:t>even during a sale process</a:t>
            </a:r>
            <a:r>
              <a:rPr lang="en-CA" sz="2600" dirty="0">
                <a:solidFill>
                  <a:schemeClr val="bg1"/>
                </a:solidFill>
              </a:rPr>
              <a:t>. Of course these duties are owed to the corporation and all its “stakeholders”, including shareholders, but </a:t>
            </a:r>
            <a:r>
              <a:rPr lang="en-CA" sz="2600" dirty="0">
                <a:solidFill>
                  <a:srgbClr val="CCFFCC"/>
                </a:solidFill>
              </a:rPr>
              <a:t>the financial interests of shareholders or any one class of shareholders will not necessarily prevail</a:t>
            </a:r>
            <a:r>
              <a:rPr lang="en-CA" sz="2600" dirty="0">
                <a:solidFill>
                  <a:schemeClr val="bg1"/>
                </a:solidFill>
              </a:rPr>
              <a:t>. The </a:t>
            </a:r>
            <a:r>
              <a:rPr lang="en-CA" sz="2600" i="1" dirty="0">
                <a:solidFill>
                  <a:srgbClr val="FFFF00"/>
                </a:solidFill>
              </a:rPr>
              <a:t>BCE</a:t>
            </a:r>
            <a:r>
              <a:rPr lang="en-CA" sz="2600" i="1" dirty="0">
                <a:solidFill>
                  <a:schemeClr val="bg1"/>
                </a:solidFill>
              </a:rPr>
              <a:t> case </a:t>
            </a:r>
            <a:r>
              <a:rPr lang="en-CA" sz="2600" dirty="0">
                <a:solidFill>
                  <a:schemeClr val="bg1"/>
                </a:solidFill>
              </a:rPr>
              <a:t>demonstrates this. </a:t>
            </a:r>
          </a:p>
          <a:p>
            <a:r>
              <a:rPr lang="en-CA" sz="2600" dirty="0">
                <a:solidFill>
                  <a:schemeClr val="bg1"/>
                </a:solidFill>
              </a:rPr>
              <a:t>If anything is </a:t>
            </a:r>
            <a:r>
              <a:rPr lang="en-CA" sz="2600" dirty="0">
                <a:solidFill>
                  <a:srgbClr val="FFFF00"/>
                </a:solidFill>
              </a:rPr>
              <a:t>paramount</a:t>
            </a:r>
            <a:r>
              <a:rPr lang="en-CA" sz="2600" dirty="0">
                <a:solidFill>
                  <a:schemeClr val="bg1"/>
                </a:solidFill>
              </a:rPr>
              <a:t>, it is the </a:t>
            </a:r>
            <a:r>
              <a:rPr lang="en-CA" sz="2600" dirty="0">
                <a:solidFill>
                  <a:srgbClr val="FFFF00"/>
                </a:solidFill>
              </a:rPr>
              <a:t>Business Judgment Rule </a:t>
            </a:r>
            <a:r>
              <a:rPr lang="en-CA" sz="2600" dirty="0">
                <a:solidFill>
                  <a:schemeClr val="bg1"/>
                </a:solidFill>
              </a:rPr>
              <a:t>which </a:t>
            </a:r>
            <a:r>
              <a:rPr lang="en-CA" sz="2600" dirty="0">
                <a:solidFill>
                  <a:srgbClr val="FFFF00"/>
                </a:solidFill>
              </a:rPr>
              <a:t>defers to the</a:t>
            </a:r>
            <a:r>
              <a:rPr lang="en-CA" sz="2600" dirty="0">
                <a:solidFill>
                  <a:schemeClr val="bg1"/>
                </a:solidFill>
              </a:rPr>
              <a:t> company’s </a:t>
            </a:r>
            <a:r>
              <a:rPr lang="en-CA" sz="2600" dirty="0">
                <a:solidFill>
                  <a:srgbClr val="FFFF00"/>
                </a:solidFill>
              </a:rPr>
              <a:t>Directors</a:t>
            </a:r>
            <a:r>
              <a:rPr lang="en-CA" sz="2600" dirty="0">
                <a:solidFill>
                  <a:schemeClr val="bg1"/>
                </a:solidFill>
              </a:rPr>
              <a:t>.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5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5FEAA5-EB6B-2642-BAE0-7221AF5835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33945"/>
            <a:ext cx="8229600" cy="4292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</a:rPr>
              <a:t>+</a:t>
            </a:r>
            <a:r>
              <a:rPr lang="en-US" sz="9600" b="1" dirty="0">
                <a:solidFill>
                  <a:srgbClr val="FFFF00"/>
                </a:solidFill>
              </a:rPr>
              <a:t> Postscript </a:t>
            </a:r>
            <a:r>
              <a:rPr lang="en-US" sz="9600" b="1" dirty="0">
                <a:solidFill>
                  <a:schemeClr val="bg1"/>
                </a:solidFill>
              </a:rPr>
              <a:t>re governance </a:t>
            </a:r>
            <a:r>
              <a:rPr lang="en-US" sz="9600" b="1" dirty="0">
                <a:solidFill>
                  <a:srgbClr val="FF0000"/>
                </a:solidFill>
              </a:rPr>
              <a:t>#2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250004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98" y="0"/>
            <a:ext cx="8566702" cy="1979459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chemeClr val="bg1"/>
                </a:solidFill>
              </a:rPr>
              <a:t>Back to:</a:t>
            </a:r>
            <a:br>
              <a:rPr lang="en-CA" b="1" dirty="0">
                <a:solidFill>
                  <a:schemeClr val="bg1"/>
                </a:solidFill>
              </a:rPr>
            </a:br>
            <a:r>
              <a:rPr lang="en-CA" b="1" i="1" dirty="0">
                <a:solidFill>
                  <a:srgbClr val="FFFF00"/>
                </a:solidFill>
              </a:rPr>
              <a:t>369413 Alberta Ltd v. </a:t>
            </a:r>
            <a:r>
              <a:rPr lang="en-CA" b="1" i="1" dirty="0" err="1">
                <a:solidFill>
                  <a:srgbClr val="FFFF00"/>
                </a:solidFill>
              </a:rPr>
              <a:t>Pocklington</a:t>
            </a:r>
            <a:r>
              <a:rPr lang="en-CA" b="1" dirty="0"/>
              <a:t> </a:t>
            </a:r>
            <a:br>
              <a:rPr lang="en-CA" b="1" dirty="0"/>
            </a:br>
            <a:r>
              <a:rPr lang="en-CA" sz="2800" dirty="0">
                <a:solidFill>
                  <a:schemeClr val="bg1"/>
                </a:solidFill>
              </a:rPr>
              <a:t>(2000) 194 D.L.R. (4</a:t>
            </a:r>
            <a:r>
              <a:rPr lang="en-CA" sz="2800" baseline="30000" dirty="0">
                <a:solidFill>
                  <a:schemeClr val="bg1"/>
                </a:solidFill>
              </a:rPr>
              <a:t>th</a:t>
            </a:r>
            <a:r>
              <a:rPr lang="en-CA" sz="2800" dirty="0">
                <a:solidFill>
                  <a:schemeClr val="bg1"/>
                </a:solidFill>
              </a:rPr>
              <a:t>) 109 (Alta. C.A.)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mgr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551"/>
          <a:stretch/>
        </p:blipFill>
        <p:spPr>
          <a:xfrm>
            <a:off x="1476602" y="2309369"/>
            <a:ext cx="6114680" cy="3464053"/>
          </a:xfrm>
        </p:spPr>
      </p:pic>
    </p:spTree>
    <p:extLst>
      <p:ext uri="{BB962C8B-B14F-4D97-AF65-F5344CB8AC3E}">
        <p14:creationId xmlns:p14="http://schemas.microsoft.com/office/powerpoint/2010/main" val="3213892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9"/>
            <a:ext cx="8229600" cy="1016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Nothing to do with </a:t>
            </a:r>
            <a:r>
              <a:rPr lang="en-US" dirty="0">
                <a:solidFill>
                  <a:schemeClr val="accent6"/>
                </a:solidFill>
              </a:rPr>
              <a:t>#99 </a:t>
            </a:r>
            <a:r>
              <a:rPr lang="en-US" dirty="0">
                <a:solidFill>
                  <a:schemeClr val="bg1"/>
                </a:solidFill>
              </a:rPr>
              <a:t>(directly)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97931" y="1029179"/>
            <a:ext cx="8946069" cy="51896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dirty="0">
                <a:solidFill>
                  <a:schemeClr val="bg1"/>
                </a:solidFill>
              </a:rPr>
              <a:t>Gainers was a significant Canadian meat-packing company. </a:t>
            </a:r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chemeClr val="bg1"/>
                </a:solidFill>
              </a:rPr>
              <a:t>In acute financial distress, </a:t>
            </a:r>
            <a:r>
              <a:rPr lang="en-CA" dirty="0">
                <a:solidFill>
                  <a:srgbClr val="FFFF00"/>
                </a:solidFill>
              </a:rPr>
              <a:t>Gainers breached an agreement it had not to sell or dispose of its assets </a:t>
            </a:r>
            <a:r>
              <a:rPr lang="en-CA" dirty="0">
                <a:solidFill>
                  <a:schemeClr val="bg1"/>
                </a:solidFill>
              </a:rPr>
              <a:t>without the prior written consent of the Province of Alberta. </a:t>
            </a:r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chemeClr val="bg1"/>
                </a:solidFill>
              </a:rPr>
              <a:t>Peter </a:t>
            </a:r>
            <a:r>
              <a:rPr lang="en-CA" dirty="0" err="1">
                <a:solidFill>
                  <a:srgbClr val="FFFF00"/>
                </a:solidFill>
              </a:rPr>
              <a:t>Pocklington</a:t>
            </a:r>
            <a:r>
              <a:rPr lang="en-CA" dirty="0">
                <a:solidFill>
                  <a:schemeClr val="bg1"/>
                </a:solidFill>
              </a:rPr>
              <a:t> owned </a:t>
            </a:r>
            <a:r>
              <a:rPr lang="en-CA" dirty="0" err="1">
                <a:solidFill>
                  <a:schemeClr val="bg1"/>
                </a:solidFill>
              </a:rPr>
              <a:t>Pocklington</a:t>
            </a:r>
            <a:r>
              <a:rPr lang="en-CA" dirty="0">
                <a:solidFill>
                  <a:schemeClr val="bg1"/>
                </a:solidFill>
              </a:rPr>
              <a:t> Foods Inc. </a:t>
            </a:r>
            <a:r>
              <a:rPr lang="en-CA" dirty="0">
                <a:solidFill>
                  <a:srgbClr val="FFFF00"/>
                </a:solidFill>
              </a:rPr>
              <a:t>which held shares</a:t>
            </a:r>
            <a:r>
              <a:rPr lang="en-CA" dirty="0">
                <a:solidFill>
                  <a:schemeClr val="bg1"/>
                </a:solidFill>
              </a:rPr>
              <a:t> in Gainers and was Gainer’s sole director.</a:t>
            </a:r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chemeClr val="bg1"/>
                </a:solidFill>
              </a:rPr>
              <a:t>The Province sued </a:t>
            </a:r>
            <a:r>
              <a:rPr lang="en-CA" dirty="0" err="1">
                <a:solidFill>
                  <a:schemeClr val="bg1"/>
                </a:solidFill>
              </a:rPr>
              <a:t>Pocklington</a:t>
            </a:r>
            <a:r>
              <a:rPr lang="en-CA" dirty="0">
                <a:solidFill>
                  <a:schemeClr val="bg1"/>
                </a:solidFill>
              </a:rPr>
              <a:t> alleging that</a:t>
            </a:r>
            <a:r>
              <a:rPr lang="en-CA" dirty="0">
                <a:solidFill>
                  <a:srgbClr val="FFFF00"/>
                </a:solidFill>
              </a:rPr>
              <a:t> </a:t>
            </a:r>
            <a:r>
              <a:rPr lang="en-CA" dirty="0" err="1">
                <a:solidFill>
                  <a:srgbClr val="FFFF00"/>
                </a:solidFill>
              </a:rPr>
              <a:t>Pocklington</a:t>
            </a:r>
            <a:r>
              <a:rPr lang="en-CA" dirty="0">
                <a:solidFill>
                  <a:srgbClr val="FFFF00"/>
                </a:solidFill>
              </a:rPr>
              <a:t> had “induced” the breach by </a:t>
            </a:r>
            <a:r>
              <a:rPr lang="en-CA" dirty="0">
                <a:solidFill>
                  <a:schemeClr val="bg1"/>
                </a:solidFill>
              </a:rPr>
              <a:t>signing a director’s resolution </a:t>
            </a:r>
            <a:r>
              <a:rPr lang="en-CA" dirty="0">
                <a:solidFill>
                  <a:srgbClr val="FFFF00"/>
                </a:solidFill>
              </a:rPr>
              <a:t>transferring certain shares</a:t>
            </a:r>
            <a:r>
              <a:rPr lang="en-CA" dirty="0">
                <a:solidFill>
                  <a:schemeClr val="bg1"/>
                </a:solidFill>
              </a:rPr>
              <a:t> in another company owned by Gainers (</a:t>
            </a:r>
            <a:r>
              <a:rPr lang="en-CA" dirty="0">
                <a:solidFill>
                  <a:schemeClr val="accent5"/>
                </a:solidFill>
              </a:rPr>
              <a:t>valued in the millions</a:t>
            </a:r>
            <a:r>
              <a:rPr lang="en-CA" dirty="0">
                <a:solidFill>
                  <a:schemeClr val="bg1"/>
                </a:solidFill>
              </a:rPr>
              <a:t>) </a:t>
            </a:r>
            <a:r>
              <a:rPr lang="en-CA" dirty="0">
                <a:solidFill>
                  <a:srgbClr val="FFFF00"/>
                </a:solidFill>
              </a:rPr>
              <a:t>to another of his own companies, </a:t>
            </a:r>
            <a:r>
              <a:rPr lang="en-CA" dirty="0" err="1">
                <a:solidFill>
                  <a:srgbClr val="FFFF00"/>
                </a:solidFill>
              </a:rPr>
              <a:t>Pocklington</a:t>
            </a:r>
            <a:r>
              <a:rPr lang="en-CA" dirty="0">
                <a:solidFill>
                  <a:srgbClr val="FFFF00"/>
                </a:solidFill>
              </a:rPr>
              <a:t> Holdings Ltd., for $100. </a:t>
            </a:r>
          </a:p>
          <a:p>
            <a:pPr>
              <a:lnSpc>
                <a:spcPct val="90000"/>
              </a:lnSpc>
            </a:pPr>
            <a:r>
              <a:rPr lang="en-CA" dirty="0">
                <a:solidFill>
                  <a:schemeClr val="bg1"/>
                </a:solidFill>
              </a:rPr>
              <a:t>The Court </a:t>
            </a:r>
            <a:r>
              <a:rPr lang="en-CA" dirty="0">
                <a:solidFill>
                  <a:srgbClr val="FFFF00"/>
                </a:solidFill>
              </a:rPr>
              <a:t>awarded the Province $4.7 million</a:t>
            </a:r>
            <a:r>
              <a:rPr lang="en-CA" dirty="0">
                <a:solidFill>
                  <a:schemeClr val="bg1"/>
                </a:solidFill>
              </a:rPr>
              <a:t> in damages as against </a:t>
            </a:r>
            <a:r>
              <a:rPr lang="en-CA" dirty="0" err="1">
                <a:solidFill>
                  <a:schemeClr val="bg1"/>
                </a:solidFill>
              </a:rPr>
              <a:t>Pocklington</a:t>
            </a:r>
            <a:r>
              <a:rPr lang="en-CA" dirty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2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83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1392" r="2663" b="3971"/>
          <a:stretch/>
        </p:blipFill>
        <p:spPr>
          <a:xfrm>
            <a:off x="876352" y="985838"/>
            <a:ext cx="7391295" cy="4471988"/>
          </a:xfrm>
        </p:spPr>
      </p:pic>
    </p:spTree>
    <p:extLst>
      <p:ext uri="{BB962C8B-B14F-4D97-AF65-F5344CB8AC3E}">
        <p14:creationId xmlns:p14="http://schemas.microsoft.com/office/powerpoint/2010/main" val="25522681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Think about the </a:t>
            </a:r>
            <a:r>
              <a:rPr lang="en-US" b="1" dirty="0">
                <a:solidFill>
                  <a:schemeClr val="bg1"/>
                </a:solidFill>
              </a:rPr>
              <a:t>distinctions</a:t>
            </a:r>
            <a:r>
              <a:rPr lang="mr-IN" b="1" dirty="0">
                <a:solidFill>
                  <a:srgbClr val="FFFF00"/>
                </a:solidFill>
              </a:rPr>
              <a:t>…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32464" y="1015999"/>
            <a:ext cx="8911535" cy="52522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</a:rPr>
              <a:t>Gainers liable </a:t>
            </a:r>
            <a:r>
              <a:rPr lang="en-US" sz="2800" dirty="0">
                <a:solidFill>
                  <a:srgbClr val="FFFFFF"/>
                </a:solidFill>
              </a:rPr>
              <a:t>for breach </a:t>
            </a:r>
            <a:r>
              <a:rPr lang="en-US" sz="2800" dirty="0">
                <a:solidFill>
                  <a:srgbClr val="FFFF00"/>
                </a:solidFill>
              </a:rPr>
              <a:t>in any event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</a:rPr>
              <a:t>Provable through </a:t>
            </a:r>
            <a:r>
              <a:rPr lang="en-US" sz="2800" dirty="0" err="1">
                <a:solidFill>
                  <a:srgbClr val="FFFF00"/>
                </a:solidFill>
              </a:rPr>
              <a:t>Pocklington’s</a:t>
            </a:r>
            <a:r>
              <a:rPr lang="en-US" sz="2800" dirty="0">
                <a:solidFill>
                  <a:srgbClr val="FFFF00"/>
                </a:solidFill>
              </a:rPr>
              <a:t> actions </a:t>
            </a:r>
            <a:r>
              <a:rPr lang="en-US" sz="2800" dirty="0">
                <a:solidFill>
                  <a:srgbClr val="FFFFFF"/>
                </a:solidFill>
              </a:rPr>
              <a:t>as agent or Director?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</a:rPr>
              <a:t>Is </a:t>
            </a:r>
            <a:r>
              <a:rPr lang="en-US" sz="2800" dirty="0" err="1">
                <a:solidFill>
                  <a:srgbClr val="FFFF00"/>
                </a:solidFill>
              </a:rPr>
              <a:t>Pocklington</a:t>
            </a:r>
            <a:r>
              <a:rPr lang="en-US" sz="2800" dirty="0">
                <a:solidFill>
                  <a:srgbClr val="FFFF00"/>
                </a:solidFill>
              </a:rPr>
              <a:t> liable as Director </a:t>
            </a:r>
            <a:r>
              <a:rPr lang="en-US" sz="2800" dirty="0">
                <a:solidFill>
                  <a:srgbClr val="FFFFFF"/>
                </a:solidFill>
              </a:rPr>
              <a:t>if outside the narrow exemption of the principle in </a:t>
            </a:r>
            <a:r>
              <a:rPr lang="en-US" sz="2800" i="1" dirty="0">
                <a:solidFill>
                  <a:srgbClr val="FFFF00"/>
                </a:solidFill>
              </a:rPr>
              <a:t>Said v. Butt </a:t>
            </a:r>
            <a:r>
              <a:rPr lang="en-US" sz="2800" dirty="0">
                <a:solidFill>
                  <a:srgbClr val="FFFFFF"/>
                </a:solidFill>
              </a:rPr>
              <a:t>(</a:t>
            </a:r>
            <a:r>
              <a:rPr lang="en-CA" sz="2800" dirty="0">
                <a:solidFill>
                  <a:srgbClr val="FFFFFF"/>
                </a:solidFill>
              </a:rPr>
              <a:t>servant acting bona fide within the scope of his authority procures or causes the breach of a contract)? Note that </a:t>
            </a:r>
            <a:r>
              <a:rPr lang="en-CA" sz="2800" i="1" dirty="0" err="1">
                <a:solidFill>
                  <a:srgbClr val="FFFF00"/>
                </a:solidFill>
              </a:rPr>
              <a:t>Agda</a:t>
            </a:r>
            <a:r>
              <a:rPr lang="en-CA" sz="2800" dirty="0">
                <a:solidFill>
                  <a:srgbClr val="FFFFFF"/>
                </a:solidFill>
              </a:rPr>
              <a:t> indicates liability is possible even if acting bona fides.</a:t>
            </a:r>
            <a:endParaRPr lang="en-US" sz="28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Pocklington</a:t>
            </a:r>
            <a:r>
              <a:rPr lang="en-US" sz="2800" dirty="0">
                <a:solidFill>
                  <a:srgbClr val="FFFF00"/>
                </a:solidFill>
              </a:rPr>
              <a:t> always could be </a:t>
            </a:r>
            <a:r>
              <a:rPr lang="en-US" sz="2800" dirty="0">
                <a:solidFill>
                  <a:schemeClr val="accent5"/>
                </a:solidFill>
              </a:rPr>
              <a:t>liable personally </a:t>
            </a:r>
            <a:r>
              <a:rPr lang="en-US" sz="2800" dirty="0">
                <a:solidFill>
                  <a:srgbClr val="FFFF00"/>
                </a:solidFill>
              </a:rPr>
              <a:t>for inducing breach of contract by Gainers.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rgbClr val="FFFFFF"/>
                </a:solidFill>
              </a:rPr>
              <a:t>Which fits best?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0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American Typewriter"/>
                <a:cs typeface="American Typewriter"/>
              </a:rPr>
              <a:t>THREE NOTES</a:t>
            </a:r>
            <a:r>
              <a:rPr lang="mr-IN" sz="4400" dirty="0">
                <a:solidFill>
                  <a:srgbClr val="FFFF00"/>
                </a:solidFill>
                <a:latin typeface="American Typewriter"/>
                <a:cs typeface="American Typewriter"/>
              </a:rPr>
              <a:t>…</a:t>
            </a:r>
            <a:endParaRPr lang="en-US" sz="44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16000"/>
            <a:ext cx="8229600" cy="471013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American Typewriter"/>
                <a:cs typeface="American Typewriter"/>
              </a:rPr>
              <a:t>None </a:t>
            </a: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of the methods on the previous slide </a:t>
            </a:r>
            <a:r>
              <a:rPr lang="en-US" sz="2800" dirty="0">
                <a:solidFill>
                  <a:srgbClr val="FFFF00"/>
                </a:solidFill>
                <a:latin typeface="American Typewriter"/>
                <a:cs typeface="American Typewriter"/>
              </a:rPr>
              <a:t>are really piercing </a:t>
            </a: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the corporate veil.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Seems that </a:t>
            </a:r>
            <a:r>
              <a:rPr lang="en-US" sz="2800" dirty="0">
                <a:solidFill>
                  <a:srgbClr val="FFFF00"/>
                </a:solidFill>
                <a:latin typeface="American Typewriter"/>
                <a:cs typeface="American Typewriter"/>
              </a:rPr>
              <a:t>“inducing breach of contact” </a:t>
            </a: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is a favorite method of </a:t>
            </a:r>
            <a:r>
              <a:rPr lang="en-US" sz="2800" dirty="0">
                <a:solidFill>
                  <a:srgbClr val="FFFF00"/>
                </a:solidFill>
                <a:latin typeface="American Typewriter"/>
                <a:cs typeface="American Typewriter"/>
              </a:rPr>
              <a:t>achieving a similar result </a:t>
            </a: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as to liability without piercing.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The paucity of actual “piercing” cases and the </a:t>
            </a:r>
            <a:r>
              <a:rPr lang="en-US" sz="2800" dirty="0">
                <a:solidFill>
                  <a:srgbClr val="FFFF00"/>
                </a:solidFill>
                <a:latin typeface="American Typewriter"/>
                <a:cs typeface="American Typewriter"/>
              </a:rPr>
              <a:t>lack of clarity </a:t>
            </a: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around the doctrine </a:t>
            </a:r>
            <a:r>
              <a:rPr lang="en-US" sz="2800" dirty="0">
                <a:solidFill>
                  <a:srgbClr val="FFFF00"/>
                </a:solidFill>
                <a:latin typeface="American Typewriter"/>
                <a:cs typeface="American Typewriter"/>
              </a:rPr>
              <a:t>makes alternative methods</a:t>
            </a: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 arguably </a:t>
            </a:r>
            <a:r>
              <a:rPr lang="en-US" sz="2800" dirty="0">
                <a:solidFill>
                  <a:schemeClr val="bg1"/>
                </a:solidFill>
                <a:latin typeface="American Typewriter"/>
                <a:cs typeface="American Typewriter"/>
              </a:rPr>
              <a:t>more </a:t>
            </a:r>
            <a:r>
              <a:rPr lang="en-US" sz="2800" dirty="0">
                <a:solidFill>
                  <a:srgbClr val="FFFF00"/>
                </a:solidFill>
                <a:latin typeface="American Typewriter"/>
                <a:cs typeface="American Typewriter"/>
              </a:rPr>
              <a:t>attractive</a:t>
            </a:r>
            <a:r>
              <a:rPr lang="en-US" sz="2800" dirty="0">
                <a:solidFill>
                  <a:srgbClr val="FFFFFF"/>
                </a:solidFill>
                <a:latin typeface="American Typewriter"/>
                <a:cs typeface="American Typewriter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38" y="4816682"/>
            <a:ext cx="1362769" cy="136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1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4171"/>
          </a:xfrm>
        </p:spPr>
        <p:txBody>
          <a:bodyPr>
            <a:noAutofit/>
          </a:bodyPr>
          <a:lstStyle/>
          <a:p>
            <a:r>
              <a:rPr lang="en-CA" sz="4400" b="1" dirty="0">
                <a:solidFill>
                  <a:schemeClr val="bg1"/>
                </a:solidFill>
              </a:rPr>
              <a:t>Elements of </a:t>
            </a:r>
            <a:r>
              <a:rPr lang="en-CA" sz="4400" b="1" dirty="0">
                <a:solidFill>
                  <a:srgbClr val="FFFF00"/>
                </a:solidFill>
              </a:rPr>
              <a:t>Inducing </a:t>
            </a:r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Breach of Contract</a:t>
            </a:r>
            <a:r>
              <a:rPr lang="en-CA" sz="4400" dirty="0">
                <a:solidFill>
                  <a:srgbClr val="FFFF00"/>
                </a:solidFill>
              </a:rPr>
              <a:t>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18612"/>
            <a:ext cx="8686800" cy="478369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2800" b="1" dirty="0" err="1">
                <a:solidFill>
                  <a:srgbClr val="FFFFFF"/>
                </a:solidFill>
              </a:rPr>
              <a:t>Fruman</a:t>
            </a:r>
            <a:r>
              <a:rPr lang="en-CA" sz="2800" b="1" dirty="0">
                <a:solidFill>
                  <a:srgbClr val="FFFFFF"/>
                </a:solidFill>
              </a:rPr>
              <a:t> J.A. set out them out: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800" dirty="0">
                <a:solidFill>
                  <a:srgbClr val="FFFFFF"/>
                </a:solidFill>
              </a:rPr>
              <a:t>In order to find that a defendant</a:t>
            </a:r>
            <a:r>
              <a:rPr lang="en-CA" sz="2800" dirty="0">
                <a:solidFill>
                  <a:schemeClr val="accent5"/>
                </a:solidFill>
              </a:rPr>
              <a:t> intentionally induced a breach of contract</a:t>
            </a:r>
            <a:r>
              <a:rPr lang="en-CA" sz="2800" dirty="0">
                <a:solidFill>
                  <a:srgbClr val="FFFFFF"/>
                </a:solidFill>
              </a:rPr>
              <a:t>, seven elements must be established: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CA" sz="2800" dirty="0" err="1">
                <a:solidFill>
                  <a:srgbClr val="FFFFFF"/>
                </a:solidFill>
              </a:rPr>
              <a:t>i</a:t>
            </a:r>
            <a:r>
              <a:rPr lang="en-CA" sz="2800" dirty="0">
                <a:solidFill>
                  <a:srgbClr val="FFFFFF"/>
                </a:solidFill>
              </a:rPr>
              <a:t>) the existence of a </a:t>
            </a:r>
            <a:r>
              <a:rPr lang="en-CA" sz="2800" dirty="0">
                <a:solidFill>
                  <a:srgbClr val="FFFF00"/>
                </a:solidFill>
              </a:rPr>
              <a:t>contract</a:t>
            </a:r>
            <a:r>
              <a:rPr lang="en-CA" sz="2800" dirty="0">
                <a:solidFill>
                  <a:srgbClr val="FFFFFF"/>
                </a:solidFill>
              </a:rPr>
              <a:t>;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CA" sz="2800" dirty="0">
                <a:solidFill>
                  <a:srgbClr val="FFFFFF"/>
                </a:solidFill>
              </a:rPr>
              <a:t>ii) knowledge or </a:t>
            </a:r>
            <a:r>
              <a:rPr lang="en-CA" sz="2800" dirty="0">
                <a:solidFill>
                  <a:srgbClr val="FFFF00"/>
                </a:solidFill>
              </a:rPr>
              <a:t>awareness by the defendant of the contract</a:t>
            </a:r>
            <a:r>
              <a:rPr lang="en-CA" sz="2800" dirty="0">
                <a:solidFill>
                  <a:srgbClr val="FFFFFF"/>
                </a:solidFill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800" dirty="0">
                <a:solidFill>
                  <a:srgbClr val="FFFFFF"/>
                </a:solidFill>
              </a:rPr>
              <a:t>iii) a </a:t>
            </a:r>
            <a:r>
              <a:rPr lang="en-CA" sz="2800" dirty="0">
                <a:solidFill>
                  <a:srgbClr val="FFFF00"/>
                </a:solidFill>
              </a:rPr>
              <a:t>breach of the contract </a:t>
            </a:r>
            <a:r>
              <a:rPr lang="en-CA" sz="2800" dirty="0">
                <a:solidFill>
                  <a:srgbClr val="FFFFFF"/>
                </a:solidFill>
              </a:rPr>
              <a:t>by a contracting party;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CA" sz="2800" dirty="0">
                <a:solidFill>
                  <a:srgbClr val="FFFFFF"/>
                </a:solidFill>
              </a:rPr>
              <a:t>iv) the </a:t>
            </a:r>
            <a:r>
              <a:rPr lang="en-CA" sz="2800" dirty="0">
                <a:solidFill>
                  <a:srgbClr val="FFFF00"/>
                </a:solidFill>
              </a:rPr>
              <a:t>defendant induced the breach</a:t>
            </a:r>
            <a:r>
              <a:rPr lang="en-CA" sz="2800" dirty="0">
                <a:solidFill>
                  <a:srgbClr val="FFFFFF"/>
                </a:solidFill>
              </a:rPr>
              <a:t>;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CA" sz="2800" dirty="0">
                <a:solidFill>
                  <a:srgbClr val="FFFFFF"/>
                </a:solidFill>
              </a:rPr>
              <a:t>v)  the </a:t>
            </a:r>
            <a:r>
              <a:rPr lang="en-CA" sz="2800" dirty="0">
                <a:solidFill>
                  <a:srgbClr val="FFFF00"/>
                </a:solidFill>
              </a:rPr>
              <a:t>defendant</a:t>
            </a:r>
            <a:r>
              <a:rPr lang="en-CA" sz="2800" dirty="0">
                <a:solidFill>
                  <a:srgbClr val="FFFFFF"/>
                </a:solidFill>
              </a:rPr>
              <a:t>, by his conduct, </a:t>
            </a:r>
            <a:r>
              <a:rPr lang="en-CA" sz="2800" dirty="0">
                <a:solidFill>
                  <a:srgbClr val="FFFF00"/>
                </a:solidFill>
              </a:rPr>
              <a:t>intended to cause the breach</a:t>
            </a:r>
            <a:r>
              <a:rPr lang="en-CA" sz="2800" dirty="0">
                <a:solidFill>
                  <a:srgbClr val="FFFFFF"/>
                </a:solidFill>
              </a:rPr>
              <a:t>;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CA" sz="2800" dirty="0">
                <a:solidFill>
                  <a:srgbClr val="FFFFFF"/>
                </a:solidFill>
              </a:rPr>
              <a:t>vi)  the defendant acted </a:t>
            </a:r>
            <a:r>
              <a:rPr lang="en-CA" sz="2800" dirty="0">
                <a:solidFill>
                  <a:srgbClr val="FFFF00"/>
                </a:solidFill>
              </a:rPr>
              <a:t>without justification</a:t>
            </a:r>
            <a:r>
              <a:rPr lang="en-CA" sz="2800" dirty="0">
                <a:solidFill>
                  <a:srgbClr val="FFFFFF"/>
                </a:solidFill>
              </a:rPr>
              <a:t>; and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800" dirty="0">
                <a:solidFill>
                  <a:srgbClr val="FFFFFF"/>
                </a:solidFill>
              </a:rPr>
              <a:t>vii) the </a:t>
            </a:r>
            <a:r>
              <a:rPr lang="en-CA" sz="2800" dirty="0">
                <a:solidFill>
                  <a:srgbClr val="FFFF00"/>
                </a:solidFill>
              </a:rPr>
              <a:t>plaintiff suffered damages</a:t>
            </a:r>
            <a:r>
              <a:rPr lang="en-CA" sz="2800" dirty="0">
                <a:solidFill>
                  <a:srgbClr val="FFFFFF"/>
                </a:solidFill>
              </a:rPr>
              <a:t>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483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352631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“Justification” </a:t>
            </a:r>
            <a:r>
              <a:rPr lang="en-US" sz="4400" b="1" dirty="0">
                <a:solidFill>
                  <a:srgbClr val="FFFF00"/>
                </a:solidFill>
              </a:rPr>
              <a:t>is possible </a:t>
            </a:r>
            <a:br>
              <a:rPr lang="en-US" sz="4400" b="1" dirty="0">
                <a:solidFill>
                  <a:srgbClr val="FFFF00"/>
                </a:solidFill>
              </a:rPr>
            </a:br>
            <a:r>
              <a:rPr lang="en-CA" sz="4400" dirty="0">
                <a:solidFill>
                  <a:srgbClr val="FFFF00"/>
                </a:solidFill>
              </a:rPr>
              <a:t> </a:t>
            </a:r>
            <a:r>
              <a:rPr lang="en-US" sz="4400" dirty="0">
                <a:solidFill>
                  <a:srgbClr val="FFFF00"/>
                </a:solidFill>
              </a:rPr>
              <a:t> (just not this time)</a:t>
            </a:r>
            <a:r>
              <a:rPr lang="mr-IN" sz="4400" dirty="0">
                <a:solidFill>
                  <a:srgbClr val="FFFF00"/>
                </a:solidFill>
              </a:rPr>
              <a:t>…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68099"/>
            <a:ext cx="8686800" cy="4701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“</a:t>
            </a:r>
            <a:r>
              <a:rPr lang="en-CA" sz="3000" i="1" dirty="0">
                <a:solidFill>
                  <a:srgbClr val="FFFF00"/>
                </a:solidFill>
              </a:rPr>
              <a:t>In some situations, a defendant’s plea of justification may avoid liability</a:t>
            </a:r>
            <a:r>
              <a:rPr lang="mr-IN" sz="3000" i="1" dirty="0">
                <a:solidFill>
                  <a:schemeClr val="bg1"/>
                </a:solidFill>
              </a:rPr>
              <a:t>…</a:t>
            </a:r>
            <a:r>
              <a:rPr lang="en-CA" sz="3000" i="1" dirty="0">
                <a:solidFill>
                  <a:schemeClr val="bg1"/>
                </a:solidFill>
              </a:rPr>
              <a:t>The defence of justification is </a:t>
            </a:r>
            <a:r>
              <a:rPr lang="en-CA" sz="3000" i="1" dirty="0">
                <a:solidFill>
                  <a:srgbClr val="FFFF00"/>
                </a:solidFill>
              </a:rPr>
              <a:t>available when the defendant caused the breach while acting under a duty imposed by law</a:t>
            </a:r>
            <a:r>
              <a:rPr lang="mr-IN" sz="3000" i="1" dirty="0">
                <a:solidFill>
                  <a:schemeClr val="bg1"/>
                </a:solidFill>
              </a:rPr>
              <a:t>…</a:t>
            </a:r>
            <a:endParaRPr lang="en-CA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3000" i="1" dirty="0">
                <a:solidFill>
                  <a:srgbClr val="FFFF00"/>
                </a:solidFill>
              </a:rPr>
              <a:t>Directors</a:t>
            </a:r>
            <a:r>
              <a:rPr lang="en-CA" sz="3000" i="1" dirty="0">
                <a:solidFill>
                  <a:schemeClr val="bg1"/>
                </a:solidFill>
              </a:rPr>
              <a:t> of companies </a:t>
            </a:r>
            <a:r>
              <a:rPr lang="en-CA" sz="3000" i="1" dirty="0">
                <a:solidFill>
                  <a:srgbClr val="FFFF00"/>
                </a:solidFill>
              </a:rPr>
              <a:t>owe duties </a:t>
            </a:r>
            <a:r>
              <a:rPr lang="en-CA" sz="3000" i="1" dirty="0">
                <a:solidFill>
                  <a:schemeClr val="bg1"/>
                </a:solidFill>
              </a:rPr>
              <a:t>to the corporation; they are obliged both at common law and under Statute </a:t>
            </a:r>
            <a:r>
              <a:rPr lang="en-CA" sz="3000" i="1" dirty="0">
                <a:solidFill>
                  <a:srgbClr val="FFFF00"/>
                </a:solidFill>
              </a:rPr>
              <a:t>to act in the best interests of the company</a:t>
            </a:r>
            <a:r>
              <a:rPr lang="mr-IN" sz="3000" i="1" dirty="0">
                <a:solidFill>
                  <a:schemeClr val="bg1"/>
                </a:solidFill>
              </a:rPr>
              <a:t>…</a:t>
            </a:r>
            <a:endParaRPr lang="en-CA" sz="3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3000" i="1" dirty="0">
                <a:solidFill>
                  <a:schemeClr val="bg1"/>
                </a:solidFill>
              </a:rPr>
              <a:t>Therefore, </a:t>
            </a:r>
            <a:r>
              <a:rPr lang="en-CA" sz="3000" i="1" dirty="0">
                <a:solidFill>
                  <a:schemeClr val="accent6"/>
                </a:solidFill>
              </a:rPr>
              <a:t>when the interests of the company are best served by breaking its contractual commitments, the director’s act of inducement is justified because it is “taken as a duty”</a:t>
            </a:r>
            <a:r>
              <a:rPr lang="en-CA" sz="3000" i="1" dirty="0">
                <a:solidFill>
                  <a:schemeClr val="bg1"/>
                </a:solidFill>
              </a:rPr>
              <a:t>… </a:t>
            </a:r>
            <a:endParaRPr lang="en-CA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01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665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The decision</a:t>
            </a:r>
            <a:r>
              <a:rPr lang="mr-IN" sz="4800" b="1" dirty="0">
                <a:solidFill>
                  <a:srgbClr val="FFFF00"/>
                </a:solidFill>
              </a:rPr>
              <a:t>…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78665"/>
            <a:ext cx="8400212" cy="4876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i="1" dirty="0" err="1">
                <a:solidFill>
                  <a:srgbClr val="FFFF00"/>
                </a:solidFill>
              </a:rPr>
              <a:t>Pocklington</a:t>
            </a:r>
            <a:r>
              <a:rPr lang="en-CA" sz="2800" i="1" dirty="0">
                <a:solidFill>
                  <a:srgbClr val="FFFF00"/>
                </a:solidFill>
              </a:rPr>
              <a:t> has not demonstrated any legitimate business interest of Gainers that could have been served </a:t>
            </a:r>
            <a:r>
              <a:rPr lang="en-CA" sz="2800" i="1" dirty="0">
                <a:solidFill>
                  <a:schemeClr val="bg1"/>
                </a:solidFill>
              </a:rPr>
              <a:t>by the 350151 share transfer…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i="1" dirty="0">
                <a:solidFill>
                  <a:schemeClr val="bg1"/>
                </a:solidFill>
              </a:rPr>
              <a:t>By transferring the 350151 shares to his own company, </a:t>
            </a:r>
            <a:r>
              <a:rPr lang="en-CA" sz="2800" i="1" dirty="0" err="1">
                <a:solidFill>
                  <a:schemeClr val="bg1"/>
                </a:solidFill>
              </a:rPr>
              <a:t>Pocklington</a:t>
            </a:r>
            <a:r>
              <a:rPr lang="en-CA" sz="2800" i="1" dirty="0">
                <a:solidFill>
                  <a:schemeClr val="bg1"/>
                </a:solidFill>
              </a:rPr>
              <a:t> was not discharging his legal duty to act honestly and in good faith with a view to the best interests of Gainers; he was acting solely in his own interests. As no legitimate interest of Gainers could possibly be served by the transaction, the court need not go on to consider whether </a:t>
            </a:r>
            <a:r>
              <a:rPr lang="en-CA" sz="2800" i="1" dirty="0" err="1">
                <a:solidFill>
                  <a:schemeClr val="bg1"/>
                </a:solidFill>
              </a:rPr>
              <a:t>Pocklington’s</a:t>
            </a:r>
            <a:r>
              <a:rPr lang="en-CA" sz="2800" i="1" dirty="0">
                <a:solidFill>
                  <a:schemeClr val="bg1"/>
                </a:solidFill>
              </a:rPr>
              <a:t> act was aimed at depriving Alberta of the benefits of its contract. </a:t>
            </a:r>
            <a:r>
              <a:rPr lang="en-CA" sz="2800" i="1" dirty="0" err="1">
                <a:solidFill>
                  <a:srgbClr val="FFFF00"/>
                </a:solidFill>
              </a:rPr>
              <a:t>Pocklington’s</a:t>
            </a:r>
            <a:r>
              <a:rPr lang="en-CA" sz="2800" i="1" dirty="0">
                <a:solidFill>
                  <a:srgbClr val="FFFF00"/>
                </a:solidFill>
              </a:rPr>
              <a:t> position as director cannot provide justification for his actions</a:t>
            </a:r>
            <a:r>
              <a:rPr lang="en-CA" sz="2800" i="1" dirty="0">
                <a:solidFill>
                  <a:schemeClr val="bg1"/>
                </a:solidFill>
              </a:rPr>
              <a:t>.”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551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675"/>
            <a:ext cx="8229600" cy="1016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Alternate Reading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(just for fun)</a:t>
            </a:r>
            <a:r>
              <a:rPr lang="mr-IN" dirty="0">
                <a:solidFill>
                  <a:srgbClr val="FFFF00"/>
                </a:solidFill>
              </a:rPr>
              <a:t>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87675"/>
            <a:ext cx="8686800" cy="47342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800" i="1" dirty="0" err="1">
                <a:solidFill>
                  <a:srgbClr val="FFFFFF"/>
                </a:solidFill>
              </a:rPr>
              <a:t>Pocklington</a:t>
            </a:r>
            <a:r>
              <a:rPr lang="en-CA" sz="2800" i="1" dirty="0">
                <a:solidFill>
                  <a:srgbClr val="FFFFFF"/>
                </a:solidFill>
              </a:rPr>
              <a:t> has not demonstrated any legitimate</a:t>
            </a:r>
            <a:r>
              <a:rPr lang="mr-IN" sz="2800" i="1" dirty="0">
                <a:solidFill>
                  <a:srgbClr val="FF6600"/>
                </a:solidFill>
              </a:rPr>
              <a:t>…</a:t>
            </a:r>
            <a:r>
              <a:rPr lang="en-CA" sz="2800" i="1" dirty="0">
                <a:solidFill>
                  <a:srgbClr val="FFFFFF"/>
                </a:solidFill>
              </a:rPr>
              <a:t> interest </a:t>
            </a:r>
            <a:r>
              <a:rPr lang="en-CA" sz="2800" i="1" dirty="0">
                <a:solidFill>
                  <a:srgbClr val="FF6600"/>
                </a:solidFill>
              </a:rPr>
              <a:t>of the Oilers</a:t>
            </a:r>
            <a:r>
              <a:rPr lang="en-CA" sz="2800" i="1" dirty="0">
                <a:solidFill>
                  <a:srgbClr val="FFFFFF"/>
                </a:solidFill>
              </a:rPr>
              <a:t> that could have been served by the </a:t>
            </a:r>
            <a:r>
              <a:rPr lang="en-CA" sz="2800" i="1" dirty="0">
                <a:solidFill>
                  <a:srgbClr val="FF6600"/>
                </a:solidFill>
              </a:rPr>
              <a:t>Gretzky</a:t>
            </a:r>
            <a:r>
              <a:rPr lang="mr-IN" sz="2800" i="1" dirty="0">
                <a:solidFill>
                  <a:srgbClr val="FF6600"/>
                </a:solidFill>
              </a:rPr>
              <a:t>…</a:t>
            </a:r>
            <a:r>
              <a:rPr lang="en-CA" sz="2800" i="1" dirty="0">
                <a:solidFill>
                  <a:srgbClr val="FF6600"/>
                </a:solidFill>
              </a:rPr>
              <a:t> </a:t>
            </a:r>
            <a:r>
              <a:rPr lang="en-CA" sz="2800" i="1" dirty="0">
                <a:solidFill>
                  <a:srgbClr val="FFFFFF"/>
                </a:solidFill>
              </a:rPr>
              <a:t>transfer…</a:t>
            </a:r>
            <a:endParaRPr lang="en-CA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CA" sz="2800" i="1" dirty="0">
                <a:solidFill>
                  <a:srgbClr val="FFFFFF"/>
                </a:solidFill>
              </a:rPr>
              <a:t>By transferring </a:t>
            </a:r>
            <a:r>
              <a:rPr lang="en-CA" sz="2800" i="1" dirty="0">
                <a:solidFill>
                  <a:srgbClr val="FF6600"/>
                </a:solidFill>
              </a:rPr>
              <a:t>Gretzky</a:t>
            </a:r>
            <a:r>
              <a:rPr lang="mr-IN" sz="2800" i="1" dirty="0">
                <a:solidFill>
                  <a:srgbClr val="FF6600"/>
                </a:solidFill>
              </a:rPr>
              <a:t>…</a:t>
            </a:r>
            <a:r>
              <a:rPr lang="en-CA" sz="2800" i="1" dirty="0" err="1">
                <a:solidFill>
                  <a:srgbClr val="FFFFFF"/>
                </a:solidFill>
              </a:rPr>
              <a:t>Pocklington</a:t>
            </a:r>
            <a:r>
              <a:rPr lang="en-CA" sz="2800" i="1" dirty="0">
                <a:solidFill>
                  <a:srgbClr val="FFFFFF"/>
                </a:solidFill>
              </a:rPr>
              <a:t> was not discharging his </a:t>
            </a:r>
            <a:r>
              <a:rPr lang="en-CA" sz="2800" i="1" dirty="0">
                <a:solidFill>
                  <a:srgbClr val="FF6600"/>
                </a:solidFill>
              </a:rPr>
              <a:t>ownership</a:t>
            </a:r>
            <a:r>
              <a:rPr lang="en-CA" sz="2800" i="1" dirty="0">
                <a:solidFill>
                  <a:srgbClr val="FFFFFF"/>
                </a:solidFill>
              </a:rPr>
              <a:t> duty to act honestly and in good faith with a view to the best interests of </a:t>
            </a:r>
            <a:r>
              <a:rPr lang="en-CA" sz="2800" i="1" dirty="0">
                <a:solidFill>
                  <a:srgbClr val="FF6600"/>
                </a:solidFill>
              </a:rPr>
              <a:t>the Oilers</a:t>
            </a:r>
            <a:r>
              <a:rPr lang="en-CA" sz="2800" i="1" dirty="0">
                <a:solidFill>
                  <a:srgbClr val="FFFFFF"/>
                </a:solidFill>
              </a:rPr>
              <a:t>; he was acting solely in his own interests. As no legitimate interest of </a:t>
            </a:r>
            <a:r>
              <a:rPr lang="en-CA" sz="2800" i="1" dirty="0">
                <a:solidFill>
                  <a:srgbClr val="FF6600"/>
                </a:solidFill>
              </a:rPr>
              <a:t>the Oilers</a:t>
            </a:r>
            <a:r>
              <a:rPr lang="en-CA" sz="2800" i="1" dirty="0">
                <a:solidFill>
                  <a:srgbClr val="FFFFFF"/>
                </a:solidFill>
              </a:rPr>
              <a:t> could possibly be served by the transaction, the court need not go on to consider whether </a:t>
            </a:r>
            <a:r>
              <a:rPr lang="en-CA" sz="2800" i="1" dirty="0" err="1">
                <a:solidFill>
                  <a:srgbClr val="FFFFFF"/>
                </a:solidFill>
              </a:rPr>
              <a:t>Pocklington’s</a:t>
            </a:r>
            <a:r>
              <a:rPr lang="en-CA" sz="2800" i="1" dirty="0">
                <a:solidFill>
                  <a:srgbClr val="FFFFFF"/>
                </a:solidFill>
              </a:rPr>
              <a:t> act was aimed at depriving </a:t>
            </a:r>
            <a:r>
              <a:rPr lang="en-CA" sz="2800" i="1" dirty="0">
                <a:solidFill>
                  <a:srgbClr val="FF6600"/>
                </a:solidFill>
              </a:rPr>
              <a:t>the fans </a:t>
            </a:r>
            <a:r>
              <a:rPr lang="en-CA" sz="2800" i="1" dirty="0">
                <a:solidFill>
                  <a:srgbClr val="FFFFFF"/>
                </a:solidFill>
              </a:rPr>
              <a:t>of the benefits of </a:t>
            </a:r>
            <a:r>
              <a:rPr lang="en-CA" sz="2800" i="1" dirty="0">
                <a:solidFill>
                  <a:srgbClr val="FF6600"/>
                </a:solidFill>
              </a:rPr>
              <a:t>the Gretzky </a:t>
            </a:r>
            <a:r>
              <a:rPr lang="en-CA" sz="2800" i="1" dirty="0">
                <a:solidFill>
                  <a:srgbClr val="FFFFFF"/>
                </a:solidFill>
              </a:rPr>
              <a:t>contract. </a:t>
            </a:r>
            <a:r>
              <a:rPr lang="en-CA" sz="2800" i="1" dirty="0" err="1">
                <a:solidFill>
                  <a:srgbClr val="FFFFFF"/>
                </a:solidFill>
              </a:rPr>
              <a:t>Pocklington’s</a:t>
            </a:r>
            <a:r>
              <a:rPr lang="en-CA" sz="2800" i="1" dirty="0">
                <a:solidFill>
                  <a:srgbClr val="FFFFFF"/>
                </a:solidFill>
              </a:rPr>
              <a:t> position as </a:t>
            </a:r>
            <a:r>
              <a:rPr lang="en-CA" sz="2800" i="1" dirty="0">
                <a:solidFill>
                  <a:srgbClr val="FF6600"/>
                </a:solidFill>
              </a:rPr>
              <a:t>owner</a:t>
            </a:r>
            <a:r>
              <a:rPr lang="en-CA" sz="2800" i="1" dirty="0">
                <a:solidFill>
                  <a:srgbClr val="FFFFFF"/>
                </a:solidFill>
              </a:rPr>
              <a:t> cannot provide justification for his actions</a:t>
            </a:r>
            <a:r>
              <a:rPr lang="en-CA" sz="2800" dirty="0">
                <a:solidFill>
                  <a:srgbClr val="FFFFFF"/>
                </a:solidFill>
              </a:rPr>
              <a:t>..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8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0-23 at 10.47.23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" r="-134"/>
          <a:stretch/>
        </p:blipFill>
        <p:spPr>
          <a:xfrm>
            <a:off x="1413048" y="405246"/>
            <a:ext cx="6317905" cy="5373399"/>
          </a:xfrm>
        </p:spPr>
      </p:pic>
    </p:spTree>
    <p:extLst>
      <p:ext uri="{BB962C8B-B14F-4D97-AF65-F5344CB8AC3E}">
        <p14:creationId xmlns:p14="http://schemas.microsoft.com/office/powerpoint/2010/main" val="3930786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0-23 at 10.48.0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59"/>
          <a:stretch/>
        </p:blipFill>
        <p:spPr>
          <a:xfrm>
            <a:off x="457200" y="758792"/>
            <a:ext cx="8229600" cy="4519764"/>
          </a:xfrm>
        </p:spPr>
      </p:pic>
    </p:spTree>
    <p:extLst>
      <p:ext uri="{BB962C8B-B14F-4D97-AF65-F5344CB8AC3E}">
        <p14:creationId xmlns:p14="http://schemas.microsoft.com/office/powerpoint/2010/main" val="40182199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5FEAA5-EB6B-2642-BAE0-7221AF5835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33945"/>
            <a:ext cx="8229600" cy="4292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</a:rPr>
              <a:t>+</a:t>
            </a:r>
            <a:r>
              <a:rPr lang="en-US" sz="9600" b="1" dirty="0">
                <a:solidFill>
                  <a:srgbClr val="FFFF00"/>
                </a:solidFill>
              </a:rPr>
              <a:t> Postscript </a:t>
            </a:r>
            <a:r>
              <a:rPr lang="en-US" sz="9600" b="1" dirty="0">
                <a:solidFill>
                  <a:schemeClr val="bg1"/>
                </a:solidFill>
              </a:rPr>
              <a:t>re governance </a:t>
            </a:r>
            <a:r>
              <a:rPr lang="en-US" sz="9600" b="1" dirty="0">
                <a:solidFill>
                  <a:srgbClr val="FF0000"/>
                </a:solidFill>
              </a:rPr>
              <a:t>#3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148873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4261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S. 142 BC BCA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74261"/>
            <a:ext cx="8686800" cy="5229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solidFill>
                  <a:schemeClr val="bg1"/>
                </a:solidFill>
              </a:rPr>
              <a:t>Duties of directors and officers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b="1" dirty="0">
                <a:solidFill>
                  <a:schemeClr val="bg1"/>
                </a:solidFill>
              </a:rPr>
              <a:t>142</a:t>
            </a:r>
            <a:r>
              <a:rPr lang="en-CA" dirty="0">
                <a:solidFill>
                  <a:schemeClr val="bg1"/>
                </a:solidFill>
              </a:rPr>
              <a:t>  (1) A director or officer of a company, when exercising the powers and performing the functions of a director or officer of the company, as the case may be, must</a:t>
            </a:r>
          </a:p>
          <a:p>
            <a:pPr marL="400050" lvl="1" indent="0">
              <a:buNone/>
            </a:pPr>
            <a:r>
              <a:rPr lang="en-CA" dirty="0">
                <a:solidFill>
                  <a:schemeClr val="bg1"/>
                </a:solidFill>
              </a:rPr>
              <a:t>(a) </a:t>
            </a:r>
            <a:r>
              <a:rPr lang="en-CA" dirty="0">
                <a:solidFill>
                  <a:srgbClr val="FFFF00"/>
                </a:solidFill>
              </a:rPr>
              <a:t>act honestly and in good faith </a:t>
            </a:r>
            <a:r>
              <a:rPr lang="en-CA" dirty="0">
                <a:solidFill>
                  <a:srgbClr val="FF0000"/>
                </a:solidFill>
              </a:rPr>
              <a:t>with a view to the best interests of the company</a:t>
            </a:r>
            <a:r>
              <a:rPr lang="en-CA" dirty="0">
                <a:solidFill>
                  <a:schemeClr val="bg1"/>
                </a:solidFill>
              </a:rPr>
              <a:t>,</a:t>
            </a:r>
          </a:p>
          <a:p>
            <a:pPr marL="400050" lvl="1" indent="0">
              <a:buNone/>
            </a:pPr>
            <a:r>
              <a:rPr lang="en-CA" dirty="0">
                <a:solidFill>
                  <a:schemeClr val="bg1"/>
                </a:solidFill>
              </a:rPr>
              <a:t>(b) exercise the </a:t>
            </a:r>
            <a:r>
              <a:rPr lang="en-CA" dirty="0">
                <a:solidFill>
                  <a:srgbClr val="FFFF00"/>
                </a:solidFill>
              </a:rPr>
              <a:t>care, diligence and skill that a reasonably prudent individual would exercise in comparable circumstances</a:t>
            </a:r>
            <a:r>
              <a:rPr lang="en-CA" dirty="0">
                <a:solidFill>
                  <a:schemeClr val="bg1"/>
                </a:solidFill>
              </a:rPr>
              <a:t>,</a:t>
            </a:r>
          </a:p>
          <a:p>
            <a:pPr marL="400050" lvl="1" indent="0">
              <a:buNone/>
            </a:pPr>
            <a:r>
              <a:rPr lang="en-CA" dirty="0">
                <a:solidFill>
                  <a:schemeClr val="bg1"/>
                </a:solidFill>
              </a:rPr>
              <a:t>(c) act in accordance with this Act and the regulations, and</a:t>
            </a:r>
          </a:p>
          <a:p>
            <a:pPr marL="400050" lvl="1" indent="0">
              <a:buNone/>
            </a:pPr>
            <a:r>
              <a:rPr lang="en-CA" dirty="0">
                <a:solidFill>
                  <a:schemeClr val="bg1"/>
                </a:solidFill>
              </a:rPr>
              <a:t>(d) subject to paragraphs (a) to (c), act in accordance with the memorandum and articles of the company.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(2) This section is </a:t>
            </a:r>
            <a:r>
              <a:rPr lang="en-CA" dirty="0">
                <a:solidFill>
                  <a:srgbClr val="CCFFCC"/>
                </a:solidFill>
              </a:rPr>
              <a:t>in addition to, and not in derogation of, any enactment or rule of law or equity relating to the duties or liabilities of directors and officers of a company</a:t>
            </a:r>
            <a:r>
              <a:rPr lang="en-CA" dirty="0">
                <a:solidFill>
                  <a:schemeClr val="bg1"/>
                </a:solidFill>
              </a:rPr>
              <a:t>.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2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946468"/>
            <a:ext cx="9143999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8551894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2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A (cynical) G.C.’s view</a:t>
            </a:r>
            <a:r>
              <a:rPr lang="mr-IN" sz="4800" b="1" dirty="0">
                <a:solidFill>
                  <a:srgbClr val="FFFF00"/>
                </a:solidFill>
              </a:rPr>
              <a:t>…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4943" y="1435108"/>
            <a:ext cx="8824423" cy="4291026"/>
          </a:xfrm>
        </p:spPr>
        <p:txBody>
          <a:bodyPr>
            <a:normAutofit lnSpcReduction="10000"/>
          </a:bodyPr>
          <a:lstStyle/>
          <a:p>
            <a:r>
              <a:rPr lang="mr-IN" sz="4000" dirty="0">
                <a:solidFill>
                  <a:schemeClr val="bg1"/>
                </a:solidFill>
              </a:rPr>
              <a:t>…</a:t>
            </a:r>
            <a:r>
              <a:rPr lang="en-CA" sz="4000" dirty="0">
                <a:solidFill>
                  <a:schemeClr val="bg1"/>
                </a:solidFill>
              </a:rPr>
              <a:t>of what </a:t>
            </a:r>
            <a:r>
              <a:rPr lang="en-CA" sz="4000" dirty="0">
                <a:solidFill>
                  <a:srgbClr val="CCFFCC"/>
                </a:solidFill>
              </a:rPr>
              <a:t>“best interests of the company” and “best interests of the </a:t>
            </a:r>
            <a:r>
              <a:rPr lang="en-CA" sz="4000" dirty="0">
                <a:solidFill>
                  <a:srgbClr val="FF0000"/>
                </a:solidFill>
              </a:rPr>
              <a:t>shareholders</a:t>
            </a:r>
            <a:r>
              <a:rPr lang="en-CA" sz="4000" dirty="0">
                <a:solidFill>
                  <a:srgbClr val="CCFFCC"/>
                </a:solidFill>
              </a:rPr>
              <a:t>” really mean</a:t>
            </a:r>
            <a:r>
              <a:rPr lang="en-CA" sz="4000" dirty="0">
                <a:solidFill>
                  <a:schemeClr val="bg1"/>
                </a:solidFill>
              </a:rPr>
              <a:t>.</a:t>
            </a:r>
          </a:p>
          <a:p>
            <a:r>
              <a:rPr lang="en-CA" sz="4000" dirty="0">
                <a:solidFill>
                  <a:schemeClr val="bg1"/>
                </a:solidFill>
              </a:rPr>
              <a:t>Bait &amp; Switch to “</a:t>
            </a:r>
            <a:r>
              <a:rPr lang="en-CA" sz="4000" dirty="0">
                <a:solidFill>
                  <a:srgbClr val="FF0000"/>
                </a:solidFill>
              </a:rPr>
              <a:t>shareholders</a:t>
            </a:r>
            <a:r>
              <a:rPr lang="en-CA" sz="4000" dirty="0">
                <a:solidFill>
                  <a:schemeClr val="bg1"/>
                </a:solidFill>
              </a:rPr>
              <a:t>”</a:t>
            </a:r>
          </a:p>
          <a:p>
            <a:r>
              <a:rPr lang="en-CA" sz="4000" dirty="0">
                <a:solidFill>
                  <a:schemeClr val="bg1"/>
                </a:solidFill>
              </a:rPr>
              <a:t>When not uttered by a court, those words seem to </a:t>
            </a:r>
            <a:r>
              <a:rPr lang="en-CA" sz="4000" dirty="0">
                <a:solidFill>
                  <a:srgbClr val="FFFF00"/>
                </a:solidFill>
              </a:rPr>
              <a:t>align</a:t>
            </a:r>
            <a:r>
              <a:rPr lang="en-CA" sz="4000" dirty="0">
                <a:solidFill>
                  <a:schemeClr val="bg1"/>
                </a:solidFill>
              </a:rPr>
              <a:t> almost shockingly well </a:t>
            </a:r>
            <a:r>
              <a:rPr lang="en-CA" sz="4000" dirty="0">
                <a:solidFill>
                  <a:srgbClr val="FFFF00"/>
                </a:solidFill>
              </a:rPr>
              <a:t>with the financial best interests of whoever is uttering them</a:t>
            </a:r>
            <a:r>
              <a:rPr lang="en-CA" sz="4000" dirty="0">
                <a:solidFill>
                  <a:schemeClr val="bg1"/>
                </a:solidFill>
              </a:rPr>
              <a:t>.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811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76062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426219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878681"/>
            <a:ext cx="5753100" cy="4470400"/>
          </a:xfrm>
        </p:spPr>
      </p:pic>
    </p:spTree>
    <p:extLst>
      <p:ext uri="{BB962C8B-B14F-4D97-AF65-F5344CB8AC3E}">
        <p14:creationId xmlns:p14="http://schemas.microsoft.com/office/powerpoint/2010/main" val="36751857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4618A-B0EE-734B-8C74-0A1430FF7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538F4-9F23-D54F-B96A-6956AB693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299" y="166254"/>
            <a:ext cx="3573402" cy="56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63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58686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14410257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48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2871606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9076" y="593766"/>
            <a:ext cx="8229600" cy="532237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SEE YOU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NEXT WEEK</a:t>
            </a:r>
            <a:r>
              <a:rPr lang="en-US" sz="10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273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50%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50%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30%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20%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632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7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53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229153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2-3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accent5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at the break or email me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1110292538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5938</TotalTime>
  <Words>1381</Words>
  <Application>Microsoft Macintosh PowerPoint</Application>
  <PresentationFormat>On-screen Show (4:3)</PresentationFormat>
  <Paragraphs>172</Paragraphs>
  <Slides>72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American Typewriter</vt:lpstr>
      <vt:lpstr>Apple Chancery</vt:lpstr>
      <vt:lpstr>Arial</vt:lpstr>
      <vt:lpstr>Calibri</vt:lpstr>
      <vt:lpstr>Klavika</vt:lpstr>
      <vt:lpstr>Lucida Console</vt:lpstr>
      <vt:lpstr>Mangal</vt:lpstr>
      <vt:lpstr>Times</vt:lpstr>
      <vt:lpstr>Times New Roman</vt:lpstr>
      <vt:lpstr>Wingdings</vt:lpstr>
      <vt:lpstr>CDM_PPT_Template </vt:lpstr>
      <vt:lpstr>2_CDM_PPT_Template </vt:lpstr>
      <vt:lpstr>“Scenarios…Part 3”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EVALUATION </vt:lpstr>
      <vt:lpstr>Paper Confessional  (or what I learned one winter holiday)</vt:lpstr>
      <vt:lpstr>Group Presentations</vt:lpstr>
      <vt:lpstr>Group Presentations:</vt:lpstr>
      <vt:lpstr>Evaluation Tips</vt:lpstr>
      <vt:lpstr>Grades (primarily)</vt:lpstr>
      <vt:lpstr>PowerPoint Presentation</vt:lpstr>
      <vt:lpstr>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Follow-up on Insurance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News of the Week Case Study</vt:lpstr>
      <vt:lpstr>PowerPoint Presentation</vt:lpstr>
      <vt:lpstr>PowerPoint Presentation</vt:lpstr>
      <vt:lpstr>Pause</vt:lpstr>
      <vt:lpstr>What would you do?</vt:lpstr>
      <vt:lpstr>PowerPoint Presentation</vt:lpstr>
      <vt:lpstr>PowerPoint Presentation</vt:lpstr>
      <vt:lpstr>PowerPoint Presentation</vt:lpstr>
      <vt:lpstr>Is Corporate Governance synonymous with… Shareholders rights?</vt:lpstr>
      <vt:lpstr>LOOK CLOSELY…</vt:lpstr>
      <vt:lpstr>On the other hand…consider</vt:lpstr>
      <vt:lpstr>USA v. Canada</vt:lpstr>
      <vt:lpstr>PowerPoint Presentation</vt:lpstr>
      <vt:lpstr>Back to: 369413 Alberta Ltd v. Pocklington  (2000) 194 D.L.R. (4th) 109 (Alta. C.A.) </vt:lpstr>
      <vt:lpstr>Nothing to do with #99 (directly)</vt:lpstr>
      <vt:lpstr>Think about the distinctions…</vt:lpstr>
      <vt:lpstr>THREE NOTES…</vt:lpstr>
      <vt:lpstr>Elements of Inducing  Breach of Contract </vt:lpstr>
      <vt:lpstr>“Justification” is possible    (just not this time)…</vt:lpstr>
      <vt:lpstr>The decision…</vt:lpstr>
      <vt:lpstr>Alternate Reading (just for fun)…</vt:lpstr>
      <vt:lpstr>PowerPoint Presentation</vt:lpstr>
      <vt:lpstr>PowerPoint Presentation</vt:lpstr>
      <vt:lpstr>PowerPoint Presentation</vt:lpstr>
      <vt:lpstr>S. 142 BC BCA</vt:lpstr>
      <vt:lpstr>A (cynical) G.C.’s view…</vt:lpstr>
      <vt:lpstr>PowerPoint Presentation</vt:lpstr>
      <vt:lpstr>Pause</vt:lpstr>
      <vt:lpstr>PowerPoint Presentation</vt:lpstr>
      <vt:lpstr>PowerPoint Presentation</vt:lpstr>
      <vt:lpstr>PowerPoint Presentation</vt:lpstr>
      <vt:lpstr>Pause</vt:lpstr>
      <vt:lpstr> A MATTER OF PERSPECTIVE</vt:lpstr>
      <vt:lpstr>Conclusion</vt:lpstr>
      <vt:lpstr>PowerPoint Presentation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Microsoft Office User</cp:lastModifiedBy>
  <cp:revision>610</cp:revision>
  <cp:lastPrinted>2013-11-20T04:46:48Z</cp:lastPrinted>
  <dcterms:created xsi:type="dcterms:W3CDTF">2013-03-18T21:23:38Z</dcterms:created>
  <dcterms:modified xsi:type="dcterms:W3CDTF">2019-03-21T20:49:48Z</dcterms:modified>
</cp:coreProperties>
</file>