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Amatic SC" pitchFamily="2" charset="-79"/>
      <p:regular r:id="rId33"/>
      <p:bold r:id="rId34"/>
    </p:embeddedFont>
    <p:embeddedFont>
      <p:font typeface="Source Code Pro" panose="020B0509030403020204" pitchFamily="49" charset="77"/>
      <p:regular r:id="rId35"/>
      <p:bold r:id="rId36"/>
    </p:embeddedFont>
    <p:embeddedFont>
      <p:font typeface="Source Code Pro Medium" panose="020B0509030403020204" pitchFamily="49" charset="77"/>
      <p:regular r:id="rId37"/>
      <p:bold r:id="rId38"/>
    </p:embeddedFont>
    <p:embeddedFont>
      <p:font typeface="Ubuntu" panose="020B0504030602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67"/>
  </p:normalViewPr>
  <p:slideViewPr>
    <p:cSldViewPr snapToGrid="0">
      <p:cViewPr varScale="1">
        <p:scale>
          <a:sx n="103" d="100"/>
          <a:sy n="103" d="100"/>
        </p:scale>
        <p:origin x="134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fca624c7f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fca624c7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cff2064c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cff2064c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cff2064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cff2064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cff2064c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cff2064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cff2064c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cff2064c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cff2064c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cff2064c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2583e5762_2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52583e576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2583e5762_2_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g52583e5762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2583e5762_2_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52583e5762_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2583e5762_2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52583e5762_2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 RISK TAKER AS SHADOW: A PSYCHOANALYTIC VIEW OF THE COLLAPSE OF BARINGS BANK*Mark stein</a:t>
            </a:r>
            <a:endParaRPr/>
          </a:p>
        </p:txBody>
      </p:sp>
      <p:sp>
        <p:nvSpPr>
          <p:cNvPr id="178" name="Google Shape;178;g52583e5762_2_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fca624c7f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fca624c7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2583e5762_2_2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52583e5762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2583e5762_2_3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52583e5762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2583e5762_2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2583e5762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1d516a9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1d516a9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1d516a90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1d516a90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1d516a90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1d516a90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1d516a90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1d516a90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1d516a90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1d516a90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1d516a90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1d516a90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1d516a90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1d516a90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fca624c7f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fca624c7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1d516a90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51d516a90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259fb1b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259fb1b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fca624c7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fca624c7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150">
                <a:solidFill>
                  <a:srgbClr val="3C3C3C"/>
                </a:solidFill>
                <a:latin typeface="Verdana"/>
                <a:ea typeface="Verdana"/>
                <a:cs typeface="Verdana"/>
                <a:sym typeface="Verdana"/>
              </a:rPr>
              <a:t>What exactly did Attorney A say to employees that caused them to start rapidly hitting delete? Were VW workers actually instructed to destroy documents, even implicitly? The document doesn't say. </a:t>
            </a:r>
            <a:endParaRPr sz="1150">
              <a:solidFill>
                <a:srgbClr val="3C3C3C"/>
              </a:solidFill>
              <a:latin typeface="Verdana"/>
              <a:ea typeface="Verdana"/>
              <a:cs typeface="Verdana"/>
              <a:sym typeface="Verdana"/>
            </a:endParaRPr>
          </a:p>
          <a:p>
            <a:pPr marL="0" lvl="0" indent="0" algn="l" rtl="0">
              <a:lnSpc>
                <a:spcPct val="115000"/>
              </a:lnSpc>
              <a:spcBef>
                <a:spcPts val="800"/>
              </a:spcBef>
              <a:spcAft>
                <a:spcPts val="0"/>
              </a:spcAft>
              <a:buClr>
                <a:srgbClr val="000000"/>
              </a:buClr>
              <a:buSzPts val="1100"/>
              <a:buFont typeface="Arial"/>
              <a:buNone/>
            </a:pPr>
            <a:r>
              <a:rPr lang="en" sz="1150">
                <a:solidFill>
                  <a:srgbClr val="3C3C3C"/>
                </a:solidFill>
                <a:latin typeface="Verdana"/>
                <a:ea typeface="Verdana"/>
                <a:cs typeface="Verdana"/>
                <a:sym typeface="Verdana"/>
              </a:rPr>
              <a:t>It's possible that any destruction of documents was simply a result of poor communication, rather than obstruction.</a:t>
            </a:r>
            <a:endParaRPr sz="1150">
              <a:solidFill>
                <a:srgbClr val="3C3C3C"/>
              </a:solidFill>
              <a:latin typeface="Verdana"/>
              <a:ea typeface="Verdana"/>
              <a:cs typeface="Verdana"/>
              <a:sym typeface="Verdana"/>
            </a:endParaRPr>
          </a:p>
          <a:p>
            <a:pPr marL="0" lvl="0" indent="0" algn="l" rtl="0">
              <a:spcBef>
                <a:spcPts val="800"/>
              </a:spcBef>
              <a:spcAft>
                <a:spcPts val="0"/>
              </a:spcAft>
              <a:buNone/>
            </a:pPr>
            <a:r>
              <a:rPr lang="en" sz="1150">
                <a:solidFill>
                  <a:srgbClr val="3C3C3C"/>
                </a:solidFill>
                <a:highlight>
                  <a:srgbClr val="FFFFFF"/>
                </a:highlight>
                <a:latin typeface="Verdana"/>
                <a:ea typeface="Verdana"/>
                <a:cs typeface="Verdana"/>
                <a:sym typeface="Verdana"/>
              </a:rPr>
              <a:t>The best case interpretation of the facts in the plea agreement is that the attorney did not clearly and accurately define the employees' obligations and the potential ramifications of destroying evidence, and the employees misinterpreted the warnings of a coming litigation hold. The attorney presumably did not explain that deleting documents relevant to a criminal investigation is a separate offense.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fd736369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fd73636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fca624c7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fca624c7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2"/>
                </a:solidFill>
                <a:latin typeface="Source Code Pro"/>
                <a:ea typeface="Source Code Pro"/>
                <a:cs typeface="Source Code Pro"/>
                <a:sym typeface="Source Code Pro"/>
              </a:rPr>
              <a:t> By offering sage and ethical counsel, which in the aggregate reduces risk.</a:t>
            </a:r>
            <a:endParaRPr sz="1400">
              <a:solidFill>
                <a:schemeClr val="dk2"/>
              </a:solidFill>
              <a:latin typeface="Source Code Pro"/>
              <a:ea typeface="Source Code Pro"/>
              <a:cs typeface="Source Code Pro"/>
              <a:sym typeface="Source Code Pro"/>
            </a:endParaRPr>
          </a:p>
          <a:p>
            <a:pPr marL="0" lvl="0" indent="0" algn="l" rtl="0">
              <a:lnSpc>
                <a:spcPct val="115000"/>
              </a:lnSpc>
              <a:spcBef>
                <a:spcPts val="1600"/>
              </a:spcBef>
              <a:spcAft>
                <a:spcPts val="0"/>
              </a:spcAft>
              <a:buNone/>
            </a:pPr>
            <a:r>
              <a:rPr lang="en" sz="1050">
                <a:latin typeface="Ubuntu"/>
                <a:ea typeface="Ubuntu"/>
                <a:cs typeface="Ubuntu"/>
                <a:sym typeface="Ubuntu"/>
              </a:rPr>
              <a:t>Maybe spend less time broadly claiming to reduce risk, and more time really understanding the business and the sources of risk. Skilled lawyers can combine the roles of a trusted problem solver with independent judgment </a:t>
            </a:r>
            <a:r>
              <a:rPr lang="en" sz="1050" i="1">
                <a:latin typeface="Ubuntu"/>
                <a:ea typeface="Ubuntu"/>
                <a:cs typeface="Ubuntu"/>
                <a:sym typeface="Ubuntu"/>
              </a:rPr>
              <a:t>and</a:t>
            </a:r>
            <a:r>
              <a:rPr lang="en" sz="1050">
                <a:latin typeface="Ubuntu"/>
                <a:ea typeface="Ubuntu"/>
                <a:cs typeface="Ubuntu"/>
                <a:sym typeface="Ubuntu"/>
              </a:rPr>
              <a:t>integrated understanding, working with the people making risk-based decisions. Since these kind of corporate shortcuts almost always result in disaster in a transparent world, it’s just common sense and enlightened self-interest that any manager can apply to avoid them. It doesn’t require a distinctive notion of professional formation to, as the president says, “don’t do stupid stuff,” and it may be that a lot of our self-definition around professional norms reduces the chance of being appropriately engaged.</a:t>
            </a:r>
            <a:endParaRPr sz="1050">
              <a:latin typeface="Ubuntu"/>
              <a:ea typeface="Ubuntu"/>
              <a:cs typeface="Ubuntu"/>
              <a:sym typeface="Ubuntu"/>
            </a:endParaRPr>
          </a:p>
          <a:p>
            <a:pPr marL="0" lvl="0" indent="0" algn="l" rtl="0">
              <a:lnSpc>
                <a:spcPct val="115000"/>
              </a:lnSpc>
              <a:spcBef>
                <a:spcPts val="800"/>
              </a:spcBef>
              <a:spcAft>
                <a:spcPts val="0"/>
              </a:spcAft>
              <a:buNone/>
            </a:pPr>
            <a:r>
              <a:rPr lang="en" sz="1050">
                <a:latin typeface="Ubuntu"/>
                <a:ea typeface="Ubuntu"/>
                <a:cs typeface="Ubuntu"/>
                <a:sym typeface="Ubuntu"/>
              </a:rPr>
              <a:t>In Volkswagen, not knowing was just as bad as knowing and acquiescing. Maybe we should start talking about a duty to know what’s going on.</a:t>
            </a:r>
            <a:endParaRPr sz="1050">
              <a:latin typeface="Ubuntu"/>
              <a:ea typeface="Ubuntu"/>
              <a:cs typeface="Ubuntu"/>
              <a:sym typeface="Ubuntu"/>
            </a:endParaRPr>
          </a:p>
          <a:p>
            <a:pPr marL="0" lvl="0" indent="0" algn="l" rtl="0">
              <a:lnSpc>
                <a:spcPct val="115000"/>
              </a:lnSpc>
              <a:spcBef>
                <a:spcPts val="800"/>
              </a:spcBef>
              <a:spcAft>
                <a:spcPts val="0"/>
              </a:spcAft>
              <a:buNone/>
            </a:pPr>
            <a:endParaRPr sz="1400">
              <a:solidFill>
                <a:schemeClr val="dk2"/>
              </a:solidFill>
              <a:latin typeface="Source Code Pro"/>
              <a:ea typeface="Source Code Pro"/>
              <a:cs typeface="Source Code Pro"/>
              <a:sym typeface="Source Code Pro"/>
            </a:endParaRPr>
          </a:p>
          <a:p>
            <a:pPr marL="0" lvl="0" indent="0" algn="l" rtl="0">
              <a:lnSpc>
                <a:spcPct val="115000"/>
              </a:lnSpc>
              <a:spcBef>
                <a:spcPts val="1600"/>
              </a:spcBef>
              <a:spcAft>
                <a:spcPts val="1600"/>
              </a:spcAft>
              <a:buClr>
                <a:srgbClr val="000000"/>
              </a:buClr>
              <a:buSzPts val="1100"/>
              <a:buFont typeface="Arial"/>
              <a:buNone/>
            </a:pPr>
            <a:endParaRPr sz="1400">
              <a:solidFill>
                <a:schemeClr val="dk2"/>
              </a:solidFill>
              <a:latin typeface="Source Code Pro"/>
              <a:ea typeface="Source Code Pro"/>
              <a:cs typeface="Source Code Pro"/>
              <a:sym typeface="Source Code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1d516a902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1d516a90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chemeClr val="dk2"/>
                </a:solidFill>
                <a:latin typeface="Source Code Pro"/>
                <a:ea typeface="Source Code Pro"/>
                <a:cs typeface="Source Code Pro"/>
                <a:sym typeface="Source Code Pro"/>
              </a:rPr>
              <a:t> By offering sage and ethical counsel, which in the aggregate reduces risk.</a:t>
            </a:r>
            <a:endParaRPr sz="1400">
              <a:solidFill>
                <a:schemeClr val="dk2"/>
              </a:solidFill>
              <a:latin typeface="Source Code Pro"/>
              <a:ea typeface="Source Code Pro"/>
              <a:cs typeface="Source Code Pro"/>
              <a:sym typeface="Source Code Pro"/>
            </a:endParaRPr>
          </a:p>
          <a:p>
            <a:pPr marL="0" lvl="0" indent="0" algn="l" rtl="0">
              <a:lnSpc>
                <a:spcPct val="115000"/>
              </a:lnSpc>
              <a:spcBef>
                <a:spcPts val="1600"/>
              </a:spcBef>
              <a:spcAft>
                <a:spcPts val="0"/>
              </a:spcAft>
              <a:buNone/>
            </a:pPr>
            <a:r>
              <a:rPr lang="en" sz="1050">
                <a:latin typeface="Ubuntu"/>
                <a:ea typeface="Ubuntu"/>
                <a:cs typeface="Ubuntu"/>
                <a:sym typeface="Ubuntu"/>
              </a:rPr>
              <a:t>Maybe spend less time broadly claiming to reduce risk, and more time really understanding the business and the sources of risk. Skilled lawyers can combine the roles of a trusted problem solver with independent judgment </a:t>
            </a:r>
            <a:r>
              <a:rPr lang="en" sz="1050" i="1">
                <a:latin typeface="Ubuntu"/>
                <a:ea typeface="Ubuntu"/>
                <a:cs typeface="Ubuntu"/>
                <a:sym typeface="Ubuntu"/>
              </a:rPr>
              <a:t>and</a:t>
            </a:r>
            <a:r>
              <a:rPr lang="en" sz="1050">
                <a:latin typeface="Ubuntu"/>
                <a:ea typeface="Ubuntu"/>
                <a:cs typeface="Ubuntu"/>
                <a:sym typeface="Ubuntu"/>
              </a:rPr>
              <a:t>integrated understanding, working with the people making risk-based decisions. Since these kind of corporate shortcuts almost always result in disaster in a transparent world, it’s just common sense and enlightened self-interest that any manager can apply to avoid them. It doesn’t require a distinctive notion of professional formation to, as the president says, “don’t do stupid stuff,” and it may be that a lot of our self-definition around professional norms reduces the chance of being appropriately engaged.</a:t>
            </a:r>
            <a:endParaRPr sz="1050">
              <a:latin typeface="Ubuntu"/>
              <a:ea typeface="Ubuntu"/>
              <a:cs typeface="Ubuntu"/>
              <a:sym typeface="Ubuntu"/>
            </a:endParaRPr>
          </a:p>
          <a:p>
            <a:pPr marL="0" lvl="0" indent="0" algn="l" rtl="0">
              <a:lnSpc>
                <a:spcPct val="115000"/>
              </a:lnSpc>
              <a:spcBef>
                <a:spcPts val="800"/>
              </a:spcBef>
              <a:spcAft>
                <a:spcPts val="0"/>
              </a:spcAft>
              <a:buNone/>
            </a:pPr>
            <a:r>
              <a:rPr lang="en" sz="1050">
                <a:latin typeface="Ubuntu"/>
                <a:ea typeface="Ubuntu"/>
                <a:cs typeface="Ubuntu"/>
                <a:sym typeface="Ubuntu"/>
              </a:rPr>
              <a:t>In Volkswagen, not knowing was just as bad as knowing and acquiescing. Maybe we should start talking about a duty to know what’s going on.</a:t>
            </a:r>
            <a:endParaRPr sz="1050">
              <a:latin typeface="Ubuntu"/>
              <a:ea typeface="Ubuntu"/>
              <a:cs typeface="Ubuntu"/>
              <a:sym typeface="Ubuntu"/>
            </a:endParaRPr>
          </a:p>
          <a:p>
            <a:pPr marL="0" lvl="0" indent="0" algn="l" rtl="0">
              <a:lnSpc>
                <a:spcPct val="115000"/>
              </a:lnSpc>
              <a:spcBef>
                <a:spcPts val="800"/>
              </a:spcBef>
              <a:spcAft>
                <a:spcPts val="0"/>
              </a:spcAft>
              <a:buNone/>
            </a:pPr>
            <a:endParaRPr sz="1400">
              <a:solidFill>
                <a:schemeClr val="dk2"/>
              </a:solidFill>
              <a:latin typeface="Source Code Pro"/>
              <a:ea typeface="Source Code Pro"/>
              <a:cs typeface="Source Code Pro"/>
              <a:sym typeface="Source Code Pro"/>
            </a:endParaRPr>
          </a:p>
          <a:p>
            <a:pPr marL="0" lvl="0" indent="0" algn="l" rtl="0">
              <a:lnSpc>
                <a:spcPct val="115000"/>
              </a:lnSpc>
              <a:spcBef>
                <a:spcPts val="1600"/>
              </a:spcBef>
              <a:spcAft>
                <a:spcPts val="1600"/>
              </a:spcAft>
              <a:buClr>
                <a:srgbClr val="000000"/>
              </a:buClr>
              <a:buSzPts val="1100"/>
              <a:buFont typeface="Arial"/>
              <a:buNone/>
            </a:pPr>
            <a:endParaRPr sz="1400">
              <a:solidFill>
                <a:schemeClr val="dk2"/>
              </a:solidFill>
              <a:latin typeface="Source Code Pro"/>
              <a:ea typeface="Source Code Pro"/>
              <a:cs typeface="Source Code Pro"/>
              <a:sym typeface="Source Code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fca624c7f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fca624c7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chemeClr val="dk1"/>
              </a:buClr>
              <a:buSzPts val="1400"/>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54" name="Google Shape;54;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lstStyle>
            <a:lvl1pPr marL="457200" lvl="0" indent="-317500" algn="l">
              <a:lnSpc>
                <a:spcPct val="90000"/>
              </a:lnSpc>
              <a:spcBef>
                <a:spcPts val="800"/>
              </a:spcBef>
              <a:spcAft>
                <a:spcPts val="0"/>
              </a:spcAft>
              <a:buClr>
                <a:schemeClr val="dk1"/>
              </a:buClr>
              <a:buSzPts val="1400"/>
              <a:buChar char="●"/>
              <a:defRPr sz="1100"/>
            </a:lvl1pPr>
            <a:lvl2pPr marL="914400" lvl="1" indent="-317500" algn="l">
              <a:lnSpc>
                <a:spcPct val="90000"/>
              </a:lnSpc>
              <a:spcBef>
                <a:spcPts val="1600"/>
              </a:spcBef>
              <a:spcAft>
                <a:spcPts val="0"/>
              </a:spcAft>
              <a:buClr>
                <a:schemeClr val="dk1"/>
              </a:buClr>
              <a:buSzPts val="1400"/>
              <a:buChar char="○"/>
              <a:defRPr sz="1100"/>
            </a:lvl2pPr>
            <a:lvl3pPr marL="1371600" lvl="2" indent="-317500" algn="l">
              <a:lnSpc>
                <a:spcPct val="90000"/>
              </a:lnSpc>
              <a:spcBef>
                <a:spcPts val="1600"/>
              </a:spcBef>
              <a:spcAft>
                <a:spcPts val="0"/>
              </a:spcAft>
              <a:buClr>
                <a:schemeClr val="dk1"/>
              </a:buClr>
              <a:buSzPts val="1400"/>
              <a:buChar char="■"/>
              <a:defRPr sz="1100"/>
            </a:lvl3pPr>
            <a:lvl4pPr marL="1828800" lvl="3" indent="-317500" algn="l">
              <a:lnSpc>
                <a:spcPct val="90000"/>
              </a:lnSpc>
              <a:spcBef>
                <a:spcPts val="1600"/>
              </a:spcBef>
              <a:spcAft>
                <a:spcPts val="0"/>
              </a:spcAft>
              <a:buClr>
                <a:schemeClr val="dk1"/>
              </a:buClr>
              <a:buSzPts val="1400"/>
              <a:buChar char="●"/>
              <a:defRPr sz="1100"/>
            </a:lvl4pPr>
            <a:lvl5pPr marL="2286000" lvl="4" indent="-317500" algn="l">
              <a:lnSpc>
                <a:spcPct val="90000"/>
              </a:lnSpc>
              <a:spcBef>
                <a:spcPts val="1600"/>
              </a:spcBef>
              <a:spcAft>
                <a:spcPts val="0"/>
              </a:spcAft>
              <a:buClr>
                <a:schemeClr val="dk1"/>
              </a:buClr>
              <a:buSzPts val="1400"/>
              <a:buChar char="○"/>
              <a:defRPr sz="1100"/>
            </a:lvl5pPr>
            <a:lvl6pPr marL="2743200" lvl="5" indent="-317500" algn="l">
              <a:lnSpc>
                <a:spcPct val="90000"/>
              </a:lnSpc>
              <a:spcBef>
                <a:spcPts val="1600"/>
              </a:spcBef>
              <a:spcAft>
                <a:spcPts val="0"/>
              </a:spcAft>
              <a:buClr>
                <a:schemeClr val="dk1"/>
              </a:buClr>
              <a:buSzPts val="1400"/>
              <a:buChar char="■"/>
              <a:defRPr sz="1100"/>
            </a:lvl6pPr>
            <a:lvl7pPr marL="3200400" lvl="6" indent="-317500" algn="l">
              <a:lnSpc>
                <a:spcPct val="90000"/>
              </a:lnSpc>
              <a:spcBef>
                <a:spcPts val="1600"/>
              </a:spcBef>
              <a:spcAft>
                <a:spcPts val="0"/>
              </a:spcAft>
              <a:buClr>
                <a:schemeClr val="dk1"/>
              </a:buClr>
              <a:buSzPts val="1400"/>
              <a:buChar char="●"/>
              <a:defRPr sz="1100"/>
            </a:lvl7pPr>
            <a:lvl8pPr marL="3657600" lvl="7" indent="-317500" algn="l">
              <a:lnSpc>
                <a:spcPct val="90000"/>
              </a:lnSpc>
              <a:spcBef>
                <a:spcPts val="1600"/>
              </a:spcBef>
              <a:spcAft>
                <a:spcPts val="0"/>
              </a:spcAft>
              <a:buClr>
                <a:schemeClr val="dk1"/>
              </a:buClr>
              <a:buSzPts val="1400"/>
              <a:buChar char="○"/>
              <a:defRPr sz="1100"/>
            </a:lvl8pPr>
            <a:lvl9pPr marL="4114800" lvl="8" indent="-317500" algn="l">
              <a:lnSpc>
                <a:spcPct val="90000"/>
              </a:lnSpc>
              <a:spcBef>
                <a:spcPts val="1600"/>
              </a:spcBef>
              <a:spcAft>
                <a:spcPts val="1600"/>
              </a:spcAft>
              <a:buClr>
                <a:schemeClr val="dk1"/>
              </a:buClr>
              <a:buSzPts val="1400"/>
              <a:buChar char="■"/>
              <a:defRPr sz="1100"/>
            </a:lvl9pPr>
          </a:lstStyle>
          <a:p>
            <a:endParaRPr/>
          </a:p>
        </p:txBody>
      </p:sp>
      <p:sp>
        <p:nvSpPr>
          <p:cNvPr id="55" name="Google Shape;55;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7" name="Google Shape;57;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1100"/>
            </a:lvl1pPr>
            <a:lvl2pPr marL="0" lvl="1" indent="0" algn="r">
              <a:spcBef>
                <a:spcPts val="0"/>
              </a:spcBef>
              <a:buNone/>
              <a:defRPr sz="1100"/>
            </a:lvl2pPr>
            <a:lvl3pPr marL="0" lvl="2" indent="0" algn="r">
              <a:spcBef>
                <a:spcPts val="0"/>
              </a:spcBef>
              <a:buNone/>
              <a:defRPr sz="1100"/>
            </a:lvl3pPr>
            <a:lvl4pPr marL="0" lvl="3" indent="0" algn="r">
              <a:spcBef>
                <a:spcPts val="0"/>
              </a:spcBef>
              <a:buNone/>
              <a:defRPr sz="1100"/>
            </a:lvl4pPr>
            <a:lvl5pPr marL="0" lvl="4" indent="0" algn="r">
              <a:spcBef>
                <a:spcPts val="0"/>
              </a:spcBef>
              <a:buNone/>
              <a:defRPr sz="1100"/>
            </a:lvl5pPr>
            <a:lvl6pPr marL="0" lvl="5" indent="0" algn="r">
              <a:spcBef>
                <a:spcPts val="0"/>
              </a:spcBef>
              <a:buNone/>
              <a:defRPr sz="1100"/>
            </a:lvl6pPr>
            <a:lvl7pPr marL="0" lvl="6" indent="0" algn="r">
              <a:spcBef>
                <a:spcPts val="0"/>
              </a:spcBef>
              <a:buNone/>
              <a:defRPr sz="1100"/>
            </a:lvl7pPr>
            <a:lvl8pPr marL="0" lvl="7" indent="0" algn="r">
              <a:spcBef>
                <a:spcPts val="0"/>
              </a:spcBef>
              <a:buNone/>
              <a:defRPr sz="1100"/>
            </a:lvl8pPr>
            <a:lvl9pPr marL="0" lvl="8" indent="0" algn="r">
              <a:spcBef>
                <a:spcPts val="0"/>
              </a:spcBef>
              <a:buNone/>
              <a:defRPr sz="11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CkhcpcuZvV4"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ca.practicallaw.thomsonreuters.com/w-004-1817?originationContext=document&amp;transitionType=DocumentItem&amp;contextData=(sc.Default)&amp;firstPage=true&amp;bhcp=1"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cbc.ca/news/canada/british-columbia/mandalena-lewis-bc-court-of-appeal-westjet-1.5029027" TargetMode="External"/><Relationship Id="rId3" Type="http://schemas.openxmlformats.org/officeDocument/2006/relationships/hyperlink" Target="https://www.bchrc.net/sexual_harassment" TargetMode="External"/><Relationship Id="rId7" Type="http://schemas.openxmlformats.org/officeDocument/2006/relationships/hyperlink" Target="http://angusreid.org/me-too/"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s://www.wsj.com/articles/at-lions-gate-a-drama-in-the-legal-department-1532104228" TargetMode="External"/><Relationship Id="rId5" Type="http://schemas.openxmlformats.org/officeDocument/2006/relationships/hyperlink" Target="https://www.canadianlawyermag.com/article/managing-metoo-15860/" TargetMode="External"/><Relationship Id="rId4" Type="http://schemas.openxmlformats.org/officeDocument/2006/relationships/hyperlink" Target="https://kentemploymentlaw.com/2018/workplace-sexual-harassment-an-employment-law-perspective/" TargetMode="External"/><Relationship Id="rId9" Type="http://schemas.openxmlformats.org/officeDocument/2006/relationships/hyperlink" Target="https://www.canadianlawyermag.com/author/jim-middlemiss/navigating-sexual-harassment-in-a-metoo-world-1622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CQ4irwe3ZD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In-house Counsel: A case study on various scandals</a:t>
            </a:r>
            <a:endParaRPr dirty="0"/>
          </a:p>
        </p:txBody>
      </p:sp>
      <p:sp>
        <p:nvSpPr>
          <p:cNvPr id="63" name="Google Shape;63;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Hodson Harding</a:t>
            </a:r>
            <a:endParaRPr/>
          </a:p>
          <a:p>
            <a:pPr marL="0" lvl="0" indent="0" algn="ctr" rtl="0">
              <a:spcBef>
                <a:spcPts val="0"/>
              </a:spcBef>
              <a:spcAft>
                <a:spcPts val="0"/>
              </a:spcAft>
              <a:buNone/>
            </a:pPr>
            <a:r>
              <a:rPr lang="en"/>
              <a:t>Christian Penkert</a:t>
            </a:r>
            <a:endParaRPr/>
          </a:p>
          <a:p>
            <a:pPr marL="0" lvl="0" indent="0" algn="ctr" rtl="0">
              <a:spcBef>
                <a:spcPts val="0"/>
              </a:spcBef>
              <a:spcAft>
                <a:spcPts val="0"/>
              </a:spcAft>
              <a:buNone/>
            </a:pPr>
            <a:r>
              <a:rPr lang="en"/>
              <a:t>Jim Ashford</a:t>
            </a:r>
            <a:endParaRPr/>
          </a:p>
          <a:p>
            <a:pPr marL="0" lvl="0" indent="0" algn="ctr" rtl="0">
              <a:spcBef>
                <a:spcPts val="0"/>
              </a:spcBef>
              <a:spcAft>
                <a:spcPts val="0"/>
              </a:spcAft>
              <a:buNone/>
            </a:pPr>
            <a:r>
              <a:rPr lang="en"/>
              <a:t>Jorgan Tennant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Background</a:t>
            </a:r>
            <a:endParaRPr/>
          </a:p>
        </p:txBody>
      </p:sp>
      <p:sp>
        <p:nvSpPr>
          <p:cNvPr id="122" name="Google Shape;122;p23"/>
          <p:cNvSpPr txBox="1">
            <a:spLocks noGrp="1"/>
          </p:cNvSpPr>
          <p:nvPr>
            <p:ph type="body" idx="1"/>
          </p:nvPr>
        </p:nvSpPr>
        <p:spPr>
          <a:xfrm>
            <a:off x="3902700" y="1093850"/>
            <a:ext cx="4929600" cy="1701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Principle allegations: use of forced labour; torture; cruel, inhuman or degrading treatment; crimes against humanity; conversion; battery; unlawful confinement; negligence; conspiracy; and negligent infliction of mental distress.</a:t>
            </a:r>
            <a:endParaRPr>
              <a:solidFill>
                <a:srgbClr val="000000"/>
              </a:solidFill>
            </a:endParaRPr>
          </a:p>
        </p:txBody>
      </p:sp>
      <p:pic>
        <p:nvPicPr>
          <p:cNvPr id="123" name="Google Shape;123;p23"/>
          <p:cNvPicPr preferRelativeResize="0"/>
          <p:nvPr/>
        </p:nvPicPr>
        <p:blipFill>
          <a:blip r:embed="rId3">
            <a:alphaModFix/>
          </a:blip>
          <a:stretch>
            <a:fillRect/>
          </a:stretch>
        </p:blipFill>
        <p:spPr>
          <a:xfrm>
            <a:off x="4572000" y="2854050"/>
            <a:ext cx="3359300" cy="1825225"/>
          </a:xfrm>
          <a:prstGeom prst="rect">
            <a:avLst/>
          </a:prstGeom>
          <a:noFill/>
          <a:ln>
            <a:noFill/>
          </a:ln>
        </p:spPr>
      </p:pic>
      <p:sp>
        <p:nvSpPr>
          <p:cNvPr id="124" name="Google Shape;124;p23"/>
          <p:cNvSpPr txBox="1"/>
          <p:nvPr/>
        </p:nvSpPr>
        <p:spPr>
          <a:xfrm>
            <a:off x="311700" y="1093850"/>
            <a:ext cx="3140400" cy="3350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Font typeface="Source Code Pro"/>
              <a:buChar char="●"/>
            </a:pPr>
            <a:r>
              <a:rPr lang="en">
                <a:latin typeface="Source Code Pro"/>
                <a:ea typeface="Source Code Pro"/>
                <a:cs typeface="Source Code Pro"/>
                <a:sym typeface="Source Code Pro"/>
              </a:rPr>
              <a:t>In 2007 Nevsun entered an agreement with the State of Eritrea to develop the Bisha Gold Mine.</a:t>
            </a:r>
            <a:br>
              <a:rPr lang="en">
                <a:latin typeface="Source Code Pro"/>
                <a:ea typeface="Source Code Pro"/>
                <a:cs typeface="Source Code Pro"/>
                <a:sym typeface="Source Code Pro"/>
              </a:rPr>
            </a:br>
            <a:br>
              <a:rPr lang="en">
                <a:latin typeface="Source Code Pro"/>
                <a:ea typeface="Source Code Pro"/>
                <a:cs typeface="Source Code Pro"/>
                <a:sym typeface="Source Code Pro"/>
              </a:rPr>
            </a:br>
            <a:endParaRPr>
              <a:latin typeface="Source Code Pro"/>
              <a:ea typeface="Source Code Pro"/>
              <a:cs typeface="Source Code Pro"/>
              <a:sym typeface="Source Code Pro"/>
            </a:endParaRPr>
          </a:p>
          <a:p>
            <a:pPr marL="457200" lvl="0" indent="-317500" algn="l" rtl="0">
              <a:lnSpc>
                <a:spcPct val="115000"/>
              </a:lnSpc>
              <a:spcBef>
                <a:spcPts val="0"/>
              </a:spcBef>
              <a:spcAft>
                <a:spcPts val="0"/>
              </a:spcAft>
              <a:buSzPts val="1400"/>
              <a:buFont typeface="Source Code Pro"/>
              <a:buChar char="●"/>
            </a:pPr>
            <a:r>
              <a:rPr lang="en">
                <a:latin typeface="Source Code Pro"/>
                <a:ea typeface="Source Code Pro"/>
                <a:cs typeface="Source Code Pro"/>
                <a:sym typeface="Source Code Pro"/>
              </a:rPr>
              <a:t>Plaintiffs seek damages on behalf of all Eritrean nationals who were forced to work at the Bisha Mine since its inception. </a:t>
            </a:r>
            <a:br>
              <a:rPr lang="en">
                <a:latin typeface="Source Code Pro"/>
                <a:ea typeface="Source Code Pro"/>
                <a:cs typeface="Source Code Pro"/>
                <a:sym typeface="Source Code Pro"/>
              </a:rPr>
            </a:br>
            <a:br>
              <a:rPr lang="en">
                <a:latin typeface="Source Code Pro"/>
                <a:ea typeface="Source Code Pro"/>
                <a:cs typeface="Source Code Pro"/>
                <a:sym typeface="Source Code Pro"/>
              </a:rPr>
            </a:br>
            <a:endParaRPr>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6467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Background</a:t>
            </a:r>
            <a:endParaRPr/>
          </a:p>
        </p:txBody>
      </p:sp>
      <p:sp>
        <p:nvSpPr>
          <p:cNvPr id="130" name="Google Shape;130;p24"/>
          <p:cNvSpPr txBox="1">
            <a:spLocks noGrp="1"/>
          </p:cNvSpPr>
          <p:nvPr>
            <p:ph type="body" idx="1"/>
          </p:nvPr>
        </p:nvSpPr>
        <p:spPr>
          <a:xfrm>
            <a:off x="311700" y="1200525"/>
            <a:ext cx="5507100" cy="373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Nevsun patently denies all allegations:</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To date the court battle has been an attempt by Nevsun to obtain an order under the </a:t>
            </a:r>
            <a:r>
              <a:rPr lang="en" sz="1400" i="1">
                <a:solidFill>
                  <a:srgbClr val="000000"/>
                </a:solidFill>
              </a:rPr>
              <a:t>CJPTA</a:t>
            </a:r>
            <a:r>
              <a:rPr lang="en" sz="1400">
                <a:solidFill>
                  <a:srgbClr val="000000"/>
                </a:solidFill>
              </a:rPr>
              <a:t> providing that the matter should appropriately be held in Eritrea.</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Nevsun has tried to distance itself from the issue by saying that the Mine is actually owned by the Bisha Mine Share Company - Problem is that BMSC is actually a wholly-owned subsidiary. </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In-house lawyers’ clients include wholly-owned subsidiaries (</a:t>
            </a:r>
            <a:r>
              <a:rPr lang="en" sz="1400" i="1">
                <a:solidFill>
                  <a:srgbClr val="000000"/>
                </a:solidFill>
              </a:rPr>
              <a:t>Mutual Life Assurance Co of Canada v Canada, </a:t>
            </a:r>
            <a:r>
              <a:rPr lang="en" sz="1400">
                <a:solidFill>
                  <a:srgbClr val="000000"/>
                </a:solidFill>
              </a:rPr>
              <a:t>1988 Carswell Ont 423 (Ont. H.C.).</a:t>
            </a:r>
            <a:endParaRPr sz="1400">
              <a:solidFill>
                <a:srgbClr val="000000"/>
              </a:solidFill>
            </a:endParaRPr>
          </a:p>
        </p:txBody>
      </p:sp>
      <p:pic>
        <p:nvPicPr>
          <p:cNvPr id="131" name="Google Shape;131;p24"/>
          <p:cNvPicPr preferRelativeResize="0"/>
          <p:nvPr/>
        </p:nvPicPr>
        <p:blipFill>
          <a:blip r:embed="rId3">
            <a:alphaModFix/>
          </a:blip>
          <a:stretch>
            <a:fillRect/>
          </a:stretch>
        </p:blipFill>
        <p:spPr>
          <a:xfrm>
            <a:off x="6140175" y="1065675"/>
            <a:ext cx="2399174" cy="3598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“Conscripted Labour”?</a:t>
            </a:r>
            <a:endParaRPr/>
          </a:p>
        </p:txBody>
      </p:sp>
      <p:sp>
        <p:nvSpPr>
          <p:cNvPr id="137" name="Google Shape;137;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From the beginning the Plaintiffs have maintained that the operations at the Bisha Mine are premised on slavery. In response, Nevsun uses the clever (albeit odd) euphemism “conscripted labour”.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Eritrea operates a National Service Program:</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Six-month military training program plus a twelve-month military service program whereby individuals are placed in military, government, or “other workplaces for training”. </a:t>
            </a:r>
            <a:endParaRPr>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Plaintiffs claim the NSP “rules” are just words:</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Not permitted to leave Bisha Mine - upwards of 6 years on-site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Conditions include working 12+ hours/day, 50 degree temperatures, regular beatings, food rations, accommodations are huts with no beds or electricity.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Is Eritrea Suited to Hear This Matter?</a:t>
            </a:r>
            <a:endParaRPr/>
          </a:p>
        </p:txBody>
      </p:sp>
      <p:sp>
        <p:nvSpPr>
          <p:cNvPr id="143" name="Google Shape;143;p26"/>
          <p:cNvSpPr txBox="1">
            <a:spLocks noGrp="1"/>
          </p:cNvSpPr>
          <p:nvPr>
            <p:ph type="body" idx="1"/>
          </p:nvPr>
        </p:nvSpPr>
        <p:spPr>
          <a:xfrm>
            <a:off x="311700" y="1228675"/>
            <a:ext cx="8520600" cy="3660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Eritrea is a member of the UN, recognized by Canada.</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Eritrea is governed by the People’s Front for Democracy and Justice.</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Only political party since independence; has never held an election.</a:t>
            </a:r>
            <a:endParaRPr>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Eritrea does not have a Constitution:</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Legislature has not convened since 2002. Laws are “passed, amended, and repealed by government decree only”.</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Government closed only law school in 2002.</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No private legal practice licence has been issued since 1995.</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Does not recognize causes of action for forced labour, torture, slavery, crimes against humanity etc.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Judges are appointed by the NSP, have no right to leave work, may be detained without process, and are subject to travel restrictions,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No right to counsel; trials are closed to public; no appeals; courts are not bound by </a:t>
            </a:r>
            <a:r>
              <a:rPr lang="en" i="1">
                <a:solidFill>
                  <a:srgbClr val="000000"/>
                </a:solidFill>
              </a:rPr>
              <a:t>res judicata</a:t>
            </a:r>
            <a:r>
              <a:rPr lang="en">
                <a:solidFill>
                  <a:srgbClr val="000000"/>
                </a:solidFill>
              </a:rPr>
              <a:t>.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Moral of the Story</a:t>
            </a:r>
            <a:endParaRPr/>
          </a:p>
        </p:txBody>
      </p:sp>
      <p:sp>
        <p:nvSpPr>
          <p:cNvPr id="149" name="Google Shape;149;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The in-house team at Nevsun has a duty to the company. </a:t>
            </a:r>
            <a:endParaRPr sz="1400">
              <a:solidFill>
                <a:srgbClr val="000000"/>
              </a:solidFill>
            </a:endParaRPr>
          </a:p>
          <a:p>
            <a:pPr marL="914400" lvl="1" indent="-317500" algn="l" rtl="0">
              <a:spcBef>
                <a:spcPts val="0"/>
              </a:spcBef>
              <a:spcAft>
                <a:spcPts val="0"/>
              </a:spcAft>
              <a:buClr>
                <a:srgbClr val="000000"/>
              </a:buClr>
              <a:buSzPts val="1400"/>
              <a:buChar char="○"/>
            </a:pPr>
            <a:r>
              <a:rPr lang="en" sz="1400">
                <a:solidFill>
                  <a:srgbClr val="000000"/>
                </a:solidFill>
              </a:rPr>
              <a:t>To the extent that this means share prices/profit </a:t>
            </a:r>
            <a:r>
              <a:rPr lang="en" sz="1400" i="1">
                <a:solidFill>
                  <a:srgbClr val="000000"/>
                </a:solidFill>
              </a:rPr>
              <a:t>simpliciter</a:t>
            </a:r>
            <a:r>
              <a:rPr lang="en" sz="1400">
                <a:solidFill>
                  <a:srgbClr val="000000"/>
                </a:solidFill>
              </a:rPr>
              <a:t> they are apparently doing their job (it is literally a gold mine). </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To the extent the best interests of the company include the company’s image (or basic decency), their performance metric is less clear.</a:t>
            </a:r>
            <a:endParaRPr>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For in-house counsel at major multinational companies, is it your responsibility to be in-tune with on-the-ground operations?</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If it is, then how do you reconcile your professional (Canadian) obligations with legal rules that are completely adverse in the nation at issue?</a:t>
            </a:r>
            <a:endParaRPr>
              <a:solidFill>
                <a:srgbClr val="000000"/>
              </a:solidFill>
            </a:endParaRPr>
          </a:p>
          <a:p>
            <a:pPr marL="1371600" lvl="2" indent="-317500" algn="l" rtl="0">
              <a:spcBef>
                <a:spcPts val="0"/>
              </a:spcBef>
              <a:spcAft>
                <a:spcPts val="0"/>
              </a:spcAft>
              <a:buClr>
                <a:srgbClr val="000000"/>
              </a:buClr>
              <a:buSzPts val="1400"/>
              <a:buChar char="■"/>
            </a:pPr>
            <a:r>
              <a:rPr lang="en">
                <a:solidFill>
                  <a:srgbClr val="000000"/>
                </a:solidFill>
              </a:rPr>
              <a:t>How do you reconcile your obligations as a lawyer where your company is doing something illegal by Canadian standards?</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Does it all Mean?</a:t>
            </a:r>
            <a:endParaRPr/>
          </a:p>
        </p:txBody>
      </p:sp>
      <p:sp>
        <p:nvSpPr>
          <p:cNvPr id="155" name="Google Shape;155;p28"/>
          <p:cNvSpPr txBox="1">
            <a:spLocks noGrp="1"/>
          </p:cNvSpPr>
          <p:nvPr>
            <p:ph type="body" idx="1"/>
          </p:nvPr>
        </p:nvSpPr>
        <p:spPr>
          <a:xfrm>
            <a:off x="311700" y="1228675"/>
            <a:ext cx="41124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The ramifications of this case more broadly have implications for the role of in-house counsel:</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If the company can be held liable for its behaviour overseas in a more meaningful way, then the role of in-house counsel at multinational firms is about to get a whole lot more complicated. </a:t>
            </a:r>
            <a:endParaRPr sz="1400">
              <a:solidFill>
                <a:srgbClr val="000000"/>
              </a:solidFill>
            </a:endParaRPr>
          </a:p>
        </p:txBody>
      </p:sp>
      <p:pic>
        <p:nvPicPr>
          <p:cNvPr id="156" name="Google Shape;156;p28"/>
          <p:cNvPicPr preferRelativeResize="0"/>
          <p:nvPr/>
        </p:nvPicPr>
        <p:blipFill>
          <a:blip r:embed="rId3">
            <a:alphaModFix/>
          </a:blip>
          <a:stretch>
            <a:fillRect/>
          </a:stretch>
        </p:blipFill>
        <p:spPr>
          <a:xfrm>
            <a:off x="4572000" y="1228675"/>
            <a:ext cx="4173075" cy="3228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1332175" y="256050"/>
            <a:ext cx="6403200" cy="576000"/>
          </a:xfrm>
          <a:prstGeom prst="rect">
            <a:avLst/>
          </a:prstGeom>
          <a:noFill/>
          <a:ln>
            <a:noFill/>
          </a:ln>
        </p:spPr>
        <p:txBody>
          <a:bodyPr spcFirstLastPara="1" wrap="square" lIns="68575" tIns="34275" rIns="68575" bIns="34275" anchor="ctr" anchorCtr="0">
            <a:noAutofit/>
          </a:bodyPr>
          <a:lstStyle/>
          <a:p>
            <a:pPr marL="0" lvl="0" indent="0" algn="just" rtl="0">
              <a:lnSpc>
                <a:spcPct val="90000"/>
              </a:lnSpc>
              <a:spcBef>
                <a:spcPts val="0"/>
              </a:spcBef>
              <a:spcAft>
                <a:spcPts val="0"/>
              </a:spcAft>
              <a:buClr>
                <a:schemeClr val="dk1"/>
              </a:buClr>
              <a:buSzPts val="3300"/>
              <a:buFont typeface="Calibri"/>
              <a:buNone/>
            </a:pPr>
            <a:r>
              <a:rPr lang="en" sz="4200"/>
              <a:t>Barings Bank – Organizational Failure</a:t>
            </a:r>
            <a:endParaRPr sz="4200"/>
          </a:p>
        </p:txBody>
      </p:sp>
      <p:pic>
        <p:nvPicPr>
          <p:cNvPr id="162" name="Google Shape;162;p29"/>
          <p:cNvPicPr preferRelativeResize="0"/>
          <p:nvPr/>
        </p:nvPicPr>
        <p:blipFill rotWithShape="1">
          <a:blip r:embed="rId3">
            <a:alphaModFix/>
          </a:blip>
          <a:srcRect/>
          <a:stretch/>
        </p:blipFill>
        <p:spPr>
          <a:xfrm>
            <a:off x="2229379" y="1485547"/>
            <a:ext cx="4685242" cy="31234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200"/>
              <a:t>Background</a:t>
            </a:r>
            <a:endParaRPr sz="4200"/>
          </a:p>
        </p:txBody>
      </p:sp>
      <p:sp>
        <p:nvSpPr>
          <p:cNvPr id="168" name="Google Shape;168;p30"/>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27000" algn="l" rtl="0">
              <a:lnSpc>
                <a:spcPct val="90000"/>
              </a:lnSpc>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Barings Bank was a British Bank founded in 1762. The bank collapsed into administration in 1995 after losing £827 million (£1.6 billion or 2.8 billion CAD today). This collapse resulted from the banks failure to foresee the risk that one trader was taking with the banks available short-term funds.</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The losses were caused exclusively by one trader in Barings Singapore office who was executing a series of escalating unauthorized trades over a period of years. The trader, a man by the name of Nick Leeson was holding two conflicting roles within the office at the time, acting as both the head of settlements and the office’s head of trading.</a:t>
            </a:r>
            <a:endParaRPr sz="1400">
              <a:solidFill>
                <a:srgbClr val="000000"/>
              </a:solidFill>
              <a:latin typeface="Source Code Pro Medium"/>
              <a:ea typeface="Source Code Pro Medium"/>
              <a:cs typeface="Source Code Pro Medium"/>
              <a:sym typeface="Source Code Pro Medium"/>
            </a:endParaRPr>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1600"/>
              </a:spcAft>
              <a:buClr>
                <a:schemeClr val="dk1"/>
              </a:buClr>
              <a:buSzPts val="2100"/>
              <a:buNone/>
            </a:pP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200"/>
              <a:t>Why is this interesting 25 years later?	</a:t>
            </a:r>
            <a:endParaRPr sz="4200"/>
          </a:p>
        </p:txBody>
      </p:sp>
      <p:sp>
        <p:nvSpPr>
          <p:cNvPr id="174" name="Google Shape;174;p3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27000" algn="l" rtl="0">
              <a:lnSpc>
                <a:spcPct val="90000"/>
              </a:lnSpc>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As in-house counsel, it is important to ensure that the company is operating legally, and complying with regulatory requirements. Obviously, it is necessary that employees are not committing fraud</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It is also important that company practices and procedures set in place to avoid these issues are being followed. Nick Leeson was deceiving his superiors through fraudulent accounting of his trades. There was no reason for this not to be detected much earlier than it really was. </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The directors of the company and the senior executives were not fulfilling their fiduciary obligations to the company.</a:t>
            </a:r>
            <a:endParaRPr sz="1400">
              <a:solidFill>
                <a:srgbClr val="000000"/>
              </a:solidFill>
              <a:latin typeface="Source Code Pro Medium"/>
              <a:ea typeface="Source Code Pro Medium"/>
              <a:cs typeface="Source Code Pro Medium"/>
              <a:sym typeface="Source Code Pro Medium"/>
            </a:endParaRPr>
          </a:p>
          <a:p>
            <a:pPr marL="520700" lvl="1" indent="-177800" algn="l" rtl="0">
              <a:lnSpc>
                <a:spcPct val="90000"/>
              </a:lnSpc>
              <a:spcBef>
                <a:spcPts val="800"/>
              </a:spcBef>
              <a:spcAft>
                <a:spcPts val="0"/>
              </a:spcAft>
              <a:buSzPts val="1400"/>
              <a:buChar char="○"/>
            </a:pPr>
            <a:r>
              <a:rPr lang="en" sz="1400" i="1">
                <a:solidFill>
                  <a:srgbClr val="000000"/>
                </a:solidFill>
                <a:latin typeface="Source Code Pro Medium"/>
                <a:ea typeface="Source Code Pro Medium"/>
                <a:cs typeface="Source Code Pro Medium"/>
                <a:sym typeface="Source Code Pro Medium"/>
              </a:rPr>
              <a:t>Baker v Secretary Of State For Trade And Industry</a:t>
            </a:r>
            <a:r>
              <a:rPr lang="en" sz="1400">
                <a:solidFill>
                  <a:srgbClr val="000000"/>
                </a:solidFill>
                <a:latin typeface="Source Code Pro Medium"/>
                <a:ea typeface="Source Code Pro Medium"/>
                <a:cs typeface="Source Code Pro Medium"/>
                <a:sym typeface="Source Code Pro Medium"/>
              </a:rPr>
              <a:t>, [2000] EWCA Civ 59 (25 February 2000).</a:t>
            </a:r>
            <a:r>
              <a:rPr lang="en" sz="1400"/>
              <a:t> </a:t>
            </a:r>
            <a:endParaRPr sz="1400"/>
          </a:p>
          <a:p>
            <a:pPr marL="177800" lvl="0" indent="-38100" algn="l" rtl="0">
              <a:lnSpc>
                <a:spcPct val="90000"/>
              </a:lnSpc>
              <a:spcBef>
                <a:spcPts val="800"/>
              </a:spcBef>
              <a:spcAft>
                <a:spcPts val="0"/>
              </a:spcAft>
              <a:buClr>
                <a:schemeClr val="dk1"/>
              </a:buClr>
              <a:buSzPts val="2100"/>
              <a:buNone/>
            </a:pPr>
            <a:endParaRPr sz="1100"/>
          </a:p>
          <a:p>
            <a:pPr marL="177800" lvl="0" indent="-38100" algn="l" rtl="0">
              <a:lnSpc>
                <a:spcPct val="90000"/>
              </a:lnSpc>
              <a:spcBef>
                <a:spcPts val="800"/>
              </a:spcBef>
              <a:spcAft>
                <a:spcPts val="1600"/>
              </a:spcAft>
              <a:buClr>
                <a:schemeClr val="dk1"/>
              </a:buClr>
              <a:buSzPts val="2100"/>
              <a:buNone/>
            </a:pP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200"/>
              <a:t>Nick Leeson’s trading strategy and fraud</a:t>
            </a:r>
            <a:endParaRPr sz="4200"/>
          </a:p>
        </p:txBody>
      </p:sp>
      <p:sp>
        <p:nvSpPr>
          <p:cNvPr id="181" name="Google Shape;181;p3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52400" algn="l" rtl="0">
              <a:lnSpc>
                <a:spcPct val="70000"/>
              </a:lnSpc>
              <a:spcBef>
                <a:spcPts val="0"/>
              </a:spcBef>
              <a:spcAft>
                <a:spcPts val="0"/>
              </a:spcAft>
              <a:buClr>
                <a:srgbClr val="000000"/>
              </a:buClr>
              <a:buSzPts val="1200"/>
              <a:buFont typeface="Source Code Pro Medium"/>
              <a:buChar char="●"/>
            </a:pPr>
            <a:r>
              <a:rPr lang="en" sz="1200">
                <a:solidFill>
                  <a:srgbClr val="000000"/>
                </a:solidFill>
                <a:latin typeface="Source Code Pro Medium"/>
                <a:ea typeface="Source Code Pro Medium"/>
                <a:cs typeface="Source Code Pro Medium"/>
                <a:sym typeface="Source Code Pro Medium"/>
              </a:rPr>
              <a:t>In July of 1992, Leeson opened account 88888, which he designated as a client account. Leeson apparently hide losses from certain proprietary trades in this account.</a:t>
            </a:r>
            <a:endParaRPr sz="1200">
              <a:solidFill>
                <a:srgbClr val="000000"/>
              </a:solidFill>
              <a:latin typeface="Source Code Pro Medium"/>
              <a:ea typeface="Source Code Pro Medium"/>
              <a:cs typeface="Source Code Pro Medium"/>
              <a:sym typeface="Source Code Pro Medium"/>
            </a:endParaRPr>
          </a:p>
          <a:p>
            <a:pPr marL="177800" lvl="0" indent="-152400" algn="l" rtl="0">
              <a:lnSpc>
                <a:spcPct val="70000"/>
              </a:lnSpc>
              <a:spcBef>
                <a:spcPts val="800"/>
              </a:spcBef>
              <a:spcAft>
                <a:spcPts val="0"/>
              </a:spcAft>
              <a:buClr>
                <a:srgbClr val="000000"/>
              </a:buClr>
              <a:buSzPts val="1200"/>
              <a:buFont typeface="Source Code Pro Medium"/>
              <a:buChar char="●"/>
            </a:pPr>
            <a:r>
              <a:rPr lang="en" sz="1200">
                <a:solidFill>
                  <a:srgbClr val="000000"/>
                </a:solidFill>
                <a:latin typeface="Source Code Pro Medium"/>
                <a:ea typeface="Source Code Pro Medium"/>
                <a:cs typeface="Source Code Pro Medium"/>
                <a:sym typeface="Source Code Pro Medium"/>
              </a:rPr>
              <a:t>“By mid-December 1994, Leeson was taking extraordinary gambles in the market and making daily requests for substantial funds from Barings in London; despite rather feeble attempts to question these requests, the funds were always provided. Ultimately Baring Brothers authorised UK £538 million to fund Leeson’s activities, a sum that was both illegal and frighteningly close to the bank’s entire assets”</a:t>
            </a:r>
            <a:endParaRPr sz="1200">
              <a:solidFill>
                <a:srgbClr val="000000"/>
              </a:solidFill>
              <a:latin typeface="Source Code Pro Medium"/>
              <a:ea typeface="Source Code Pro Medium"/>
              <a:cs typeface="Source Code Pro Medium"/>
              <a:sym typeface="Source Code Pro Medium"/>
            </a:endParaRPr>
          </a:p>
          <a:p>
            <a:pPr marL="177800" lvl="0" indent="-152400" algn="l" rtl="0">
              <a:lnSpc>
                <a:spcPct val="70000"/>
              </a:lnSpc>
              <a:spcBef>
                <a:spcPts val="800"/>
              </a:spcBef>
              <a:spcAft>
                <a:spcPts val="0"/>
              </a:spcAft>
              <a:buClr>
                <a:srgbClr val="000000"/>
              </a:buClr>
              <a:buSzPts val="1200"/>
              <a:buFont typeface="Source Code Pro Medium"/>
              <a:buChar char="●"/>
            </a:pPr>
            <a:r>
              <a:rPr lang="en" sz="1200">
                <a:solidFill>
                  <a:srgbClr val="000000"/>
                </a:solidFill>
                <a:latin typeface="Source Code Pro Medium"/>
                <a:ea typeface="Source Code Pro Medium"/>
                <a:cs typeface="Source Code Pro Medium"/>
                <a:sym typeface="Source Code Pro Medium"/>
              </a:rPr>
              <a:t>“All this time there was growing alarm in the markets about Leeson’s increasingly peculiar activities: three weeks prior to the collapse, the ‘Barings overhang’ had become common gossip among traders in Singapore, Tokyo and London. Neither was this information hidden from senior managers at Baring Securities: they were warned many times by market professionals, their own traders, and had received no less than five warning letters from SIMEX concerning Leeson’s activities.”</a:t>
            </a:r>
            <a:endParaRPr sz="1200">
              <a:solidFill>
                <a:srgbClr val="000000"/>
              </a:solidFill>
              <a:latin typeface="Source Code Pro Medium"/>
              <a:ea typeface="Source Code Pro Medium"/>
              <a:cs typeface="Source Code Pro Medium"/>
              <a:sym typeface="Source Code Pro Medium"/>
            </a:endParaRPr>
          </a:p>
          <a:p>
            <a:pPr marL="177800" lvl="0" indent="-152400" algn="l" rtl="0">
              <a:lnSpc>
                <a:spcPct val="70000"/>
              </a:lnSpc>
              <a:spcBef>
                <a:spcPts val="800"/>
              </a:spcBef>
              <a:spcAft>
                <a:spcPts val="0"/>
              </a:spcAft>
              <a:buClr>
                <a:srgbClr val="000000"/>
              </a:buClr>
              <a:buSzPts val="1200"/>
              <a:buFont typeface="Source Code Pro Medium"/>
              <a:buChar char="●"/>
            </a:pPr>
            <a:r>
              <a:rPr lang="en" sz="1200">
                <a:solidFill>
                  <a:srgbClr val="000000"/>
                </a:solidFill>
                <a:latin typeface="Source Code Pro Medium"/>
                <a:ea typeface="Source Code Pro Medium"/>
                <a:cs typeface="Source Code Pro Medium"/>
                <a:sym typeface="Source Code Pro Medium"/>
              </a:rPr>
              <a:t>Stein, M., 2000. The risk taker as shadow: a psychoanlytic view of the collapse of barings bank. </a:t>
            </a:r>
            <a:r>
              <a:rPr lang="en" sz="1200" i="1">
                <a:solidFill>
                  <a:srgbClr val="000000"/>
                </a:solidFill>
                <a:latin typeface="Source Code Pro Medium"/>
                <a:ea typeface="Source Code Pro Medium"/>
                <a:cs typeface="Source Code Pro Medium"/>
                <a:sym typeface="Source Code Pro Medium"/>
              </a:rPr>
              <a:t>Journal of Management Studies</a:t>
            </a:r>
            <a:r>
              <a:rPr lang="en" sz="1200">
                <a:solidFill>
                  <a:srgbClr val="000000"/>
                </a:solidFill>
                <a:latin typeface="Source Code Pro Medium"/>
                <a:ea typeface="Source Code Pro Medium"/>
                <a:cs typeface="Source Code Pro Medium"/>
                <a:sym typeface="Source Code Pro Medium"/>
              </a:rPr>
              <a:t>, </a:t>
            </a:r>
            <a:r>
              <a:rPr lang="en" sz="1200" i="1">
                <a:solidFill>
                  <a:srgbClr val="000000"/>
                </a:solidFill>
                <a:latin typeface="Source Code Pro Medium"/>
                <a:ea typeface="Source Code Pro Medium"/>
                <a:cs typeface="Source Code Pro Medium"/>
                <a:sym typeface="Source Code Pro Medium"/>
              </a:rPr>
              <a:t>37</a:t>
            </a:r>
            <a:r>
              <a:rPr lang="en" sz="1200">
                <a:solidFill>
                  <a:srgbClr val="000000"/>
                </a:solidFill>
                <a:latin typeface="Source Code Pro Medium"/>
                <a:ea typeface="Source Code Pro Medium"/>
                <a:cs typeface="Source Code Pro Medium"/>
                <a:sym typeface="Source Code Pro Medium"/>
              </a:rPr>
              <a:t>(8), pp.1215-1230.</a:t>
            </a:r>
            <a:endParaRPr sz="1200">
              <a:solidFill>
                <a:srgbClr val="000000"/>
              </a:solidFill>
              <a:latin typeface="Source Code Pro Medium"/>
              <a:ea typeface="Source Code Pro Medium"/>
              <a:cs typeface="Source Code Pro Medium"/>
              <a:sym typeface="Source Code Pro Medium"/>
            </a:endParaRPr>
          </a:p>
          <a:p>
            <a:pPr marL="177800" lvl="0" indent="-76200" algn="l" rtl="0">
              <a:lnSpc>
                <a:spcPct val="70000"/>
              </a:lnSpc>
              <a:spcBef>
                <a:spcPts val="800"/>
              </a:spcBef>
              <a:spcAft>
                <a:spcPts val="0"/>
              </a:spcAft>
              <a:buClr>
                <a:schemeClr val="dk1"/>
              </a:buClr>
              <a:buSzPts val="1600"/>
              <a:buNone/>
            </a:pPr>
            <a:endParaRPr sz="1600">
              <a:solidFill>
                <a:srgbClr val="000000"/>
              </a:solidFill>
              <a:latin typeface="Source Code Pro Medium"/>
              <a:ea typeface="Source Code Pro Medium"/>
              <a:cs typeface="Source Code Pro Medium"/>
              <a:sym typeface="Source Code Pro Medium"/>
            </a:endParaRPr>
          </a:p>
          <a:p>
            <a:pPr marL="177800" lvl="0" indent="-76200" algn="l" rtl="0">
              <a:lnSpc>
                <a:spcPct val="70000"/>
              </a:lnSpc>
              <a:spcBef>
                <a:spcPts val="800"/>
              </a:spcBef>
              <a:spcAft>
                <a:spcPts val="1600"/>
              </a:spcAft>
              <a:buClr>
                <a:schemeClr val="dk1"/>
              </a:buClr>
              <a:buSzPts val="1600"/>
              <a:buNone/>
            </a:pPr>
            <a:endParaRPr sz="1600">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Volkswagen  emission scandal</a:t>
            </a:r>
            <a:endParaRPr/>
          </a:p>
        </p:txBody>
      </p:sp>
      <p:pic>
        <p:nvPicPr>
          <p:cNvPr id="69" name="Google Shape;69;p15"/>
          <p:cNvPicPr preferRelativeResize="0"/>
          <p:nvPr/>
        </p:nvPicPr>
        <p:blipFill>
          <a:blip r:embed="rId3">
            <a:alphaModFix/>
          </a:blip>
          <a:stretch>
            <a:fillRect/>
          </a:stretch>
        </p:blipFill>
        <p:spPr>
          <a:xfrm>
            <a:off x="1645625" y="1093850"/>
            <a:ext cx="5852761" cy="3897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200"/>
              <a:t>Hearing from the people that were there</a:t>
            </a:r>
            <a:endParaRPr sz="4200"/>
          </a:p>
        </p:txBody>
      </p:sp>
      <p:sp>
        <p:nvSpPr>
          <p:cNvPr id="187" name="Google Shape;187;p3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27000" algn="l" rtl="0">
              <a:lnSpc>
                <a:spcPct val="90000"/>
              </a:lnSpc>
              <a:spcBef>
                <a:spcPts val="0"/>
              </a:spcBef>
              <a:spcAft>
                <a:spcPts val="0"/>
              </a:spcAft>
              <a:buClr>
                <a:srgbClr val="000000"/>
              </a:buClr>
              <a:buSzPts val="1400"/>
              <a:buFont typeface="Source Code Pro Medium"/>
              <a:buChar char="●"/>
            </a:pPr>
            <a:r>
              <a:rPr lang="en" sz="1400" u="sng">
                <a:solidFill>
                  <a:srgbClr val="000000"/>
                </a:solidFill>
                <a:latin typeface="Source Code Pro Medium"/>
                <a:ea typeface="Source Code Pro Medium"/>
                <a:cs typeface="Source Code Pro Medium"/>
                <a:sym typeface="Source Code Pro Medium"/>
                <a:hlinkClick r:id="rId3"/>
              </a:rPr>
              <a:t>https://www.youtube.com/watch?v=CkhcpcuZvV4</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From 34:02 to 35:59</a:t>
            </a:r>
            <a:endParaRPr sz="1400">
              <a:solidFill>
                <a:srgbClr val="000000"/>
              </a:solidFill>
              <a:latin typeface="Source Code Pro Medium"/>
              <a:ea typeface="Source Code Pro Medium"/>
              <a:cs typeface="Source Code Pro Medium"/>
              <a:sym typeface="Source Code Pro Medium"/>
            </a:endParaRPr>
          </a:p>
          <a:p>
            <a:pPr marL="0" lvl="0" indent="0" algn="l" rtl="0">
              <a:lnSpc>
                <a:spcPct val="90000"/>
              </a:lnSpc>
              <a:spcBef>
                <a:spcPts val="1600"/>
              </a:spcBef>
              <a:spcAft>
                <a:spcPts val="1600"/>
              </a:spcAft>
              <a:buNone/>
            </a:pPr>
            <a:endParaRPr sz="1400">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sz="4200"/>
              <a:t>Issues that Barings should have been aware of</a:t>
            </a:r>
            <a:endParaRPr sz="4200"/>
          </a:p>
        </p:txBody>
      </p:sp>
      <p:sp>
        <p:nvSpPr>
          <p:cNvPr id="193" name="Google Shape;193;p34"/>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p>
            <a:pPr marL="177800" lvl="0" indent="-127000" algn="l" rtl="0">
              <a:lnSpc>
                <a:spcPct val="80000"/>
              </a:lnSpc>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Leeson was able to execute these trades without any oversight. An issue that largely stemmed from his position holding two roles that conflict with each other. </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8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Reporting procedures were not being followed within the organization. In order to sustain these positions in the market, Barings was putting a lot of cash into the Leeson’s activities in order for these trades to be executed. </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80000"/>
              </a:lnSpc>
              <a:spcBef>
                <a:spcPts val="800"/>
              </a:spcBef>
              <a:spcAft>
                <a:spcPts val="160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Another potential issue is that this arose as a result of Barings getting into proprietary trading without prior experience. Previously, Barings had only been using clients money to execute trades. This highlights the importance of knowing your business.</a:t>
            </a:r>
            <a:endParaRPr sz="1400">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4200"/>
              <a:t>Takeaway for in-house counsel</a:t>
            </a:r>
            <a:endParaRPr sz="4200"/>
          </a:p>
        </p:txBody>
      </p:sp>
      <p:sp>
        <p:nvSpPr>
          <p:cNvPr id="199" name="Google Shape;199;p35"/>
          <p:cNvSpPr txBox="1">
            <a:spLocks noGrp="1"/>
          </p:cNvSpPr>
          <p:nvPr>
            <p:ph type="body" idx="1"/>
          </p:nvPr>
        </p:nvSpPr>
        <p:spPr>
          <a:xfrm>
            <a:off x="536450" y="1268025"/>
            <a:ext cx="4934100" cy="3263400"/>
          </a:xfrm>
          <a:prstGeom prst="rect">
            <a:avLst/>
          </a:prstGeom>
          <a:noFill/>
          <a:ln>
            <a:noFill/>
          </a:ln>
        </p:spPr>
        <p:txBody>
          <a:bodyPr spcFirstLastPara="1" wrap="square" lIns="68575" tIns="34275" rIns="68575" bIns="34275" anchor="t" anchorCtr="0">
            <a:noAutofit/>
          </a:bodyPr>
          <a:lstStyle/>
          <a:p>
            <a:pPr marL="177800" lvl="0" indent="-127000" algn="l" rtl="0">
              <a:lnSpc>
                <a:spcPct val="90000"/>
              </a:lnSpc>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Know your company and know the business that you are in.</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Preventing fraud and incompetence. Several high level managers, executives, and board members were incompetent in their duties to the company.</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Barings collapsed due to its inability to have proper risk management policies in place and because of the complete lack of corporate structure to deal with issues.</a:t>
            </a:r>
            <a:endParaRPr sz="1400">
              <a:solidFill>
                <a:srgbClr val="000000"/>
              </a:solidFill>
              <a:latin typeface="Source Code Pro Medium"/>
              <a:ea typeface="Source Code Pro Medium"/>
              <a:cs typeface="Source Code Pro Medium"/>
              <a:sym typeface="Source Code Pro Medium"/>
            </a:endParaRPr>
          </a:p>
          <a:p>
            <a:pPr marL="177800" lvl="0" indent="-127000" algn="l" rtl="0">
              <a:lnSpc>
                <a:spcPct val="90000"/>
              </a:lnSpc>
              <a:spcBef>
                <a:spcPts val="8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There was ignorance to internal audits and warnings about Nick Leeson’s activities that should not have been ignored.</a:t>
            </a:r>
            <a:endParaRPr sz="1400">
              <a:solidFill>
                <a:srgbClr val="000000"/>
              </a:solidFill>
              <a:latin typeface="Source Code Pro Medium"/>
              <a:ea typeface="Source Code Pro Medium"/>
              <a:cs typeface="Source Code Pro Medium"/>
              <a:sym typeface="Source Code Pro Medium"/>
            </a:endParaRPr>
          </a:p>
          <a:p>
            <a:pPr marL="177800" lvl="0" indent="0" algn="l" rtl="0">
              <a:lnSpc>
                <a:spcPct val="90000"/>
              </a:lnSpc>
              <a:spcBef>
                <a:spcPts val="800"/>
              </a:spcBef>
              <a:spcAft>
                <a:spcPts val="0"/>
              </a:spcAft>
              <a:buNone/>
            </a:pPr>
            <a:endParaRPr sz="1400">
              <a:solidFill>
                <a:srgbClr val="000000"/>
              </a:solidFill>
              <a:latin typeface="Source Code Pro Medium"/>
              <a:ea typeface="Source Code Pro Medium"/>
              <a:cs typeface="Source Code Pro Medium"/>
              <a:sym typeface="Source Code Pro Medium"/>
            </a:endParaRPr>
          </a:p>
          <a:p>
            <a:pPr marL="177800" lvl="0" indent="-38100" algn="l" rtl="0">
              <a:lnSpc>
                <a:spcPct val="90000"/>
              </a:lnSpc>
              <a:spcBef>
                <a:spcPts val="800"/>
              </a:spcBef>
              <a:spcAft>
                <a:spcPts val="0"/>
              </a:spcAft>
              <a:buClr>
                <a:schemeClr val="dk1"/>
              </a:buClr>
              <a:buSzPts val="2100"/>
              <a:buNone/>
            </a:pPr>
            <a:endParaRPr sz="1100">
              <a:solidFill>
                <a:srgbClr val="000000"/>
              </a:solidFill>
              <a:latin typeface="Source Code Pro Medium"/>
              <a:ea typeface="Source Code Pro Medium"/>
              <a:cs typeface="Source Code Pro Medium"/>
              <a:sym typeface="Source Code Pro Medium"/>
            </a:endParaRPr>
          </a:p>
          <a:p>
            <a:pPr marL="177800" lvl="0" indent="-38100" algn="l" rtl="0">
              <a:lnSpc>
                <a:spcPct val="90000"/>
              </a:lnSpc>
              <a:spcBef>
                <a:spcPts val="800"/>
              </a:spcBef>
              <a:spcAft>
                <a:spcPts val="1600"/>
              </a:spcAft>
              <a:buClr>
                <a:schemeClr val="dk1"/>
              </a:buClr>
              <a:buSzPts val="2100"/>
              <a:buNone/>
            </a:pPr>
            <a:endParaRPr sz="1100">
              <a:solidFill>
                <a:srgbClr val="000000"/>
              </a:solidFill>
              <a:latin typeface="Source Code Pro Medium"/>
              <a:ea typeface="Source Code Pro Medium"/>
              <a:cs typeface="Source Code Pro Medium"/>
              <a:sym typeface="Source Code Pro Medium"/>
            </a:endParaRPr>
          </a:p>
        </p:txBody>
      </p:sp>
      <p:pic>
        <p:nvPicPr>
          <p:cNvPr id="200" name="Google Shape;200;p35"/>
          <p:cNvPicPr preferRelativeResize="0"/>
          <p:nvPr/>
        </p:nvPicPr>
        <p:blipFill>
          <a:blip r:embed="rId3">
            <a:alphaModFix/>
          </a:blip>
          <a:stretch>
            <a:fillRect/>
          </a:stretch>
        </p:blipFill>
        <p:spPr>
          <a:xfrm>
            <a:off x="6284999" y="177278"/>
            <a:ext cx="2730876" cy="2046325"/>
          </a:xfrm>
          <a:prstGeom prst="rect">
            <a:avLst/>
          </a:prstGeom>
          <a:noFill/>
          <a:ln>
            <a:noFill/>
          </a:ln>
        </p:spPr>
      </p:pic>
      <p:pic>
        <p:nvPicPr>
          <p:cNvPr id="201" name="Google Shape;201;p35"/>
          <p:cNvPicPr preferRelativeResize="0"/>
          <p:nvPr/>
        </p:nvPicPr>
        <p:blipFill>
          <a:blip r:embed="rId4">
            <a:alphaModFix/>
          </a:blip>
          <a:stretch>
            <a:fillRect/>
          </a:stretch>
        </p:blipFill>
        <p:spPr>
          <a:xfrm>
            <a:off x="5766350" y="2571750"/>
            <a:ext cx="3249525" cy="1949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Revisiting Wendy Jaffe and Lionsgate</a:t>
            </a:r>
            <a:endParaRPr/>
          </a:p>
        </p:txBody>
      </p:sp>
      <p:sp>
        <p:nvSpPr>
          <p:cNvPr id="207" name="Google Shape;207;p36"/>
          <p:cNvSpPr txBox="1">
            <a:spLocks noGrp="1"/>
          </p:cNvSpPr>
          <p:nvPr>
            <p:ph type="body" idx="1"/>
          </p:nvPr>
        </p:nvSpPr>
        <p:spPr>
          <a:xfrm>
            <a:off x="311700" y="1228675"/>
            <a:ext cx="39912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Ms. Jaffe is in-house counsel, harassed by general counsel Wayne Levin.</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Outside investigator hired to look into the matter. Ms. Jaffe declined to cooperate because investigation was not being conducted seriously/was not independent.</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How should Lions Gate have handled this better?</a:t>
            </a:r>
            <a:endParaRPr sz="1400">
              <a:solidFill>
                <a:srgbClr val="000000"/>
              </a:solidFill>
              <a:latin typeface="Source Code Pro Medium"/>
              <a:ea typeface="Source Code Pro Medium"/>
              <a:cs typeface="Source Code Pro Medium"/>
              <a:sym typeface="Source Code Pro Medium"/>
            </a:endParaRPr>
          </a:p>
        </p:txBody>
      </p:sp>
      <p:pic>
        <p:nvPicPr>
          <p:cNvPr id="208" name="Google Shape;208;p36"/>
          <p:cNvPicPr preferRelativeResize="0"/>
          <p:nvPr/>
        </p:nvPicPr>
        <p:blipFill>
          <a:blip r:embed="rId3">
            <a:alphaModFix/>
          </a:blip>
          <a:stretch>
            <a:fillRect/>
          </a:stretch>
        </p:blipFill>
        <p:spPr>
          <a:xfrm>
            <a:off x="4633600" y="1562525"/>
            <a:ext cx="4198700" cy="2519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Sexual Harassment as a Corporate Issue</a:t>
            </a:r>
            <a:endParaRPr/>
          </a:p>
        </p:txBody>
      </p:sp>
      <p:sp>
        <p:nvSpPr>
          <p:cNvPr id="214" name="Google Shape;214;p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Half of Canadian Women say they have been subjected to sexual harassment at work.</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28% say they have experienced non-consensual touching in the workplace (overwhelming majority did not report the incidents).</a:t>
            </a:r>
            <a:endParaRPr sz="1400">
              <a:solidFill>
                <a:srgbClr val="000000"/>
              </a:solidFill>
              <a:latin typeface="Source Code Pro Medium"/>
              <a:ea typeface="Source Code Pro Medium"/>
              <a:cs typeface="Source Code Pro Medium"/>
              <a:sym typeface="Source Code Pro Medium"/>
            </a:endParaRPr>
          </a:p>
          <a:p>
            <a:pPr marL="0" lvl="0" indent="0" algn="l" rtl="0">
              <a:spcBef>
                <a:spcPts val="1600"/>
              </a:spcBef>
              <a:spcAft>
                <a:spcPts val="0"/>
              </a:spcAft>
              <a:buNone/>
            </a:pPr>
            <a:r>
              <a:rPr lang="en" sz="1400">
                <a:solidFill>
                  <a:srgbClr val="000000"/>
                </a:solidFill>
                <a:latin typeface="Source Code Pro Medium"/>
                <a:ea typeface="Source Code Pro Medium"/>
                <a:cs typeface="Source Code Pro Medium"/>
                <a:sym typeface="Source Code Pro Medium"/>
              </a:rPr>
              <a:t>And yet…</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16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94% of Canadian executives believe that sexual harassment is not a problem at their company.</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93% believe they have a corporate culture that prevents sexual harassment.</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69% believe that it is less of a problem than 15 years ago.</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2007 U of C study determined single biggest predictor of sexual harassment in the workplace is how permissive an organization is towards this behavior.</a:t>
            </a:r>
            <a:endParaRPr sz="1400">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292850"/>
            <a:ext cx="8520600" cy="131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Navigate Workplace Sexual Harassment as In-House Counsel?</a:t>
            </a:r>
            <a:endParaRPr/>
          </a:p>
        </p:txBody>
      </p:sp>
      <p:sp>
        <p:nvSpPr>
          <p:cNvPr id="220" name="Google Shape;220;p38"/>
          <p:cNvSpPr txBox="1">
            <a:spLocks noGrp="1"/>
          </p:cNvSpPr>
          <p:nvPr>
            <p:ph type="body" idx="1"/>
          </p:nvPr>
        </p:nvSpPr>
        <p:spPr>
          <a:xfrm>
            <a:off x="311700" y="1713150"/>
            <a:ext cx="8520600" cy="2855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“It falls on the shoulders of in-house counsel to ensure that their company policies, procedures, and investigative techniques can withstand the heightened scrutiny of a #MeToo movement”</a:t>
            </a:r>
            <a:endParaRPr sz="1400">
              <a:solidFill>
                <a:srgbClr val="000000"/>
              </a:solidFill>
              <a:latin typeface="Source Code Pro Medium"/>
              <a:ea typeface="Source Code Pro Medium"/>
              <a:cs typeface="Source Code Pro Medium"/>
              <a:sym typeface="Source Code Pro Medium"/>
            </a:endParaRPr>
          </a:p>
          <a:p>
            <a:pPr marL="457200" lvl="0" indent="0" algn="l" rtl="0">
              <a:spcBef>
                <a:spcPts val="1600"/>
              </a:spcBef>
              <a:spcAft>
                <a:spcPts val="0"/>
              </a:spcAft>
              <a:buNone/>
            </a:pPr>
            <a:endParaRPr sz="2000">
              <a:solidFill>
                <a:srgbClr val="000000"/>
              </a:solidFill>
              <a:latin typeface="Source Code Pro Medium"/>
              <a:ea typeface="Source Code Pro Medium"/>
              <a:cs typeface="Source Code Pro Medium"/>
              <a:sym typeface="Source Code Pro Medium"/>
            </a:endParaRPr>
          </a:p>
          <a:p>
            <a:pPr marL="457200" lvl="0" indent="-355600" algn="l" rtl="0">
              <a:spcBef>
                <a:spcPts val="1600"/>
              </a:spcBef>
              <a:spcAft>
                <a:spcPts val="0"/>
              </a:spcAft>
              <a:buClr>
                <a:srgbClr val="000000"/>
              </a:buClr>
              <a:buSzPts val="2000"/>
              <a:buFont typeface="Source Code Pro Medium"/>
              <a:buChar char="-"/>
            </a:pPr>
            <a:r>
              <a:rPr lang="en" sz="2000" u="sng">
                <a:solidFill>
                  <a:srgbClr val="000000"/>
                </a:solidFill>
                <a:latin typeface="Source Code Pro Medium"/>
                <a:ea typeface="Source Code Pro Medium"/>
                <a:cs typeface="Source Code Pro Medium"/>
                <a:sym typeface="Source Code Pro Medium"/>
              </a:rPr>
              <a:t>The extent of the employer’s liability and the remedial consequences that may be imposed will be affected by 3 things:</a:t>
            </a:r>
            <a:endParaRPr sz="2000" u="sng">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457200" lvl="0" indent="-495300" algn="l" rtl="0">
              <a:spcBef>
                <a:spcPts val="0"/>
              </a:spcBef>
              <a:spcAft>
                <a:spcPts val="0"/>
              </a:spcAft>
              <a:buSzPts val="4200"/>
              <a:buAutoNum type="arabicPeriod"/>
            </a:pPr>
            <a:r>
              <a:rPr lang="en"/>
              <a:t>Steps Taken To Avoid the Harassment</a:t>
            </a:r>
            <a:endParaRPr/>
          </a:p>
        </p:txBody>
      </p:sp>
      <p:sp>
        <p:nvSpPr>
          <p:cNvPr id="226" name="Google Shape;226;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Creating harassment policies and procedures.</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Implementing the policies through management and employee training.</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Using progressive discipline where there are violations.</a:t>
            </a:r>
            <a:endParaRPr>
              <a:solidFill>
                <a:srgbClr val="000000"/>
              </a:solidFill>
              <a:latin typeface="Source Code Pro Medium"/>
              <a:ea typeface="Source Code Pro Medium"/>
              <a:cs typeface="Source Code Pro Medium"/>
              <a:sym typeface="Source Code Pro Medium"/>
            </a:endParaRPr>
          </a:p>
          <a:p>
            <a:pPr marL="0" lvl="0" indent="0" algn="l" rtl="0">
              <a:spcBef>
                <a:spcPts val="1600"/>
              </a:spcBef>
              <a:spcAft>
                <a:spcPts val="0"/>
              </a:spcAft>
              <a:buNone/>
            </a:pPr>
            <a:r>
              <a:rPr lang="en">
                <a:solidFill>
                  <a:srgbClr val="000000"/>
                </a:solidFill>
                <a:latin typeface="Source Code Pro Medium"/>
                <a:ea typeface="Source Code Pro Medium"/>
                <a:cs typeface="Source Code Pro Medium"/>
                <a:sym typeface="Source Code Pro Medium"/>
              </a:rPr>
              <a:t>Sample Policy: </a:t>
            </a:r>
            <a:r>
              <a:rPr lang="en" sz="1200" u="sng">
                <a:solidFill>
                  <a:srgbClr val="000000"/>
                </a:solidFill>
                <a:latin typeface="Source Code Pro Medium"/>
                <a:ea typeface="Source Code Pro Medium"/>
                <a:cs typeface="Source Code Pro Medium"/>
                <a:sym typeface="Source Code Pro Medium"/>
                <a:hlinkClick r:id="rId3"/>
              </a:rPr>
              <a:t>https://ca.practicallaw.thomsonreuters.com/w-004-1817?originationContext=document&amp;transitionType=DocumentItem&amp;contextData=(sc.Default)&amp;firstPage=true&amp;bhcp=1</a:t>
            </a:r>
            <a:endParaRPr sz="1200" u="sng">
              <a:solidFill>
                <a:srgbClr val="000000"/>
              </a:solidFill>
              <a:latin typeface="Source Code Pro Medium"/>
              <a:ea typeface="Source Code Pro Medium"/>
              <a:cs typeface="Source Code Pro Medium"/>
              <a:sym typeface="Source Code Pro Medium"/>
              <a:hlinkClick r:id="rId3"/>
            </a:endParaRPr>
          </a:p>
          <a:p>
            <a:pPr marL="0" lvl="0" indent="0" algn="l" rtl="0">
              <a:spcBef>
                <a:spcPts val="1600"/>
              </a:spcBef>
              <a:spcAft>
                <a:spcPts val="0"/>
              </a:spcAft>
              <a:buNone/>
            </a:pPr>
            <a:endParaRPr>
              <a:solidFill>
                <a:srgbClr val="000000"/>
              </a:solidFill>
              <a:latin typeface="Source Code Pro Medium"/>
              <a:ea typeface="Source Code Pro Medium"/>
              <a:cs typeface="Source Code Pro Medium"/>
              <a:sym typeface="Source Code Pro Medium"/>
            </a:endParaRPr>
          </a:p>
          <a:p>
            <a:pPr marL="0" lvl="0" indent="0" algn="l" rtl="0">
              <a:spcBef>
                <a:spcPts val="1600"/>
              </a:spcBef>
              <a:spcAft>
                <a:spcPts val="1600"/>
              </a:spcAft>
              <a:buNone/>
            </a:pPr>
            <a:endParaRPr>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How Quickly and Effectively the Employer Responds to a complaint</a:t>
            </a:r>
            <a:endParaRPr/>
          </a:p>
        </p:txBody>
      </p:sp>
      <p:sp>
        <p:nvSpPr>
          <p:cNvPr id="232" name="Google Shape;232;p40"/>
          <p:cNvSpPr txBox="1">
            <a:spLocks noGrp="1"/>
          </p:cNvSpPr>
          <p:nvPr>
            <p:ph type="body" idx="1"/>
          </p:nvPr>
        </p:nvSpPr>
        <p:spPr>
          <a:xfrm>
            <a:off x="311700" y="1606100"/>
            <a:ext cx="8520600" cy="2962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Promptly investigating and responding to complaints.</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Ensuring that the investigation is carried out by a neutral third party.</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Ensuring that all evidence is considered in the investigation.</a:t>
            </a:r>
            <a:endParaRPr>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Steps the Employer Takes to Prevent a Recurrence</a:t>
            </a:r>
            <a:endParaRPr/>
          </a:p>
        </p:txBody>
      </p:sp>
      <p:sp>
        <p:nvSpPr>
          <p:cNvPr id="238" name="Google Shape;238;p4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Taking steps to end the harassment.</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Implementing corrective measures with the harasser.</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Following up with the complainant to ensure that there has been no recurrence of the harassment or reprisal for filing the complaint.</a:t>
            </a:r>
            <a:endParaRPr>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a:t>
            </a:r>
            <a:endParaRPr/>
          </a:p>
        </p:txBody>
      </p:sp>
      <p:sp>
        <p:nvSpPr>
          <p:cNvPr id="244" name="Google Shape;244;p4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Have a policy in place! </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Choose your investigator wisely.</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Ensure that employees are familiar with the policy/receive training.</a:t>
            </a:r>
            <a:endParaRPr>
              <a:solidFill>
                <a:srgbClr val="000000"/>
              </a:solidFill>
              <a:latin typeface="Source Code Pro Medium"/>
              <a:ea typeface="Source Code Pro Medium"/>
              <a:cs typeface="Source Code Pro Medium"/>
              <a:sym typeface="Source Code Pro Medium"/>
            </a:endParaRPr>
          </a:p>
          <a:p>
            <a:pPr marL="457200" lvl="0" indent="-342900" algn="l" rtl="0">
              <a:spcBef>
                <a:spcPts val="0"/>
              </a:spcBef>
              <a:spcAft>
                <a:spcPts val="0"/>
              </a:spcAft>
              <a:buClr>
                <a:srgbClr val="000000"/>
              </a:buClr>
              <a:buSzPts val="1800"/>
              <a:buFont typeface="Source Code Pro Medium"/>
              <a:buChar char="-"/>
            </a:pPr>
            <a:r>
              <a:rPr lang="en">
                <a:solidFill>
                  <a:srgbClr val="000000"/>
                </a:solidFill>
                <a:latin typeface="Source Code Pro Medium"/>
                <a:ea typeface="Source Code Pro Medium"/>
                <a:cs typeface="Source Code Pro Medium"/>
                <a:sym typeface="Source Code Pro Medium"/>
              </a:rPr>
              <a:t>Not just about the corporation.</a:t>
            </a:r>
            <a:endParaRPr>
              <a:solidFill>
                <a:srgbClr val="000000"/>
              </a:solidFill>
              <a:latin typeface="Source Code Pro Medium"/>
              <a:ea typeface="Source Code Pro Medium"/>
              <a:cs typeface="Source Code Pro Medium"/>
              <a:sym typeface="Source Code Pr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a:t>
            </a:r>
            <a:endParaRPr/>
          </a:p>
        </p:txBody>
      </p:sp>
      <p:pic>
        <p:nvPicPr>
          <p:cNvPr id="75" name="Google Shape;75;p16"/>
          <p:cNvPicPr preferRelativeResize="0"/>
          <p:nvPr/>
        </p:nvPicPr>
        <p:blipFill>
          <a:blip r:embed="rId3">
            <a:alphaModFix/>
          </a:blip>
          <a:stretch>
            <a:fillRect/>
          </a:stretch>
        </p:blipFill>
        <p:spPr>
          <a:xfrm>
            <a:off x="7193371" y="0"/>
            <a:ext cx="1950626" cy="1174425"/>
          </a:xfrm>
          <a:prstGeom prst="rect">
            <a:avLst/>
          </a:prstGeom>
          <a:noFill/>
          <a:ln>
            <a:noFill/>
          </a:ln>
        </p:spPr>
      </p:pic>
      <p:sp>
        <p:nvSpPr>
          <p:cNvPr id="76" name="Google Shape;76;p16"/>
          <p:cNvSpPr txBox="1">
            <a:spLocks noGrp="1"/>
          </p:cNvSpPr>
          <p:nvPr>
            <p:ph type="body" idx="1"/>
          </p:nvPr>
        </p:nvSpPr>
        <p:spPr>
          <a:xfrm>
            <a:off x="311700" y="1174425"/>
            <a:ext cx="8520600" cy="3533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In 2017, Volkswagen agreed to plead guilty to criminal charges and settle a federal investigation into its "clean diesel" emissions fraud -- for $4.3 billion in civil and criminal penalties. </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For nearly a decade, from 2006 to September 2015, Volkswagen anchored its U.S. sales strategy on a breed of cars that turned out to be a hoax. They were touted as “Clean Diesel” vehicles. </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About 580,000 such sedans, SUVs, and crossovers were sold in the U.S. under the company’s VW, Audi, and Porsche marques.</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It was all a software-conjured mirage. The exhaust control equipment in the VW diesels was programmed to shut off as soon as the cars rolled off, spewing illegal levels of nitrogen oxides into the atmosphere, causing smog, respiratory disease, and premature death.</a:t>
            </a:r>
            <a:endParaRPr sz="1400">
              <a:solidFill>
                <a:srgbClr val="000000"/>
              </a:solidFill>
              <a:highlight>
                <a:srgbClr val="FFFFFF"/>
              </a:highlight>
              <a:latin typeface="Source Code Pro Medium"/>
              <a:ea typeface="Source Code Pro Medium"/>
              <a:cs typeface="Source Code Pro Medium"/>
              <a:sym typeface="Source Code Pro Medium"/>
            </a:endParaRPr>
          </a:p>
          <a:p>
            <a:pPr marL="457200" lvl="0" indent="0" algn="l" rtl="0">
              <a:spcBef>
                <a:spcPts val="1600"/>
              </a:spcBef>
              <a:spcAft>
                <a:spcPts val="0"/>
              </a:spcAft>
              <a:buNone/>
            </a:pPr>
            <a:endParaRPr sz="1400">
              <a:solidFill>
                <a:srgbClr val="282F2F"/>
              </a:solidFill>
              <a:highlight>
                <a:srgbClr val="FFFFFF"/>
              </a:highlight>
              <a:latin typeface="Source Code Pro Medium"/>
              <a:ea typeface="Source Code Pro Medium"/>
              <a:cs typeface="Source Code Pro Medium"/>
              <a:sym typeface="Source Code Pro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sources</a:t>
            </a:r>
            <a:endParaRPr u="sng"/>
          </a:p>
        </p:txBody>
      </p:sp>
      <p:sp>
        <p:nvSpPr>
          <p:cNvPr id="250" name="Google Shape;250;p4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latin typeface="Arial"/>
                <a:ea typeface="Arial"/>
                <a:cs typeface="Arial"/>
                <a:sym typeface="Arial"/>
                <a:hlinkClick r:id="rId3"/>
              </a:rPr>
              <a:t>https://www.bchrc.net/sexual_harassment</a:t>
            </a:r>
            <a:endParaRPr sz="1200">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200" u="sng">
                <a:solidFill>
                  <a:schemeClr val="hlink"/>
                </a:solidFill>
                <a:latin typeface="Arial"/>
                <a:ea typeface="Arial"/>
                <a:cs typeface="Arial"/>
                <a:sym typeface="Arial"/>
                <a:hlinkClick r:id="rId4"/>
              </a:rPr>
              <a:t>https://kentemploymentlaw.com/2018/workplace-sexual-harassment-an-employment-law-perspective/</a:t>
            </a:r>
            <a:endParaRPr sz="1200" u="sng">
              <a:solidFill>
                <a:schemeClr val="hlink"/>
              </a:solidFill>
              <a:latin typeface="Arial"/>
              <a:ea typeface="Arial"/>
              <a:cs typeface="Arial"/>
              <a:sym typeface="Arial"/>
              <a:hlinkClick r:id="rId4"/>
            </a:endParaRPr>
          </a:p>
          <a:p>
            <a:pPr marL="0" lvl="0" indent="0" algn="l" rtl="0">
              <a:spcBef>
                <a:spcPts val="1600"/>
              </a:spcBef>
              <a:spcAft>
                <a:spcPts val="0"/>
              </a:spcAft>
              <a:buClr>
                <a:srgbClr val="000000"/>
              </a:buClr>
              <a:buSzPts val="1100"/>
              <a:buFont typeface="Arial"/>
              <a:buNone/>
            </a:pPr>
            <a:r>
              <a:rPr lang="en" sz="1200" u="sng">
                <a:solidFill>
                  <a:schemeClr val="hlink"/>
                </a:solidFill>
                <a:latin typeface="Arial"/>
                <a:ea typeface="Arial"/>
                <a:cs typeface="Arial"/>
                <a:sym typeface="Arial"/>
                <a:hlinkClick r:id="rId5"/>
              </a:rPr>
              <a:t>https://www.canadianlawyermag.com/article/managing-metoo-15860/</a:t>
            </a:r>
            <a:endParaRPr sz="1200" u="sng">
              <a:solidFill>
                <a:schemeClr val="hlink"/>
              </a:solidFill>
              <a:latin typeface="Arial"/>
              <a:ea typeface="Arial"/>
              <a:cs typeface="Arial"/>
              <a:sym typeface="Arial"/>
              <a:hlinkClick r:id="rId5"/>
            </a:endParaRPr>
          </a:p>
          <a:p>
            <a:pPr marL="0" lvl="0" indent="0" algn="l" rtl="0">
              <a:spcBef>
                <a:spcPts val="1600"/>
              </a:spcBef>
              <a:spcAft>
                <a:spcPts val="0"/>
              </a:spcAft>
              <a:buClr>
                <a:srgbClr val="000000"/>
              </a:buClr>
              <a:buSzPts val="1100"/>
              <a:buFont typeface="Arial"/>
              <a:buNone/>
            </a:pPr>
            <a:r>
              <a:rPr lang="en" sz="1200" u="sng">
                <a:solidFill>
                  <a:schemeClr val="hlink"/>
                </a:solidFill>
                <a:latin typeface="Arial"/>
                <a:ea typeface="Arial"/>
                <a:cs typeface="Arial"/>
                <a:sym typeface="Arial"/>
                <a:hlinkClick r:id="rId6"/>
              </a:rPr>
              <a:t>https://www.wsj.com/articles/at-lions-gate-a-drama-in-the-legal-department-1532104228</a:t>
            </a:r>
            <a:endParaRPr sz="1200" u="sng">
              <a:solidFill>
                <a:schemeClr val="hlink"/>
              </a:solidFill>
              <a:latin typeface="Arial"/>
              <a:ea typeface="Arial"/>
              <a:cs typeface="Arial"/>
              <a:sym typeface="Arial"/>
              <a:hlinkClick r:id="rId6"/>
            </a:endParaRPr>
          </a:p>
          <a:p>
            <a:pPr marL="0" lvl="0" indent="0" algn="l" rtl="0">
              <a:spcBef>
                <a:spcPts val="1600"/>
              </a:spcBef>
              <a:spcAft>
                <a:spcPts val="0"/>
              </a:spcAft>
              <a:buClr>
                <a:srgbClr val="000000"/>
              </a:buClr>
              <a:buSzPts val="1100"/>
              <a:buFont typeface="Arial"/>
              <a:buNone/>
            </a:pPr>
            <a:r>
              <a:rPr lang="en" sz="1200" u="sng">
                <a:solidFill>
                  <a:schemeClr val="hlink"/>
                </a:solidFill>
                <a:latin typeface="Arial"/>
                <a:ea typeface="Arial"/>
                <a:cs typeface="Arial"/>
                <a:sym typeface="Arial"/>
                <a:hlinkClick r:id="rId7"/>
              </a:rPr>
              <a:t>http://angusreid.org/me-too/</a:t>
            </a:r>
            <a:endParaRPr sz="1200" u="sng">
              <a:solidFill>
                <a:schemeClr val="hlink"/>
              </a:solidFill>
              <a:latin typeface="Arial"/>
              <a:ea typeface="Arial"/>
              <a:cs typeface="Arial"/>
              <a:sym typeface="Arial"/>
              <a:hlinkClick r:id="rId7"/>
            </a:endParaRPr>
          </a:p>
          <a:p>
            <a:pPr marL="0" lvl="0" indent="0" algn="l" rtl="0">
              <a:spcBef>
                <a:spcPts val="1600"/>
              </a:spcBef>
              <a:spcAft>
                <a:spcPts val="0"/>
              </a:spcAft>
              <a:buClr>
                <a:srgbClr val="000000"/>
              </a:buClr>
              <a:buSzPts val="1100"/>
              <a:buFont typeface="Arial"/>
              <a:buNone/>
            </a:pPr>
            <a:r>
              <a:rPr lang="en" sz="1200" u="sng">
                <a:solidFill>
                  <a:schemeClr val="hlink"/>
                </a:solidFill>
                <a:latin typeface="Arial"/>
                <a:ea typeface="Arial"/>
                <a:cs typeface="Arial"/>
                <a:sym typeface="Arial"/>
                <a:hlinkClick r:id="rId8"/>
              </a:rPr>
              <a:t>https://www.cbc.ca/news/canada/british-columbia/mandalena-lewis-bc-court-of-appeal-westjet-1.5029027</a:t>
            </a:r>
            <a:endParaRPr sz="1200" u="sng">
              <a:solidFill>
                <a:schemeClr val="hlink"/>
              </a:solidFill>
              <a:latin typeface="Arial"/>
              <a:ea typeface="Arial"/>
              <a:cs typeface="Arial"/>
              <a:sym typeface="Arial"/>
              <a:hlinkClick r:id="rId8"/>
            </a:endParaRPr>
          </a:p>
          <a:p>
            <a:pPr marL="0" lvl="0" indent="0" algn="l" rtl="0">
              <a:spcBef>
                <a:spcPts val="1600"/>
              </a:spcBef>
              <a:spcAft>
                <a:spcPts val="0"/>
              </a:spcAft>
              <a:buNone/>
            </a:pPr>
            <a:r>
              <a:rPr lang="en" sz="1200" u="sng">
                <a:solidFill>
                  <a:schemeClr val="hlink"/>
                </a:solidFill>
                <a:latin typeface="Arial"/>
                <a:ea typeface="Arial"/>
                <a:cs typeface="Arial"/>
                <a:sym typeface="Arial"/>
                <a:hlinkClick r:id="rId9"/>
              </a:rPr>
              <a:t>https://www.canadianlawyermag.com/author/jim-middlemiss/navigating-sexual-harassment-in-a-metoo-world-16228/</a:t>
            </a:r>
            <a:endParaRPr/>
          </a:p>
          <a:p>
            <a:pPr marL="0" lvl="0" indent="0" algn="l" rtl="0">
              <a:spcBef>
                <a:spcPts val="1600"/>
              </a:spcBef>
              <a:spcAft>
                <a:spcPts val="0"/>
              </a:spcAft>
              <a:buClr>
                <a:srgbClr val="000000"/>
              </a:buClr>
              <a:buSzPts val="1100"/>
              <a:buFont typeface="Arial"/>
              <a:buNone/>
            </a:pPr>
            <a:r>
              <a:rPr lang="en" sz="1200">
                <a:solidFill>
                  <a:srgbClr val="000000"/>
                </a:solidFill>
                <a:latin typeface="Arial"/>
                <a:ea typeface="Arial"/>
                <a:cs typeface="Arial"/>
                <a:sym typeface="Arial"/>
              </a:rPr>
              <a:t>https://www.ubyssey.ca/features/one-year-later-now/</a:t>
            </a:r>
            <a:endParaRPr sz="1200" u="sng">
              <a:solidFill>
                <a:schemeClr val="hlink"/>
              </a:solidFill>
              <a:latin typeface="Arial"/>
              <a:ea typeface="Arial"/>
              <a:cs typeface="Arial"/>
              <a:sym typeface="Arial"/>
              <a:hlinkClick r:id="rId9"/>
            </a:endParaRPr>
          </a:p>
          <a:p>
            <a:pPr marL="0" lvl="0" indent="0" algn="l" rtl="0">
              <a:spcBef>
                <a:spcPts val="1600"/>
              </a:spcBef>
              <a:spcAft>
                <a:spcPts val="0"/>
              </a:spcAft>
              <a:buClr>
                <a:srgbClr val="000000"/>
              </a:buClr>
              <a:buSzPts val="1100"/>
              <a:buFont typeface="Arial"/>
              <a:buNone/>
            </a:pPr>
            <a:r>
              <a:rPr lang="en" sz="1200">
                <a:solidFill>
                  <a:srgbClr val="000000"/>
                </a:solidFill>
                <a:highlight>
                  <a:srgbClr val="FFFFFF"/>
                </a:highlight>
                <a:latin typeface="Arial"/>
                <a:ea typeface="Arial"/>
                <a:cs typeface="Arial"/>
                <a:sym typeface="Arial"/>
              </a:rPr>
              <a:t>Harassment: Overview</a:t>
            </a:r>
            <a:endParaRPr sz="1200">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a:solidFill>
                  <a:srgbClr val="000000"/>
                </a:solidFill>
                <a:highlight>
                  <a:srgbClr val="FFFFFF"/>
                </a:highlight>
                <a:latin typeface="Arial"/>
                <a:ea typeface="Arial"/>
                <a:cs typeface="Arial"/>
                <a:sym typeface="Arial"/>
              </a:rPr>
              <a:t>Practical Law Canada Practice Note Overview w-002-9150</a:t>
            </a:r>
            <a:endParaRPr sz="1200">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descr="The EPA announced that Volkswagen was using a &quot;defeat device&quot; to side-step emission laws. Here's what that means.&#10;&#10;Subscribe: http://goo.gl/G5RXGs&#10;&#10;Check out our full video catalog: http://goo.gl/lfcGfq&#10;Visit our playlists: http://goo.gl/94XbKx&#10;Like The Verge on Facebook: http://goo.gl/2P1aGc&#10;Follow on Twitter: http://goo.gl/XTWX61&#10;Follow on Instagram: http://goo.gl/7ZeLvX&#10;Read More: http://www.theverge.com" title="Volkswagen's diesel scandal, explained">
            <a:hlinkClick r:id="rId3"/>
          </p:cNvPr>
          <p:cNvPicPr preferRelativeResize="0"/>
          <p:nvPr/>
        </p:nvPicPr>
        <p:blipFill>
          <a:blip r:embed="rId4">
            <a:alphaModFix/>
          </a:blip>
          <a:stretch>
            <a:fillRect/>
          </a:stretch>
        </p:blipFill>
        <p:spPr>
          <a:xfrm>
            <a:off x="169800" y="95513"/>
            <a:ext cx="8804400" cy="495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2923150" y="3263375"/>
            <a:ext cx="3297700" cy="1880124"/>
          </a:xfrm>
          <a:prstGeom prst="rect">
            <a:avLst/>
          </a:prstGeom>
          <a:noFill/>
          <a:ln>
            <a:noFill/>
          </a:ln>
        </p:spPr>
      </p:pic>
      <p:sp>
        <p:nvSpPr>
          <p:cNvPr id="87" name="Google Shape;87;p18"/>
          <p:cNvSpPr txBox="1">
            <a:spLocks noGrp="1"/>
          </p:cNvSpPr>
          <p:nvPr>
            <p:ph type="body" idx="1"/>
          </p:nvPr>
        </p:nvSpPr>
        <p:spPr>
          <a:xfrm>
            <a:off x="311700" y="6867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400">
              <a:solidFill>
                <a:srgbClr val="000000"/>
              </a:solidFill>
              <a:highlight>
                <a:srgbClr val="FFFFFF"/>
              </a:highlight>
              <a:latin typeface="Source Code Pro Medium"/>
              <a:ea typeface="Source Code Pro Medium"/>
              <a:cs typeface="Source Code Pro Medium"/>
              <a:sym typeface="Source Code Pro Medium"/>
            </a:endParaRPr>
          </a:p>
          <a:p>
            <a:pPr marL="457200" lvl="0" indent="-317500" algn="l" rtl="0">
              <a:spcBef>
                <a:spcPts val="160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Attorney A was "the in-house attorney principally responsible for providing legal advice in connection with VW AG's response to U.S. emissions issues.</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The attorney told VW employees that a litigation hold would soon</a:t>
            </a:r>
            <a:br>
              <a:rPr lang="en" sz="1400">
                <a:solidFill>
                  <a:srgbClr val="000000"/>
                </a:solidFill>
                <a:latin typeface="Source Code Pro Medium"/>
                <a:ea typeface="Source Code Pro Medium"/>
                <a:cs typeface="Source Code Pro Medium"/>
                <a:sym typeface="Source Code Pro Medium"/>
              </a:rPr>
            </a:br>
            <a:r>
              <a:rPr lang="en" sz="1400">
                <a:solidFill>
                  <a:srgbClr val="000000"/>
                </a:solidFill>
                <a:latin typeface="Source Code Pro Medium"/>
                <a:ea typeface="Source Code Pro Medium"/>
                <a:cs typeface="Source Code Pro Medium"/>
                <a:sym typeface="Source Code Pro Medium"/>
              </a:rPr>
              <a:t>apply to certain documents, statements which employees "understood to mean that they should delete documents prior to the hold being issued.</a:t>
            </a:r>
            <a:endParaRPr sz="1400">
              <a:solidFill>
                <a:srgbClr val="000000"/>
              </a:solidFill>
              <a:latin typeface="Source Code Pro Medium"/>
              <a:ea typeface="Source Code Pro Medium"/>
              <a:cs typeface="Source Code Pro Medium"/>
              <a:sym typeface="Source Code Pro Medium"/>
            </a:endParaRPr>
          </a:p>
          <a:p>
            <a:pPr marL="457200" lvl="0" indent="-317500" algn="l" rtl="0">
              <a:spcBef>
                <a:spcPts val="0"/>
              </a:spcBef>
              <a:spcAft>
                <a:spcPts val="0"/>
              </a:spcAft>
              <a:buClr>
                <a:srgbClr val="000000"/>
              </a:buClr>
              <a:buSzPts val="1400"/>
              <a:buFont typeface="Source Code Pro Medium"/>
              <a:buChar char="●"/>
            </a:pPr>
            <a:r>
              <a:rPr lang="en" sz="1400">
                <a:solidFill>
                  <a:srgbClr val="000000"/>
                </a:solidFill>
                <a:latin typeface="Source Code Pro Medium"/>
                <a:ea typeface="Source Code Pro Medium"/>
                <a:cs typeface="Source Code Pro Medium"/>
                <a:sym typeface="Source Code Pro Medium"/>
              </a:rPr>
              <a:t>Employees then deleted thousands of documents.</a:t>
            </a:r>
            <a:endParaRPr sz="1400">
              <a:solidFill>
                <a:srgbClr val="000000"/>
              </a:solidFill>
              <a:latin typeface="Source Code Pro Medium"/>
              <a:ea typeface="Source Code Pro Medium"/>
              <a:cs typeface="Source Code Pro Medium"/>
              <a:sym typeface="Source Code Pro Medium"/>
            </a:endParaRPr>
          </a:p>
          <a:p>
            <a:pPr marL="0" lvl="0" indent="0" algn="l" rtl="0">
              <a:spcBef>
                <a:spcPts val="800"/>
              </a:spcBef>
              <a:spcAft>
                <a:spcPts val="0"/>
              </a:spcAft>
              <a:buClr>
                <a:srgbClr val="000000"/>
              </a:buClr>
              <a:buSzPts val="1100"/>
              <a:buFont typeface="Arial"/>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800"/>
              </a:spcAft>
              <a:buNone/>
            </a:pPr>
            <a:endParaRPr sz="1400">
              <a:solidFill>
                <a:srgbClr val="3C3C3C"/>
              </a:solidFill>
              <a:highlight>
                <a:srgbClr val="FFFFFF"/>
              </a:highlight>
              <a:latin typeface="Source Code Pro Medium"/>
              <a:ea typeface="Source Code Pro Medium"/>
              <a:cs typeface="Source Code Pro Medium"/>
              <a:sym typeface="Source Code Pro Medium"/>
            </a:endParaRPr>
          </a:p>
        </p:txBody>
      </p:sp>
      <p:sp>
        <p:nvSpPr>
          <p:cNvPr id="88" name="Google Shape;88;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WHY?</a:t>
            </a:r>
            <a:endParaRPr/>
          </a:p>
        </p:txBody>
      </p:sp>
      <p:sp>
        <p:nvSpPr>
          <p:cNvPr id="94" name="Google Shape;94;p19"/>
          <p:cNvSpPr txBox="1"/>
          <p:nvPr/>
        </p:nvSpPr>
        <p:spPr>
          <a:xfrm>
            <a:off x="311700" y="1020650"/>
            <a:ext cx="8672700" cy="2035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Source Code Pro Medium"/>
              <a:buChar char="●"/>
            </a:pPr>
            <a:r>
              <a:rPr lang="en">
                <a:latin typeface="Source Code Pro Medium"/>
                <a:ea typeface="Source Code Pro Medium"/>
                <a:cs typeface="Source Code Pro Medium"/>
                <a:sym typeface="Source Code Pro Medium"/>
              </a:rPr>
              <a:t>Volkswagen’s conduct was egregious, a concerted fraud around the core value proposition of “clean diesel.” </a:t>
            </a:r>
            <a:endParaRPr>
              <a:latin typeface="Source Code Pro Medium"/>
              <a:ea typeface="Source Code Pro Medium"/>
              <a:cs typeface="Source Code Pro Medium"/>
              <a:sym typeface="Source Code Pro Medium"/>
            </a:endParaRPr>
          </a:p>
          <a:p>
            <a:pPr marL="457200" lvl="0" indent="-317500" algn="l" rtl="0">
              <a:spcBef>
                <a:spcPts val="0"/>
              </a:spcBef>
              <a:spcAft>
                <a:spcPts val="0"/>
              </a:spcAft>
              <a:buSzPts val="1400"/>
              <a:buFont typeface="Source Code Pro Medium"/>
              <a:buChar char="●"/>
            </a:pPr>
            <a:r>
              <a:rPr lang="en">
                <a:latin typeface="Source Code Pro Medium"/>
                <a:ea typeface="Source Code Pro Medium"/>
                <a:cs typeface="Source Code Pro Medium"/>
                <a:sym typeface="Source Code Pro Medium"/>
              </a:rPr>
              <a:t>Somebody at Volkswagen deliberately conspired to manipulate tests run by a multitude of government agencies to mask emissions. </a:t>
            </a:r>
            <a:endParaRPr>
              <a:latin typeface="Source Code Pro Medium"/>
              <a:ea typeface="Source Code Pro Medium"/>
              <a:cs typeface="Source Code Pro Medium"/>
              <a:sym typeface="Source Code Pro Medium"/>
            </a:endParaRPr>
          </a:p>
          <a:p>
            <a:pPr marL="457200" lvl="0" indent="-317500" algn="l" rtl="0">
              <a:spcBef>
                <a:spcPts val="0"/>
              </a:spcBef>
              <a:spcAft>
                <a:spcPts val="0"/>
              </a:spcAft>
              <a:buSzPts val="1400"/>
              <a:buFont typeface="Source Code Pro Medium"/>
              <a:buChar char="●"/>
            </a:pPr>
            <a:r>
              <a:rPr lang="en">
                <a:latin typeface="Source Code Pro Medium"/>
                <a:ea typeface="Source Code Pro Medium"/>
                <a:cs typeface="Source Code Pro Medium"/>
                <a:sym typeface="Source Code Pro Medium"/>
              </a:rPr>
              <a:t>One tenet of the New Normal is that we’ve moved into a world of transparency where any improper action is almost certain to be revealed over time. Which leads to the iconic DieselGate question</a:t>
            </a:r>
            <a:r>
              <a:rPr lang="en" b="1">
                <a:latin typeface="Source Code Pro"/>
                <a:ea typeface="Source Code Pro"/>
                <a:cs typeface="Source Code Pro"/>
                <a:sym typeface="Source Code Pro"/>
              </a:rPr>
              <a:t>: </a:t>
            </a:r>
            <a:br>
              <a:rPr lang="en" b="1">
                <a:latin typeface="Source Code Pro"/>
                <a:ea typeface="Source Code Pro"/>
                <a:cs typeface="Source Code Pro"/>
                <a:sym typeface="Source Code Pro"/>
              </a:rPr>
            </a:br>
            <a:endParaRPr b="1">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Medium"/>
              <a:buChar char="●"/>
            </a:pPr>
            <a:r>
              <a:rPr lang="en" sz="1800" b="1">
                <a:latin typeface="Source Code Pro"/>
                <a:ea typeface="Source Code Pro"/>
                <a:cs typeface="Source Code Pro"/>
                <a:sym typeface="Source Code Pro"/>
              </a:rPr>
              <a:t>What did Volkswagen’s lawyers know, and when did they know it?</a:t>
            </a:r>
            <a:endParaRPr sz="1800" b="1">
              <a:latin typeface="Source Code Pro"/>
              <a:ea typeface="Source Code Pro"/>
              <a:cs typeface="Source Code Pro"/>
              <a:sym typeface="Source Code Pro"/>
            </a:endParaRPr>
          </a:p>
        </p:txBody>
      </p:sp>
      <p:pic>
        <p:nvPicPr>
          <p:cNvPr id="95" name="Google Shape;95;p19"/>
          <p:cNvPicPr preferRelativeResize="0"/>
          <p:nvPr/>
        </p:nvPicPr>
        <p:blipFill>
          <a:blip r:embed="rId3">
            <a:alphaModFix/>
          </a:blip>
          <a:stretch>
            <a:fillRect/>
          </a:stretch>
        </p:blipFill>
        <p:spPr>
          <a:xfrm>
            <a:off x="2997965" y="3230725"/>
            <a:ext cx="3400463" cy="191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a:t>
            </a:r>
            <a:endParaRPr/>
          </a:p>
        </p:txBody>
      </p:sp>
      <p:sp>
        <p:nvSpPr>
          <p:cNvPr id="101" name="Google Shape;101;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Most of the literature around the role of lawyers and their ethical duty is incredibly relevant.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The real question is “were the lawyers engaged enough in the business to know what was going on?” If they were, it seems certain that they could have prevented this manipulation from occurring. </a:t>
            </a:r>
            <a:endParaRPr sz="1400">
              <a:solidFill>
                <a:srgbClr val="000000"/>
              </a:solidFill>
            </a:endParaRPr>
          </a:p>
          <a:p>
            <a:pPr marL="457200" lvl="0" indent="-317500" algn="l" rtl="0">
              <a:spcBef>
                <a:spcPts val="0"/>
              </a:spcBef>
              <a:spcAft>
                <a:spcPts val="0"/>
              </a:spcAft>
              <a:buClr>
                <a:srgbClr val="000000"/>
              </a:buClr>
              <a:buSzPts val="1400"/>
              <a:buChar char="●"/>
            </a:pPr>
            <a:r>
              <a:rPr lang="en" sz="1400" b="1">
                <a:solidFill>
                  <a:srgbClr val="000000"/>
                </a:solidFill>
              </a:rPr>
              <a:t>So how can lawyers truly be effective in managing risk?</a:t>
            </a:r>
            <a:endParaRPr sz="1400" b="1">
              <a:solidFill>
                <a:srgbClr val="000000"/>
              </a:solidFill>
            </a:endParaRPr>
          </a:p>
        </p:txBody>
      </p:sp>
      <p:pic>
        <p:nvPicPr>
          <p:cNvPr id="102" name="Google Shape;102;p20"/>
          <p:cNvPicPr preferRelativeResize="0"/>
          <p:nvPr/>
        </p:nvPicPr>
        <p:blipFill>
          <a:blip r:embed="rId3">
            <a:alphaModFix/>
          </a:blip>
          <a:stretch>
            <a:fillRect/>
          </a:stretch>
        </p:blipFill>
        <p:spPr>
          <a:xfrm>
            <a:off x="2432250" y="2947774"/>
            <a:ext cx="3903500" cy="219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t>Prevention: A Summary</a:t>
            </a:r>
            <a:endParaRPr/>
          </a:p>
          <a:p>
            <a:pPr marL="0" lvl="0" indent="0" algn="ctr" rtl="0">
              <a:spcBef>
                <a:spcPts val="0"/>
              </a:spcBef>
              <a:spcAft>
                <a:spcPts val="0"/>
              </a:spcAft>
              <a:buNone/>
            </a:pPr>
            <a:endParaRPr/>
          </a:p>
        </p:txBody>
      </p:sp>
      <p:sp>
        <p:nvSpPr>
          <p:cNvPr id="108" name="Google Shape;108;p21"/>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b="1"/>
              <a:t>Learn</a:t>
            </a:r>
            <a:endParaRPr b="1"/>
          </a:p>
          <a:p>
            <a:pPr marL="457200" lvl="0" indent="-317500" algn="l" rtl="0">
              <a:spcBef>
                <a:spcPts val="1600"/>
              </a:spcBef>
              <a:spcAft>
                <a:spcPts val="0"/>
              </a:spcAft>
              <a:buClr>
                <a:srgbClr val="000000"/>
              </a:buClr>
              <a:buSzPts val="1400"/>
              <a:buChar char="●"/>
            </a:pPr>
            <a:r>
              <a:rPr lang="en" b="1"/>
              <a:t>Adapt</a:t>
            </a:r>
            <a:endParaRPr b="1"/>
          </a:p>
          <a:p>
            <a:pPr marL="457200" lvl="0" indent="-317500" algn="l" rtl="0">
              <a:spcBef>
                <a:spcPts val="1600"/>
              </a:spcBef>
              <a:spcAft>
                <a:spcPts val="1600"/>
              </a:spcAft>
              <a:buClr>
                <a:srgbClr val="000000"/>
              </a:buClr>
              <a:buSzPts val="1400"/>
              <a:buChar char="●"/>
            </a:pPr>
            <a:r>
              <a:rPr lang="en" b="1"/>
              <a:t>Stay Updated</a:t>
            </a:r>
            <a:endParaRPr sz="1400" b="1">
              <a:solidFill>
                <a:srgbClr val="000000"/>
              </a:solidFill>
            </a:endParaRPr>
          </a:p>
        </p:txBody>
      </p:sp>
      <p:pic>
        <p:nvPicPr>
          <p:cNvPr id="109" name="Google Shape;109;p21"/>
          <p:cNvPicPr preferRelativeResize="0"/>
          <p:nvPr/>
        </p:nvPicPr>
        <p:blipFill>
          <a:blip r:embed="rId3">
            <a:alphaModFix/>
          </a:blip>
          <a:stretch>
            <a:fillRect/>
          </a:stretch>
        </p:blipFill>
        <p:spPr>
          <a:xfrm>
            <a:off x="4050585" y="1863450"/>
            <a:ext cx="3617675" cy="27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Nevsun Resources Ltd. </a:t>
            </a:r>
            <a:endParaRPr/>
          </a:p>
        </p:txBody>
      </p:sp>
      <p:sp>
        <p:nvSpPr>
          <p:cNvPr id="115" name="Google Shape;115;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In 2014 three Eritrean refugees filed a lawsuit against Nevsun Resources, a BC Corporation headquartered in Vancouver, alleging the company was complicit in the use of forced labour.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In 2016 the BCSC rejected Nevsun’s motion to dismiss, ruling the case should proceed in BC due to doubts that the plaintiffs will get a fair trial in Eritrea.</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In 2017 the BCCA rejected Nevsun’s appeal to dismiss, allowing the claim to proceed on the basis of </a:t>
            </a:r>
            <a:r>
              <a:rPr lang="en" sz="1400" i="1">
                <a:solidFill>
                  <a:srgbClr val="000000"/>
                </a:solidFill>
              </a:rPr>
              <a:t>inter alia</a:t>
            </a:r>
            <a:r>
              <a:rPr lang="en" sz="1400">
                <a:solidFill>
                  <a:srgbClr val="000000"/>
                </a:solidFill>
              </a:rPr>
              <a:t> crimes against humanity, slavery, forced labour, and torture. </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First time a Canadian appellate court has permitted a mass tort claim for modern slavery.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January 23rd 2019 arguments for both parties proceed to SCC.</a:t>
            </a:r>
            <a:endParaRPr sz="1400">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Outcome currently unavailable due to a sealing order. </a:t>
            </a:r>
            <a:endParaRPr sz="1400">
              <a:solidFill>
                <a:srgbClr val="000000"/>
              </a:solidFill>
            </a:endParaRPr>
          </a:p>
        </p:txBody>
      </p:sp>
      <p:pic>
        <p:nvPicPr>
          <p:cNvPr id="116" name="Google Shape;116;p22"/>
          <p:cNvPicPr preferRelativeResize="0"/>
          <p:nvPr/>
        </p:nvPicPr>
        <p:blipFill>
          <a:blip r:embed="rId3">
            <a:alphaModFix/>
          </a:blip>
          <a:stretch>
            <a:fillRect/>
          </a:stretch>
        </p:blipFill>
        <p:spPr>
          <a:xfrm>
            <a:off x="6308775" y="79013"/>
            <a:ext cx="2095500" cy="12286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2822</Words>
  <Application>Microsoft Macintosh PowerPoint</Application>
  <PresentationFormat>On-screen Show (16:9)</PresentationFormat>
  <Paragraphs>157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Amatic SC</vt:lpstr>
      <vt:lpstr>Arial</vt:lpstr>
      <vt:lpstr>Source Code Pro Medium</vt:lpstr>
      <vt:lpstr>Verdana</vt:lpstr>
      <vt:lpstr>Source Code Pro</vt:lpstr>
      <vt:lpstr>Ubuntu</vt:lpstr>
      <vt:lpstr>Beach Day</vt:lpstr>
      <vt:lpstr>In-house Counsel: A case study on various scandals</vt:lpstr>
      <vt:lpstr>Volkswagen  emission scandal</vt:lpstr>
      <vt:lpstr>What?</vt:lpstr>
      <vt:lpstr>PowerPoint Presentation</vt:lpstr>
      <vt:lpstr>Who?</vt:lpstr>
      <vt:lpstr>WHY?</vt:lpstr>
      <vt:lpstr>How?</vt:lpstr>
      <vt:lpstr>Prevention: A Summary </vt:lpstr>
      <vt:lpstr>Nevsun Resources Ltd. </vt:lpstr>
      <vt:lpstr>Background</vt:lpstr>
      <vt:lpstr>Background</vt:lpstr>
      <vt:lpstr>“Conscripted Labour”?</vt:lpstr>
      <vt:lpstr>Is Eritrea Suited to Hear This Matter?</vt:lpstr>
      <vt:lpstr>Moral of the Story</vt:lpstr>
      <vt:lpstr>What Does it all Mean?</vt:lpstr>
      <vt:lpstr>Barings Bank – Organizational Failure</vt:lpstr>
      <vt:lpstr>Background</vt:lpstr>
      <vt:lpstr>Why is this interesting 25 years later? </vt:lpstr>
      <vt:lpstr>Nick Leeson’s trading strategy and fraud</vt:lpstr>
      <vt:lpstr>Hearing from the people that were there</vt:lpstr>
      <vt:lpstr>Issues that Barings should have been aware of</vt:lpstr>
      <vt:lpstr>Takeaway for in-house counsel</vt:lpstr>
      <vt:lpstr>Revisiting Wendy Jaffe and Lionsgate</vt:lpstr>
      <vt:lpstr>Sexual Harassment as a Corporate Issue</vt:lpstr>
      <vt:lpstr>How to  Navigate Workplace Sexual Harassment as In-House Counsel?</vt:lpstr>
      <vt:lpstr>Steps Taken To Avoid the Harassment</vt:lpstr>
      <vt:lpstr>2. How Quickly and Effectively the Employer Responds to a complaint</vt:lpstr>
      <vt:lpstr>3. Steps the Employer Takes to Prevent a Recurrence</vt:lpstr>
      <vt:lpstr>Takeaways</vt:lpstr>
      <vt:lpstr>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In-house Counsel: A case study on various scandals</dc:title>
  <cp:lastModifiedBy>Microsoft Office User</cp:lastModifiedBy>
  <cp:revision>1</cp:revision>
  <dcterms:modified xsi:type="dcterms:W3CDTF">2019-03-07T20:32:18Z</dcterms:modified>
</cp:coreProperties>
</file>