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99"/>
  </p:notesMasterIdLst>
  <p:sldIdLst>
    <p:sldId id="300" r:id="rId3"/>
    <p:sldId id="547" r:id="rId4"/>
    <p:sldId id="1260" r:id="rId5"/>
    <p:sldId id="2331" r:id="rId6"/>
    <p:sldId id="2943" r:id="rId7"/>
    <p:sldId id="2346" r:id="rId8"/>
    <p:sldId id="1125" r:id="rId9"/>
    <p:sldId id="1127" r:id="rId10"/>
    <p:sldId id="3099" r:id="rId11"/>
    <p:sldId id="2540" r:id="rId12"/>
    <p:sldId id="441" r:id="rId13"/>
    <p:sldId id="3128" r:id="rId14"/>
    <p:sldId id="3151" r:id="rId15"/>
    <p:sldId id="3217" r:id="rId16"/>
    <p:sldId id="1172" r:id="rId17"/>
    <p:sldId id="3101" r:id="rId18"/>
    <p:sldId id="3024" r:id="rId19"/>
    <p:sldId id="3139" r:id="rId20"/>
    <p:sldId id="3001" r:id="rId21"/>
    <p:sldId id="3152" r:id="rId22"/>
    <p:sldId id="1081" r:id="rId23"/>
    <p:sldId id="3153" r:id="rId24"/>
    <p:sldId id="3219" r:id="rId25"/>
    <p:sldId id="1134" r:id="rId26"/>
    <p:sldId id="3133" r:id="rId27"/>
    <p:sldId id="3088" r:id="rId28"/>
    <p:sldId id="3125" r:id="rId29"/>
    <p:sldId id="3126" r:id="rId30"/>
    <p:sldId id="3165" r:id="rId31"/>
    <p:sldId id="3127" r:id="rId32"/>
    <p:sldId id="3129" r:id="rId33"/>
    <p:sldId id="3131" r:id="rId34"/>
    <p:sldId id="3157" r:id="rId35"/>
    <p:sldId id="3158" r:id="rId36"/>
    <p:sldId id="3159" r:id="rId37"/>
    <p:sldId id="3160" r:id="rId38"/>
    <p:sldId id="3161" r:id="rId39"/>
    <p:sldId id="3130" r:id="rId40"/>
    <p:sldId id="3164" r:id="rId41"/>
    <p:sldId id="3117" r:id="rId42"/>
    <p:sldId id="3220" r:id="rId43"/>
    <p:sldId id="3140" r:id="rId44"/>
    <p:sldId id="3172" r:id="rId45"/>
    <p:sldId id="3141" r:id="rId46"/>
    <p:sldId id="3142" r:id="rId47"/>
    <p:sldId id="3166" r:id="rId48"/>
    <p:sldId id="3171" r:id="rId49"/>
    <p:sldId id="3167" r:id="rId50"/>
    <p:sldId id="3168" r:id="rId51"/>
    <p:sldId id="3169" r:id="rId52"/>
    <p:sldId id="2998" r:id="rId53"/>
    <p:sldId id="2999" r:id="rId54"/>
    <p:sldId id="1255" r:id="rId55"/>
    <p:sldId id="2944" r:id="rId56"/>
    <p:sldId id="596" r:id="rId57"/>
    <p:sldId id="2939" r:id="rId58"/>
    <p:sldId id="2984" r:id="rId59"/>
    <p:sldId id="2986" r:id="rId60"/>
    <p:sldId id="3044" r:id="rId61"/>
    <p:sldId id="2985" r:id="rId62"/>
    <p:sldId id="3045" r:id="rId63"/>
    <p:sldId id="2987" r:id="rId64"/>
    <p:sldId id="3062" r:id="rId65"/>
    <p:sldId id="2931" r:id="rId66"/>
    <p:sldId id="365" r:id="rId67"/>
    <p:sldId id="3173" r:id="rId68"/>
    <p:sldId id="3144" r:id="rId69"/>
    <p:sldId id="3147" r:id="rId70"/>
    <p:sldId id="3148" r:id="rId71"/>
    <p:sldId id="3174" r:id="rId72"/>
    <p:sldId id="3149" r:id="rId73"/>
    <p:sldId id="3150" r:id="rId74"/>
    <p:sldId id="3175" r:id="rId75"/>
    <p:sldId id="3176" r:id="rId76"/>
    <p:sldId id="3177" r:id="rId77"/>
    <p:sldId id="3178" r:id="rId78"/>
    <p:sldId id="3222" r:id="rId79"/>
    <p:sldId id="3216" r:id="rId80"/>
    <p:sldId id="3215" r:id="rId81"/>
    <p:sldId id="3208" r:id="rId82"/>
    <p:sldId id="3209" r:id="rId83"/>
    <p:sldId id="3210" r:id="rId84"/>
    <p:sldId id="3211" r:id="rId85"/>
    <p:sldId id="3145" r:id="rId86"/>
    <p:sldId id="3221" r:id="rId87"/>
    <p:sldId id="3146" r:id="rId88"/>
    <p:sldId id="1185" r:id="rId89"/>
    <p:sldId id="3206" r:id="rId90"/>
    <p:sldId id="3204" r:id="rId91"/>
    <p:sldId id="3205" r:id="rId92"/>
    <p:sldId id="822" r:id="rId93"/>
    <p:sldId id="2009" r:id="rId94"/>
    <p:sldId id="2539" r:id="rId95"/>
    <p:sldId id="823" r:id="rId96"/>
    <p:sldId id="2125" r:id="rId97"/>
    <p:sldId id="824"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788CA"/>
    <a:srgbClr val="FFC079"/>
    <a:srgbClr val="C31F3D"/>
    <a:srgbClr val="E42225"/>
    <a:srgbClr val="7F29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08"/>
    <p:restoredTop sz="94262"/>
  </p:normalViewPr>
  <p:slideViewPr>
    <p:cSldViewPr snapToGrid="0" snapToObjects="1">
      <p:cViewPr varScale="1">
        <p:scale>
          <a:sx n="77" d="100"/>
          <a:sy n="77" d="100"/>
        </p:scale>
        <p:origin x="128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6EFC-952C-7E4A-9BA7-8224D7AF70B7}" type="datetimeFigureOut">
              <a:rPr lang="en-US" smtClean="0"/>
              <a:t>2/7/19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DD70A-49CF-A34C-9971-161B57405951}" type="slidenum">
              <a:rPr lang="en-US" smtClean="0"/>
              <a:t>‹#›</a:t>
            </a:fld>
            <a:endParaRPr lang="en-US"/>
          </a:p>
        </p:txBody>
      </p:sp>
    </p:spTree>
    <p:extLst>
      <p:ext uri="{BB962C8B-B14F-4D97-AF65-F5344CB8AC3E}">
        <p14:creationId xmlns:p14="http://schemas.microsoft.com/office/powerpoint/2010/main" val="2666119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9</a:t>
            </a:fld>
            <a:endParaRPr lang="en-US"/>
          </a:p>
        </p:txBody>
      </p:sp>
    </p:spTree>
    <p:extLst>
      <p:ext uri="{BB962C8B-B14F-4D97-AF65-F5344CB8AC3E}">
        <p14:creationId xmlns:p14="http://schemas.microsoft.com/office/powerpoint/2010/main" val="157319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FDD70A-49CF-A34C-9971-161B57405951}" type="slidenum">
              <a:rPr lang="en-US" smtClean="0"/>
              <a:t>57</a:t>
            </a:fld>
            <a:endParaRPr lang="en-US"/>
          </a:p>
        </p:txBody>
      </p:sp>
    </p:spTree>
    <p:extLst>
      <p:ext uri="{BB962C8B-B14F-4D97-AF65-F5344CB8AC3E}">
        <p14:creationId xmlns:p14="http://schemas.microsoft.com/office/powerpoint/2010/main" val="40511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93</a:t>
            </a:fld>
            <a:endParaRPr lang="en-US"/>
          </a:p>
        </p:txBody>
      </p:sp>
    </p:spTree>
    <p:extLst>
      <p:ext uri="{BB962C8B-B14F-4D97-AF65-F5344CB8AC3E}">
        <p14:creationId xmlns:p14="http://schemas.microsoft.com/office/powerpoint/2010/main" val="390622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5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2995214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98607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62037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54142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29666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programsandcourses.anu.edu.au/2019/course/LAWS8325#term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9419"/>
            <a:ext cx="8646080" cy="1289751"/>
          </a:xfrm>
        </p:spPr>
        <p:txBody>
          <a:bodyPr>
            <a:normAutofit/>
          </a:bodyPr>
          <a:lstStyle/>
          <a:p>
            <a:r>
              <a:rPr lang="en-US" sz="5300" b="1">
                <a:solidFill>
                  <a:schemeClr val="tx1"/>
                </a:solidFill>
                <a:cs typeface="Times New Roman"/>
              </a:rPr>
              <a:t>“</a:t>
            </a:r>
            <a:r>
              <a:rPr lang="en-US" sz="5300" b="1">
                <a:solidFill>
                  <a:schemeClr val="tx2"/>
                </a:solidFill>
                <a:cs typeface="Times New Roman"/>
              </a:rPr>
              <a:t>With great power</a:t>
            </a:r>
            <a:r>
              <a:rPr lang="en-US" sz="5300" b="1">
                <a:solidFill>
                  <a:srgbClr val="FFFF00"/>
                </a:solidFill>
                <a:cs typeface="Times New Roman"/>
              </a:rPr>
              <a:t>…</a:t>
            </a:r>
            <a:r>
              <a:rPr lang="en-US" sz="5300" b="1">
                <a:solidFill>
                  <a:schemeClr val="tx1"/>
                </a:solidFill>
                <a:cs typeface="Times New Roman"/>
              </a:rPr>
              <a:t>” </a:t>
            </a:r>
            <a:r>
              <a:rPr lang="en-US" sz="5300" b="1">
                <a:solidFill>
                  <a:srgbClr val="FF0000"/>
                </a:solidFill>
                <a:cs typeface="Times New Roman"/>
              </a:rPr>
              <a:t>Part 3</a:t>
            </a:r>
            <a:endParaRPr lang="en-US" sz="5300" b="1" dirty="0">
              <a:solidFill>
                <a:srgbClr val="FF0000"/>
              </a:solidFill>
              <a:latin typeface="+mn-lt"/>
              <a:cs typeface="Times New Roman"/>
            </a:endParaRPr>
          </a:p>
        </p:txBody>
      </p:sp>
      <p:sp>
        <p:nvSpPr>
          <p:cNvPr id="3" name="Content Placeholder 2"/>
          <p:cNvSpPr>
            <a:spLocks noGrp="1"/>
          </p:cNvSpPr>
          <p:nvPr>
            <p:ph sz="quarter" idx="10"/>
          </p:nvPr>
        </p:nvSpPr>
        <p:spPr>
          <a:xfrm>
            <a:off x="457200" y="2103285"/>
            <a:ext cx="8229600" cy="3995996"/>
          </a:xfrm>
        </p:spPr>
        <p:txBody>
          <a:bodyPr>
            <a:normAutofit fontScale="55000" lnSpcReduction="20000"/>
          </a:bodyPr>
          <a:lstStyle/>
          <a:p>
            <a:pPr marL="0" indent="0">
              <a:lnSpc>
                <a:spcPct val="120000"/>
              </a:lnSpc>
              <a:buNone/>
            </a:pPr>
            <a:r>
              <a:rPr lang="en-US" sz="3600" b="1" dirty="0">
                <a:solidFill>
                  <a:schemeClr val="tx1"/>
                </a:solidFill>
                <a:latin typeface="+mn-lt"/>
                <a:cs typeface="Lucida Console"/>
              </a:rPr>
              <a:t>Talk 4</a:t>
            </a:r>
          </a:p>
          <a:p>
            <a:pPr marL="0" indent="0">
              <a:lnSpc>
                <a:spcPct val="120000"/>
              </a:lnSpc>
              <a:buNone/>
            </a:pPr>
            <a:r>
              <a:rPr lang="en-US" sz="3600" b="1" dirty="0">
                <a:solidFill>
                  <a:schemeClr val="tx1"/>
                </a:solidFill>
                <a:latin typeface="+mn-lt"/>
                <a:cs typeface="Lucida Console"/>
              </a:rPr>
              <a:t>LAWF 3780</a:t>
            </a:r>
          </a:p>
          <a:p>
            <a:pPr marL="0" indent="0">
              <a:lnSpc>
                <a:spcPct val="120000"/>
              </a:lnSpc>
              <a:buNone/>
            </a:pPr>
            <a:r>
              <a:rPr lang="en-US" sz="3600" b="1" dirty="0">
                <a:solidFill>
                  <a:schemeClr val="tx1"/>
                </a:solidFill>
                <a:latin typeface="+mn-lt"/>
                <a:cs typeface="Lucida Console"/>
              </a:rPr>
              <a:t>Challenges of In-House &amp; Corporate Counsel</a:t>
            </a:r>
          </a:p>
          <a:p>
            <a:pPr marL="0" indent="0">
              <a:lnSpc>
                <a:spcPct val="120000"/>
              </a:lnSpc>
              <a:buNone/>
            </a:pPr>
            <a:r>
              <a:rPr lang="en-US" sz="3600" b="1" dirty="0">
                <a:solidFill>
                  <a:schemeClr val="tx1"/>
                </a:solidFill>
                <a:latin typeface="+mn-lt"/>
                <a:cs typeface="Lucida Console"/>
              </a:rPr>
              <a:t>TRU Faculty of Law</a:t>
            </a:r>
          </a:p>
          <a:p>
            <a:pPr marL="0" indent="0">
              <a:lnSpc>
                <a:spcPct val="120000"/>
              </a:lnSpc>
              <a:buNone/>
            </a:pPr>
            <a:r>
              <a:rPr lang="en-US" sz="3600" b="1" dirty="0">
                <a:solidFill>
                  <a:schemeClr val="tx1"/>
                </a:solidFill>
                <a:latin typeface="+mn-lt"/>
                <a:cs typeface="Lucida Console"/>
              </a:rPr>
              <a:t>Spring, 2019</a:t>
            </a:r>
          </a:p>
          <a:p>
            <a:endParaRPr lang="en-US" dirty="0">
              <a:latin typeface="+mn-lt"/>
              <a:cs typeface="Lucida Console"/>
            </a:endParaRPr>
          </a:p>
          <a:p>
            <a:pPr marL="0" indent="0">
              <a:buNone/>
            </a:pPr>
            <a:endParaRPr lang="en-US" dirty="0">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800" dirty="0"/>
          </a:p>
          <a:p>
            <a:pPr marL="0" indent="0">
              <a:buNone/>
            </a:pPr>
            <a:r>
              <a:rPr lang="en-US" dirty="0">
                <a:solidFill>
                  <a:srgbClr val="FFFFFF"/>
                </a:solidFill>
                <a:cs typeface="Lucida Console"/>
              </a:rPr>
              <a:t>Jon Festinger Q.C.</a:t>
            </a:r>
          </a:p>
          <a:p>
            <a:pPr marL="0" indent="0">
              <a:buNone/>
            </a:pPr>
            <a:r>
              <a:rPr lang="en-US" dirty="0">
                <a:solidFill>
                  <a:srgbClr val="FFFFFF"/>
                </a:solidFill>
                <a:cs typeface="Lucida Console"/>
              </a:rPr>
              <a:t>Centre for Digital Media</a:t>
            </a:r>
          </a:p>
          <a:p>
            <a:pPr marL="0" indent="0">
              <a:buNone/>
            </a:pPr>
            <a:r>
              <a:rPr lang="en-CA" dirty="0">
                <a:solidFill>
                  <a:srgbClr val="FFFFFF"/>
                </a:solidFill>
                <a:cs typeface="Lucida Console"/>
              </a:rPr>
              <a:t>QMUL School of Law (CCLS)</a:t>
            </a:r>
            <a:endParaRPr lang="en-US" dirty="0">
              <a:solidFill>
                <a:srgbClr val="FFFFFF"/>
              </a:solidFill>
              <a:cs typeface="Lucida Console"/>
            </a:endParaRPr>
          </a:p>
          <a:p>
            <a:pPr marL="0" indent="0">
              <a:buNone/>
            </a:pPr>
            <a:r>
              <a:rPr lang="en-US" dirty="0">
                <a:solidFill>
                  <a:srgbClr val="FFFFFF"/>
                </a:solidFill>
                <a:cs typeface="Lucida Console"/>
              </a:rPr>
              <a:t>Festinger Law &amp; Strategy </a:t>
            </a:r>
          </a:p>
          <a:p>
            <a:pPr marL="0" indent="0">
              <a:buNone/>
            </a:pPr>
            <a:r>
              <a:rPr lang="en-US" dirty="0">
                <a:solidFill>
                  <a:srgbClr val="FFFF00"/>
                </a:solidFill>
                <a:cs typeface="Lucida Console"/>
                <a:hlinkClick r:id="rId4"/>
              </a:rPr>
              <a:t>http://commlaw.allard.ubc</a:t>
            </a:r>
            <a:r>
              <a:rPr lang="en-US" dirty="0">
                <a:solidFill>
                  <a:srgbClr val="FFFF00"/>
                </a:solidFill>
                <a:cs typeface="Lucida Console"/>
              </a:rPr>
              <a:t> </a:t>
            </a:r>
          </a:p>
          <a:p>
            <a:pPr marL="0" indent="0">
              <a:buNone/>
            </a:pPr>
            <a:r>
              <a:rPr lang="en-US" dirty="0">
                <a:solidFill>
                  <a:srgbClr val="FFFFFF"/>
                </a:solidFill>
                <a:cs typeface="Lucida Console"/>
              </a:rPr>
              <a:t>@</a:t>
            </a:r>
            <a:r>
              <a:rPr lang="en-US" dirty="0" err="1">
                <a:solidFill>
                  <a:srgbClr val="FFFFFF"/>
                </a:solidFill>
                <a:cs typeface="Lucida Console"/>
              </a:rPr>
              <a:t>jonfestinger</a:t>
            </a:r>
            <a:endParaRPr lang="en-US" dirty="0">
              <a:solidFill>
                <a:srgbClr val="FFFFFF"/>
              </a:solidFill>
              <a:cs typeface="Lucida Console"/>
            </a:endParaRPr>
          </a:p>
          <a:p>
            <a:pPr marL="0" indent="0">
              <a:buNone/>
            </a:pPr>
            <a:r>
              <a:rPr lang="en-US" dirty="0">
                <a:solidFill>
                  <a:srgbClr val="FFFF00"/>
                </a:solidFill>
                <a:cs typeface="Lucida Console"/>
                <a:hlinkClick r:id="rId5"/>
              </a:rPr>
              <a:t>jon_festinger@thecdm.ca</a:t>
            </a:r>
            <a:endParaRPr lang="en-US" dirty="0">
              <a:solidFill>
                <a:srgbClr val="FFFF00"/>
              </a:solidFill>
              <a:cs typeface="Lucida Console"/>
            </a:endParaRPr>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6"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6302082" y="3962741"/>
            <a:ext cx="2384718" cy="1858747"/>
          </a:xfrm>
          <a:prstGeom prst="rect">
            <a:avLst/>
          </a:prstGeom>
        </p:spPr>
      </p:pic>
    </p:spTree>
    <p:extLst>
      <p:ext uri="{BB962C8B-B14F-4D97-AF65-F5344CB8AC3E}">
        <p14:creationId xmlns:p14="http://schemas.microsoft.com/office/powerpoint/2010/main" val="5367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44334"/>
            <a:ext cx="7907867" cy="890647"/>
          </a:xfrm>
        </p:spPr>
        <p:txBody>
          <a:bodyPr>
            <a:normAutofit/>
          </a:bodyPr>
          <a:lstStyle/>
          <a:p>
            <a:r>
              <a:rPr lang="en-US" sz="4800" b="1" dirty="0">
                <a:solidFill>
                  <a:srgbClr val="FFFF00"/>
                </a:solidFill>
                <a:latin typeface="Apple Chancery" panose="03020702040506060504" pitchFamily="66" charset="-79"/>
                <a:cs typeface="Apple Chancery" panose="03020702040506060504" pitchFamily="66" charset="-79"/>
              </a:rPr>
              <a:t>Evaluation</a:t>
            </a:r>
            <a:r>
              <a:rPr lang="en-US" sz="4800" b="1" dirty="0">
                <a:solidFill>
                  <a:srgbClr val="FFFF00"/>
                </a:solidFill>
                <a:latin typeface="+mn-lt"/>
              </a:rPr>
              <a:t> </a:t>
            </a:r>
            <a:r>
              <a:rPr lang="en-US" sz="4800" b="1" dirty="0">
                <a:solidFill>
                  <a:srgbClr val="FFFF00"/>
                </a:solidFill>
                <a:latin typeface="Apple Chancery" panose="03020702040506060504" pitchFamily="66" charset="-79"/>
                <a:cs typeface="Apple Chancery" panose="03020702040506060504" pitchFamily="66" charset="-79"/>
              </a:rPr>
              <a:t>Tips</a:t>
            </a:r>
            <a:endParaRPr lang="en-US" sz="4800" b="1" dirty="0">
              <a:solidFill>
                <a:srgbClr val="4BACC6"/>
              </a:solidFill>
              <a:latin typeface="Apple Chancery" panose="03020702040506060504" pitchFamily="66" charset="-79"/>
              <a:cs typeface="Apple Chancery" panose="03020702040506060504" pitchFamily="66" charset="-79"/>
            </a:endParaRPr>
          </a:p>
        </p:txBody>
      </p:sp>
      <p:sp>
        <p:nvSpPr>
          <p:cNvPr id="3" name="Content Placeholder 2"/>
          <p:cNvSpPr>
            <a:spLocks noGrp="1"/>
          </p:cNvSpPr>
          <p:nvPr>
            <p:ph sz="quarter" idx="10"/>
          </p:nvPr>
        </p:nvSpPr>
        <p:spPr>
          <a:xfrm>
            <a:off x="457200" y="934981"/>
            <a:ext cx="8229600" cy="4992448"/>
          </a:xfrm>
        </p:spPr>
        <p:txBody>
          <a:bodyPr>
            <a:noAutofit/>
          </a:bodyPr>
          <a:lstStyle/>
          <a:p>
            <a:r>
              <a:rPr lang="en-US" sz="3400" dirty="0">
                <a:solidFill>
                  <a:schemeClr val="accent5"/>
                </a:solidFill>
                <a:latin typeface="+mn-lt"/>
              </a:rPr>
              <a:t>Term paper topics </a:t>
            </a:r>
            <a:r>
              <a:rPr lang="en-US" sz="3400" dirty="0">
                <a:solidFill>
                  <a:schemeClr val="accent3">
                    <a:lumMod val="60000"/>
                    <a:lumOff val="40000"/>
                  </a:schemeClr>
                </a:solidFill>
                <a:latin typeface="+mn-lt"/>
              </a:rPr>
              <a:t>need not </a:t>
            </a:r>
            <a:r>
              <a:rPr lang="en-US" sz="3400" dirty="0">
                <a:solidFill>
                  <a:schemeClr val="accent5"/>
                </a:solidFill>
                <a:latin typeface="+mn-lt"/>
              </a:rPr>
              <a:t>be discussed with me,</a:t>
            </a:r>
            <a:r>
              <a:rPr lang="en-US" sz="3400" dirty="0">
                <a:solidFill>
                  <a:schemeClr val="bg1"/>
                </a:solidFill>
                <a:latin typeface="+mn-lt"/>
              </a:rPr>
              <a:t> </a:t>
            </a:r>
            <a:r>
              <a:rPr lang="en-US" sz="3400" dirty="0">
                <a:solidFill>
                  <a:schemeClr val="accent3">
                    <a:lumMod val="60000"/>
                    <a:lumOff val="40000"/>
                  </a:schemeClr>
                </a:solidFill>
                <a:latin typeface="+mn-lt"/>
              </a:rPr>
              <a:t>but often helpful to you if you do</a:t>
            </a:r>
            <a:r>
              <a:rPr lang="en-US" sz="3400" dirty="0">
                <a:solidFill>
                  <a:schemeClr val="bg1"/>
                </a:solidFill>
                <a:latin typeface="+mn-lt"/>
              </a:rPr>
              <a:t>.</a:t>
            </a:r>
          </a:p>
          <a:p>
            <a:r>
              <a:rPr lang="en-US" sz="3400" dirty="0">
                <a:solidFill>
                  <a:srgbClr val="4BACC6"/>
                </a:solidFill>
                <a:latin typeface="+mn-lt"/>
              </a:rPr>
              <a:t>Term paper </a:t>
            </a:r>
            <a:r>
              <a:rPr lang="en-US" sz="3400" dirty="0">
                <a:solidFill>
                  <a:schemeClr val="accent3">
                    <a:lumMod val="60000"/>
                    <a:lumOff val="40000"/>
                  </a:schemeClr>
                </a:solidFill>
                <a:latin typeface="+mn-lt"/>
              </a:rPr>
              <a:t>can be </a:t>
            </a:r>
            <a:r>
              <a:rPr lang="en-US" sz="3400" dirty="0">
                <a:solidFill>
                  <a:srgbClr val="4BACC6"/>
                </a:solidFill>
                <a:latin typeface="+mn-lt"/>
              </a:rPr>
              <a:t>on your presentation topic</a:t>
            </a:r>
            <a:r>
              <a:rPr lang="en-US" sz="3400" dirty="0">
                <a:solidFill>
                  <a:schemeClr val="bg1"/>
                </a:solidFill>
                <a:latin typeface="+mn-lt"/>
              </a:rPr>
              <a:t>.</a:t>
            </a:r>
          </a:p>
          <a:p>
            <a:r>
              <a:rPr lang="en-US" sz="3400" dirty="0">
                <a:solidFill>
                  <a:schemeClr val="accent3">
                    <a:lumMod val="60000"/>
                    <a:lumOff val="40000"/>
                  </a:schemeClr>
                </a:solidFill>
                <a:latin typeface="+mn-lt"/>
              </a:rPr>
              <a:t>Participation</a:t>
            </a:r>
            <a:r>
              <a:rPr lang="en-US" sz="3400" dirty="0">
                <a:solidFill>
                  <a:schemeClr val="bg1"/>
                </a:solidFill>
                <a:latin typeface="+mn-lt"/>
              </a:rPr>
              <a:t>: In-class or other contributions, including attendance.</a:t>
            </a:r>
          </a:p>
          <a:p>
            <a:r>
              <a:rPr lang="en-US" sz="3400" dirty="0">
                <a:solidFill>
                  <a:srgbClr val="4BACC6"/>
                </a:solidFill>
                <a:latin typeface="+mn-lt"/>
              </a:rPr>
              <a:t>Group presentation need not be on that week’s topic  </a:t>
            </a:r>
            <a:r>
              <a:rPr lang="en-US" sz="3400" dirty="0">
                <a:solidFill>
                  <a:schemeClr val="bg1"/>
                </a:solidFill>
                <a:latin typeface="+mn-lt"/>
              </a:rPr>
              <a:t>(20 minute per student multiplier suggested 2-4 per group to 60 minute max).</a:t>
            </a:r>
          </a:p>
        </p:txBody>
      </p:sp>
    </p:spTree>
    <p:extLst>
      <p:ext uri="{BB962C8B-B14F-4D97-AF65-F5344CB8AC3E}">
        <p14:creationId xmlns:p14="http://schemas.microsoft.com/office/powerpoint/2010/main" val="383955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70927"/>
          </a:xfrm>
        </p:spPr>
        <p:txBody>
          <a:bodyPr>
            <a:noAutofit/>
          </a:bodyPr>
          <a:lstStyle/>
          <a:p>
            <a:pPr algn="ctr"/>
            <a:r>
              <a:rPr lang="en-US" sz="6800" b="1" dirty="0">
                <a:solidFill>
                  <a:srgbClr val="FFFF00"/>
                </a:solidFill>
                <a:latin typeface="Arial"/>
                <a:cs typeface="Arial"/>
              </a:rPr>
              <a:t>Grades</a:t>
            </a:r>
            <a:r>
              <a:rPr lang="en-US" sz="6800" b="1" dirty="0">
                <a:solidFill>
                  <a:srgbClr val="FF0000"/>
                </a:solidFill>
                <a:latin typeface="Arial"/>
                <a:cs typeface="Arial"/>
              </a:rPr>
              <a:t> (</a:t>
            </a:r>
            <a:r>
              <a:rPr lang="en-US" sz="6800" b="1" dirty="0">
                <a:solidFill>
                  <a:schemeClr val="bg1"/>
                </a:solidFill>
                <a:latin typeface="Arial"/>
                <a:cs typeface="Arial"/>
              </a:rPr>
              <a:t>primarily</a:t>
            </a:r>
            <a:r>
              <a:rPr lang="en-US" sz="6800" b="1" dirty="0">
                <a:solidFill>
                  <a:srgbClr val="FF0000"/>
                </a:solidFill>
                <a:latin typeface="Arial"/>
                <a:cs typeface="Arial"/>
              </a:rPr>
              <a:t>)</a:t>
            </a:r>
          </a:p>
        </p:txBody>
      </p:sp>
      <p:sp>
        <p:nvSpPr>
          <p:cNvPr id="3" name="Content Placeholder 2"/>
          <p:cNvSpPr>
            <a:spLocks noGrp="1"/>
          </p:cNvSpPr>
          <p:nvPr>
            <p:ph sz="quarter" idx="10"/>
          </p:nvPr>
        </p:nvSpPr>
        <p:spPr>
          <a:xfrm>
            <a:off x="457200" y="2314936"/>
            <a:ext cx="8229600" cy="3411197"/>
          </a:xfrm>
        </p:spPr>
        <p:txBody>
          <a:bodyPr>
            <a:normAutofit/>
          </a:bodyPr>
          <a:lstStyle/>
          <a:p>
            <a:pPr marL="0" indent="0" algn="ctr">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lgn="ctr">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259387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BFCEE2-3D46-F349-9E29-0FA351296B88}"/>
              </a:ext>
            </a:extLst>
          </p:cNvPr>
          <p:cNvPicPr>
            <a:picLocks noGrp="1" noChangeAspect="1"/>
          </p:cNvPicPr>
          <p:nvPr>
            <p:ph sz="quarter" idx="10"/>
          </p:nvPr>
        </p:nvPicPr>
        <p:blipFill>
          <a:blip r:embed="rId2"/>
          <a:stretch>
            <a:fillRect/>
          </a:stretch>
        </p:blipFill>
        <p:spPr>
          <a:xfrm>
            <a:off x="177800" y="174625"/>
            <a:ext cx="8788400" cy="5651500"/>
          </a:xfrm>
        </p:spPr>
      </p:pic>
    </p:spTree>
    <p:extLst>
      <p:ext uri="{BB962C8B-B14F-4D97-AF65-F5344CB8AC3E}">
        <p14:creationId xmlns:p14="http://schemas.microsoft.com/office/powerpoint/2010/main" val="3896426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3610-4D01-3148-AC06-15875614F8EC}"/>
              </a:ext>
            </a:extLst>
          </p:cNvPr>
          <p:cNvSpPr>
            <a:spLocks noGrp="1"/>
          </p:cNvSpPr>
          <p:nvPr>
            <p:ph type="title"/>
          </p:nvPr>
        </p:nvSpPr>
        <p:spPr>
          <a:xfrm>
            <a:off x="457200" y="326593"/>
            <a:ext cx="8229600" cy="1636022"/>
          </a:xfrm>
        </p:spPr>
        <p:txBody>
          <a:bodyPr>
            <a:noAutofit/>
          </a:bodyPr>
          <a:lstStyle/>
          <a:p>
            <a:pPr algn="ctr"/>
            <a:r>
              <a:rPr lang="en-US" sz="6000" b="1" dirty="0">
                <a:solidFill>
                  <a:srgbClr val="FFFF00"/>
                </a:solidFill>
              </a:rPr>
              <a:t>Website</a:t>
            </a:r>
          </a:p>
        </p:txBody>
      </p:sp>
      <p:sp>
        <p:nvSpPr>
          <p:cNvPr id="3" name="Content Placeholder 2">
            <a:extLst>
              <a:ext uri="{FF2B5EF4-FFF2-40B4-BE49-F238E27FC236}">
                <a16:creationId xmlns:a16="http://schemas.microsoft.com/office/drawing/2014/main" id="{73D9E8FA-0620-464B-B170-23AB1A89CDC4}"/>
              </a:ext>
            </a:extLst>
          </p:cNvPr>
          <p:cNvSpPr>
            <a:spLocks noGrp="1"/>
          </p:cNvSpPr>
          <p:nvPr>
            <p:ph sz="quarter" idx="10"/>
          </p:nvPr>
        </p:nvSpPr>
        <p:spPr>
          <a:xfrm>
            <a:off x="457200" y="2330604"/>
            <a:ext cx="8229600" cy="3395529"/>
          </a:xfrm>
        </p:spPr>
        <p:txBody>
          <a:bodyPr>
            <a:noAutofit/>
          </a:bodyPr>
          <a:lstStyle/>
          <a:p>
            <a:pPr marL="0" indent="0" algn="ctr">
              <a:buNone/>
            </a:pPr>
            <a:r>
              <a:rPr lang="en-US" sz="29600" b="1">
                <a:solidFill>
                  <a:srgbClr val="FF0000"/>
                </a:solidFill>
              </a:rPr>
              <a:t>?!</a:t>
            </a:r>
            <a:endParaRPr lang="en-US" sz="29600" b="1" dirty="0">
              <a:solidFill>
                <a:srgbClr val="FF0000"/>
              </a:solidFill>
            </a:endParaRPr>
          </a:p>
        </p:txBody>
      </p:sp>
    </p:spTree>
    <p:extLst>
      <p:ext uri="{BB962C8B-B14F-4D97-AF65-F5344CB8AC3E}">
        <p14:creationId xmlns:p14="http://schemas.microsoft.com/office/powerpoint/2010/main" val="1697678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5D8B7E-7BE3-2A49-966E-126FD4491107}"/>
              </a:ext>
            </a:extLst>
          </p:cNvPr>
          <p:cNvPicPr>
            <a:picLocks noGrp="1" noChangeAspect="1"/>
          </p:cNvPicPr>
          <p:nvPr>
            <p:ph sz="quarter" idx="10"/>
          </p:nvPr>
        </p:nvPicPr>
        <p:blipFill>
          <a:blip r:embed="rId2"/>
          <a:stretch>
            <a:fillRect/>
          </a:stretch>
        </p:blipFill>
        <p:spPr>
          <a:xfrm>
            <a:off x="2186127" y="315913"/>
            <a:ext cx="4771746" cy="5502275"/>
          </a:xfrm>
        </p:spPr>
      </p:pic>
    </p:spTree>
    <p:extLst>
      <p:ext uri="{BB962C8B-B14F-4D97-AF65-F5344CB8AC3E}">
        <p14:creationId xmlns:p14="http://schemas.microsoft.com/office/powerpoint/2010/main" val="26953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3416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806143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082DBF-8030-9149-82C9-E7440F5251D3}"/>
              </a:ext>
            </a:extLst>
          </p:cNvPr>
          <p:cNvSpPr txBox="1"/>
          <p:nvPr/>
        </p:nvSpPr>
        <p:spPr>
          <a:xfrm>
            <a:off x="340841" y="1997839"/>
            <a:ext cx="8462317" cy="2862322"/>
          </a:xfrm>
          <a:prstGeom prst="rect">
            <a:avLst/>
          </a:prstGeom>
          <a:noFill/>
        </p:spPr>
        <p:txBody>
          <a:bodyPr wrap="none" rtlCol="0">
            <a:spAutoFit/>
          </a:bodyPr>
          <a:lstStyle/>
          <a:p>
            <a:pPr algn="ctr"/>
            <a:r>
              <a:rPr lang="en-US" sz="6000" dirty="0">
                <a:solidFill>
                  <a:schemeClr val="bg1"/>
                </a:solidFill>
              </a:rPr>
              <a:t>IS ANY JURISDICTION </a:t>
            </a:r>
          </a:p>
          <a:p>
            <a:pPr algn="ctr"/>
            <a:r>
              <a:rPr lang="en-US" sz="6000" dirty="0">
                <a:solidFill>
                  <a:schemeClr val="bg1"/>
                </a:solidFill>
              </a:rPr>
              <a:t>KEEPING GOOD </a:t>
            </a:r>
          </a:p>
          <a:p>
            <a:pPr algn="ctr"/>
            <a:r>
              <a:rPr lang="en-US" sz="6000" dirty="0">
                <a:solidFill>
                  <a:schemeClr val="bg1"/>
                </a:solidFill>
              </a:rPr>
              <a:t>STATS</a:t>
            </a:r>
            <a:r>
              <a:rPr lang="en-US" sz="6000" dirty="0">
                <a:solidFill>
                  <a:srgbClr val="FF0000"/>
                </a:solidFill>
              </a:rPr>
              <a:t>?</a:t>
            </a:r>
          </a:p>
        </p:txBody>
      </p:sp>
    </p:spTree>
    <p:extLst>
      <p:ext uri="{BB962C8B-B14F-4D97-AF65-F5344CB8AC3E}">
        <p14:creationId xmlns:p14="http://schemas.microsoft.com/office/powerpoint/2010/main" val="1609109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8E5E4-3757-6B4A-99C7-1976C035700B}"/>
              </a:ext>
            </a:extLst>
          </p:cNvPr>
          <p:cNvSpPr>
            <a:spLocks noGrp="1"/>
          </p:cNvSpPr>
          <p:nvPr>
            <p:ph type="title"/>
          </p:nvPr>
        </p:nvSpPr>
        <p:spPr>
          <a:xfrm>
            <a:off x="457200" y="125872"/>
            <a:ext cx="8229600" cy="1016000"/>
          </a:xfrm>
        </p:spPr>
        <p:txBody>
          <a:bodyPr/>
          <a:lstStyle/>
          <a:p>
            <a:pPr algn="ctr"/>
            <a:r>
              <a:rPr lang="en-US" dirty="0">
                <a:solidFill>
                  <a:srgbClr val="FFFF00"/>
                </a:solidFill>
              </a:rPr>
              <a:t>Australia</a:t>
            </a:r>
          </a:p>
        </p:txBody>
      </p:sp>
      <p:sp>
        <p:nvSpPr>
          <p:cNvPr id="3" name="Content Placeholder 2">
            <a:extLst>
              <a:ext uri="{FF2B5EF4-FFF2-40B4-BE49-F238E27FC236}">
                <a16:creationId xmlns:a16="http://schemas.microsoft.com/office/drawing/2014/main" id="{BB8B27B8-81C3-EE4D-8FF2-E3B64A9F1CEA}"/>
              </a:ext>
            </a:extLst>
          </p:cNvPr>
          <p:cNvSpPr>
            <a:spLocks noGrp="1"/>
          </p:cNvSpPr>
          <p:nvPr>
            <p:ph sz="quarter" idx="10"/>
          </p:nvPr>
        </p:nvSpPr>
        <p:spPr>
          <a:xfrm>
            <a:off x="457200" y="1408134"/>
            <a:ext cx="8229600" cy="4033661"/>
          </a:xfrm>
        </p:spPr>
        <p:txBody>
          <a:bodyPr/>
          <a:lstStyle/>
          <a:p>
            <a:pPr marL="0" indent="0">
              <a:buNone/>
            </a:pPr>
            <a:r>
              <a:rPr lang="en-CA" i="1" dirty="0">
                <a:solidFill>
                  <a:schemeClr val="bg1"/>
                </a:solidFill>
              </a:rPr>
              <a:t>“The most recent Law Society National Profile Report (April 2015) found that 15.8% of practising lawyers in Australia worked for corporations and 9.6% worked in government. More relevantly, while between 2011 and 2014 the number of practising lawyers in Australia increased by 12%, the number of corporate lawyers increased by 22% and the number of government lawyers increased by 19%. In addition, in particular legal markets the proportions of corporate and government lawyers are significant, for example, in the ACT 44.3% of practising lawyers are employed in government while in NSW 19.3% of practising lawyers are employed by corporations. It is also important to note that for these purposes "corporations" include not-for-profit organisations and NGOs.”</a:t>
            </a:r>
          </a:p>
          <a:p>
            <a:endParaRPr lang="en-US" dirty="0"/>
          </a:p>
        </p:txBody>
      </p:sp>
      <p:sp>
        <p:nvSpPr>
          <p:cNvPr id="4" name="TextBox 3">
            <a:extLst>
              <a:ext uri="{FF2B5EF4-FFF2-40B4-BE49-F238E27FC236}">
                <a16:creationId xmlns:a16="http://schemas.microsoft.com/office/drawing/2014/main" id="{EEEE49BC-EA62-1440-BC5A-95D5BF32742B}"/>
              </a:ext>
            </a:extLst>
          </p:cNvPr>
          <p:cNvSpPr txBox="1"/>
          <p:nvPr/>
        </p:nvSpPr>
        <p:spPr>
          <a:xfrm>
            <a:off x="1318678" y="5541468"/>
            <a:ext cx="7524239" cy="369332"/>
          </a:xfrm>
          <a:prstGeom prst="rect">
            <a:avLst/>
          </a:prstGeom>
          <a:noFill/>
        </p:spPr>
        <p:txBody>
          <a:bodyPr wrap="none" rtlCol="0">
            <a:spAutoFit/>
          </a:bodyPr>
          <a:lstStyle/>
          <a:p>
            <a:r>
              <a:rPr lang="en-US" u="sng" dirty="0">
                <a:hlinkClick r:id="rId2"/>
              </a:rPr>
              <a:t>https://programsandcourses.anu.edu.au/2019/course/LAWS8325#terms</a:t>
            </a:r>
            <a:endParaRPr lang="en-CA" dirty="0"/>
          </a:p>
        </p:txBody>
      </p:sp>
    </p:spTree>
    <p:extLst>
      <p:ext uri="{BB962C8B-B14F-4D97-AF65-F5344CB8AC3E}">
        <p14:creationId xmlns:p14="http://schemas.microsoft.com/office/powerpoint/2010/main" val="3166371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326535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06288"/>
            <a:ext cx="8686800" cy="4870174"/>
          </a:xfrm>
        </p:spPr>
        <p:txBody>
          <a:bodyPr>
            <a:normAutofit/>
          </a:bodyPr>
          <a:lstStyle/>
          <a:p>
            <a:pPr marL="0" indent="0" algn="ctr">
              <a:buNone/>
            </a:pPr>
            <a:r>
              <a:rPr lang="en-US" sz="4800" dirty="0">
                <a:solidFill>
                  <a:srgbClr val="FFFF00"/>
                </a:solidFill>
                <a:latin typeface="+mn-lt"/>
              </a:rPr>
              <a:t>Hello</a:t>
            </a:r>
          </a:p>
          <a:p>
            <a:pPr marL="0" indent="0" algn="ctr">
              <a:buNone/>
            </a:pPr>
            <a:endParaRPr lang="en-US" sz="4800" dirty="0">
              <a:solidFill>
                <a:schemeClr val="bg1"/>
              </a:solidFill>
              <a:latin typeface="+mn-lt"/>
            </a:endParaRPr>
          </a:p>
          <a:p>
            <a:pPr marL="0" indent="0" algn="ctr">
              <a:buNone/>
            </a:pPr>
            <a:r>
              <a:rPr lang="en-US" sz="4800" b="1" dirty="0">
                <a:solidFill>
                  <a:schemeClr val="bg1"/>
                </a:solidFill>
                <a:cs typeface="Lucida Console"/>
              </a:rPr>
              <a:t>LAW F 3780</a:t>
            </a:r>
          </a:p>
          <a:p>
            <a:pPr marL="0" indent="0" algn="ctr">
              <a:buNone/>
            </a:pPr>
            <a:r>
              <a:rPr lang="en-US" sz="4800" dirty="0">
                <a:solidFill>
                  <a:srgbClr val="FFFF00"/>
                </a:solidFill>
                <a:latin typeface="+mn-lt"/>
              </a:rPr>
              <a:t>Challenges of In-House</a:t>
            </a:r>
          </a:p>
          <a:p>
            <a:pPr marL="0" indent="0" algn="ctr">
              <a:buNone/>
            </a:pPr>
            <a:r>
              <a:rPr lang="en-US" sz="4800" dirty="0">
                <a:solidFill>
                  <a:srgbClr val="FF0000"/>
                </a:solidFill>
                <a:latin typeface="+mn-lt"/>
              </a:rPr>
              <a:t>&amp;</a:t>
            </a:r>
            <a:r>
              <a:rPr lang="en-US" sz="4800" dirty="0">
                <a:solidFill>
                  <a:srgbClr val="FFFF00"/>
                </a:solidFill>
                <a:latin typeface="+mn-lt"/>
              </a:rPr>
              <a:t> Corporate Counsel</a:t>
            </a:r>
          </a:p>
        </p:txBody>
      </p:sp>
    </p:spTree>
    <p:extLst>
      <p:ext uri="{BB962C8B-B14F-4D97-AF65-F5344CB8AC3E}">
        <p14:creationId xmlns:p14="http://schemas.microsoft.com/office/powerpoint/2010/main" val="72348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753837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80670" y="1726033"/>
            <a:ext cx="6582660" cy="3082224"/>
          </a:xfrm>
        </p:spPr>
        <p:txBody>
          <a:bodyPr>
            <a:normAutofit/>
          </a:bodyPr>
          <a:lstStyle/>
          <a:p>
            <a:pPr marL="0" indent="0" algn="ctr">
              <a:buNone/>
            </a:pPr>
            <a:r>
              <a:rPr lang="en-US" sz="9600" dirty="0">
                <a:solidFill>
                  <a:schemeClr val="bg1"/>
                </a:solidFill>
                <a:latin typeface="American Typewriter"/>
                <a:cs typeface="American Typewriter"/>
              </a:rPr>
              <a:t>News of the Week</a:t>
            </a:r>
            <a:endParaRPr lang="en-US" sz="9600" dirty="0">
              <a:solidFill>
                <a:srgbClr val="FF0000"/>
              </a:solidFill>
              <a:latin typeface="American Typewriter"/>
              <a:cs typeface="American Typewriter"/>
            </a:endParaRPr>
          </a:p>
        </p:txBody>
      </p:sp>
    </p:spTree>
    <p:extLst>
      <p:ext uri="{BB962C8B-B14F-4D97-AF65-F5344CB8AC3E}">
        <p14:creationId xmlns:p14="http://schemas.microsoft.com/office/powerpoint/2010/main" val="2128468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219818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759B2B-2729-CA43-8A2A-40AFF826D86A}"/>
              </a:ext>
            </a:extLst>
          </p:cNvPr>
          <p:cNvPicPr>
            <a:picLocks noChangeAspect="1"/>
          </p:cNvPicPr>
          <p:nvPr/>
        </p:nvPicPr>
        <p:blipFill>
          <a:blip r:embed="rId2"/>
          <a:stretch>
            <a:fillRect/>
          </a:stretch>
        </p:blipFill>
        <p:spPr>
          <a:xfrm>
            <a:off x="399011" y="1007583"/>
            <a:ext cx="8345978" cy="4329139"/>
          </a:xfrm>
          <a:prstGeom prst="rect">
            <a:avLst/>
          </a:prstGeom>
        </p:spPr>
      </p:pic>
    </p:spTree>
    <p:extLst>
      <p:ext uri="{BB962C8B-B14F-4D97-AF65-F5344CB8AC3E}">
        <p14:creationId xmlns:p14="http://schemas.microsoft.com/office/powerpoint/2010/main" val="2090023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7C8D66-6360-AC43-83C4-C0C835B8C222}"/>
              </a:ext>
            </a:extLst>
          </p:cNvPr>
          <p:cNvPicPr>
            <a:picLocks noGrp="1" noChangeAspect="1"/>
          </p:cNvPicPr>
          <p:nvPr>
            <p:ph sz="quarter" idx="10"/>
          </p:nvPr>
        </p:nvPicPr>
        <p:blipFill>
          <a:blip r:embed="rId2"/>
          <a:stretch>
            <a:fillRect/>
          </a:stretch>
        </p:blipFill>
        <p:spPr>
          <a:xfrm>
            <a:off x="2899028" y="278781"/>
            <a:ext cx="3345944" cy="5601359"/>
          </a:xfrm>
          <a:prstGeom prst="rect">
            <a:avLst/>
          </a:prstGeom>
        </p:spPr>
      </p:pic>
    </p:spTree>
    <p:extLst>
      <p:ext uri="{BB962C8B-B14F-4D97-AF65-F5344CB8AC3E}">
        <p14:creationId xmlns:p14="http://schemas.microsoft.com/office/powerpoint/2010/main" val="3699893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36A1A5-DB8D-D447-88AE-346E23152559}"/>
              </a:ext>
            </a:extLst>
          </p:cNvPr>
          <p:cNvPicPr>
            <a:picLocks noChangeAspect="1"/>
          </p:cNvPicPr>
          <p:nvPr/>
        </p:nvPicPr>
        <p:blipFill>
          <a:blip r:embed="rId2"/>
          <a:stretch>
            <a:fillRect/>
          </a:stretch>
        </p:blipFill>
        <p:spPr>
          <a:xfrm>
            <a:off x="1775790" y="235568"/>
            <a:ext cx="5592420" cy="5451553"/>
          </a:xfrm>
          <a:prstGeom prst="rect">
            <a:avLst/>
          </a:prstGeom>
        </p:spPr>
      </p:pic>
    </p:spTree>
    <p:extLst>
      <p:ext uri="{BB962C8B-B14F-4D97-AF65-F5344CB8AC3E}">
        <p14:creationId xmlns:p14="http://schemas.microsoft.com/office/powerpoint/2010/main" val="591537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31F50-C097-7442-9BBD-9347B9085EE6}"/>
              </a:ext>
            </a:extLst>
          </p:cNvPr>
          <p:cNvPicPr>
            <a:picLocks noChangeAspect="1"/>
          </p:cNvPicPr>
          <p:nvPr/>
        </p:nvPicPr>
        <p:blipFill>
          <a:blip r:embed="rId2"/>
          <a:stretch>
            <a:fillRect/>
          </a:stretch>
        </p:blipFill>
        <p:spPr>
          <a:xfrm>
            <a:off x="3226644" y="137288"/>
            <a:ext cx="2690712" cy="5775187"/>
          </a:xfrm>
          <a:prstGeom prst="rect">
            <a:avLst/>
          </a:prstGeom>
        </p:spPr>
      </p:pic>
    </p:spTree>
    <p:extLst>
      <p:ext uri="{BB962C8B-B14F-4D97-AF65-F5344CB8AC3E}">
        <p14:creationId xmlns:p14="http://schemas.microsoft.com/office/powerpoint/2010/main" val="803123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251F43-F5C9-3947-9FA6-42BA7108CA96}"/>
              </a:ext>
            </a:extLst>
          </p:cNvPr>
          <p:cNvPicPr>
            <a:picLocks noChangeAspect="1"/>
          </p:cNvPicPr>
          <p:nvPr/>
        </p:nvPicPr>
        <p:blipFill>
          <a:blip r:embed="rId2"/>
          <a:stretch>
            <a:fillRect/>
          </a:stretch>
        </p:blipFill>
        <p:spPr>
          <a:xfrm>
            <a:off x="2711450" y="254162"/>
            <a:ext cx="3721100" cy="5562600"/>
          </a:xfrm>
          <a:prstGeom prst="rect">
            <a:avLst/>
          </a:prstGeom>
        </p:spPr>
      </p:pic>
    </p:spTree>
    <p:extLst>
      <p:ext uri="{BB962C8B-B14F-4D97-AF65-F5344CB8AC3E}">
        <p14:creationId xmlns:p14="http://schemas.microsoft.com/office/powerpoint/2010/main" val="3645199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EC9D9C-F013-1A40-A4E8-D94437C239CC}"/>
              </a:ext>
            </a:extLst>
          </p:cNvPr>
          <p:cNvPicPr>
            <a:picLocks noChangeAspect="1"/>
          </p:cNvPicPr>
          <p:nvPr/>
        </p:nvPicPr>
        <p:blipFill>
          <a:blip r:embed="rId2"/>
          <a:stretch>
            <a:fillRect/>
          </a:stretch>
        </p:blipFill>
        <p:spPr>
          <a:xfrm>
            <a:off x="1777079" y="261940"/>
            <a:ext cx="5589842" cy="5522494"/>
          </a:xfrm>
          <a:prstGeom prst="rect">
            <a:avLst/>
          </a:prstGeom>
        </p:spPr>
      </p:pic>
    </p:spTree>
    <p:extLst>
      <p:ext uri="{BB962C8B-B14F-4D97-AF65-F5344CB8AC3E}">
        <p14:creationId xmlns:p14="http://schemas.microsoft.com/office/powerpoint/2010/main" val="2082590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58A9-80BB-7A44-8B16-2A6BE0A99080}"/>
              </a:ext>
            </a:extLst>
          </p:cNvPr>
          <p:cNvSpPr>
            <a:spLocks noGrp="1"/>
          </p:cNvSpPr>
          <p:nvPr>
            <p:ph type="title"/>
          </p:nvPr>
        </p:nvSpPr>
        <p:spPr>
          <a:xfrm>
            <a:off x="457200" y="100360"/>
            <a:ext cx="8229600" cy="1360449"/>
          </a:xfrm>
        </p:spPr>
        <p:txBody>
          <a:bodyPr>
            <a:noAutofit/>
          </a:bodyPr>
          <a:lstStyle/>
          <a:p>
            <a:pPr algn="ctr"/>
            <a:r>
              <a:rPr lang="en-US" sz="6000" b="1" dirty="0">
                <a:solidFill>
                  <a:srgbClr val="92D050"/>
                </a:solidFill>
              </a:rPr>
              <a:t>Wait</a:t>
            </a:r>
            <a:r>
              <a:rPr lang="en-US" sz="6000" b="1" dirty="0">
                <a:solidFill>
                  <a:srgbClr val="FF0000"/>
                </a:solidFill>
              </a:rPr>
              <a:t>!</a:t>
            </a:r>
            <a:r>
              <a:rPr lang="en-US" sz="6000" b="1" dirty="0">
                <a:solidFill>
                  <a:schemeClr val="bg1"/>
                </a:solidFill>
              </a:rPr>
              <a:t>…</a:t>
            </a:r>
            <a:r>
              <a:rPr lang="en-US" sz="6000" b="1" dirty="0">
                <a:solidFill>
                  <a:srgbClr val="FFFF00"/>
                </a:solidFill>
              </a:rPr>
              <a:t>What</a:t>
            </a:r>
            <a:r>
              <a:rPr lang="en-US" sz="6000" b="1" dirty="0">
                <a:solidFill>
                  <a:srgbClr val="FF0000"/>
                </a:solidFill>
              </a:rPr>
              <a:t>?</a:t>
            </a:r>
            <a:r>
              <a:rPr lang="en-US" sz="6000" b="1" dirty="0">
                <a:solidFill>
                  <a:schemeClr val="bg1"/>
                </a:solidFill>
              </a:rPr>
              <a:t>…</a:t>
            </a:r>
            <a:r>
              <a:rPr lang="en-US" sz="6000" b="1" dirty="0">
                <a:solidFill>
                  <a:srgbClr val="FF0000"/>
                </a:solidFill>
              </a:rPr>
              <a:t>Rewind</a:t>
            </a:r>
            <a:r>
              <a:rPr lang="en-US" sz="6000" b="1" dirty="0">
                <a:solidFill>
                  <a:schemeClr val="bg1"/>
                </a:solidFill>
              </a:rPr>
              <a:t>…</a:t>
            </a:r>
          </a:p>
        </p:txBody>
      </p:sp>
      <p:pic>
        <p:nvPicPr>
          <p:cNvPr id="5" name="Content Placeholder 4">
            <a:extLst>
              <a:ext uri="{FF2B5EF4-FFF2-40B4-BE49-F238E27FC236}">
                <a16:creationId xmlns:a16="http://schemas.microsoft.com/office/drawing/2014/main" id="{120C30CD-4F72-BA45-B5EC-B1627D41A7F3}"/>
              </a:ext>
            </a:extLst>
          </p:cNvPr>
          <p:cNvPicPr>
            <a:picLocks noGrp="1" noChangeAspect="1"/>
          </p:cNvPicPr>
          <p:nvPr>
            <p:ph sz="quarter" idx="10"/>
          </p:nvPr>
        </p:nvPicPr>
        <p:blipFill>
          <a:blip r:embed="rId2"/>
          <a:stretch>
            <a:fillRect/>
          </a:stretch>
        </p:blipFill>
        <p:spPr>
          <a:xfrm>
            <a:off x="1575954" y="1739900"/>
            <a:ext cx="5992091" cy="4119563"/>
          </a:xfrm>
        </p:spPr>
      </p:pic>
    </p:spTree>
    <p:extLst>
      <p:ext uri="{BB962C8B-B14F-4D97-AF65-F5344CB8AC3E}">
        <p14:creationId xmlns:p14="http://schemas.microsoft.com/office/powerpoint/2010/main" val="346539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833" y="80141"/>
            <a:ext cx="7945967" cy="1016000"/>
          </a:xfrm>
        </p:spPr>
        <p:txBody>
          <a:bodyPr>
            <a:normAutofit/>
          </a:bodyPr>
          <a:lstStyle/>
          <a:p>
            <a:pPr algn="ctr"/>
            <a:r>
              <a:rPr lang="en-US" sz="4400" b="1" dirty="0">
                <a:solidFill>
                  <a:srgbClr val="FFFFFF"/>
                </a:solidFill>
              </a:rPr>
              <a:t>Terrific Thursdays</a:t>
            </a:r>
          </a:p>
        </p:txBody>
      </p:sp>
      <p:sp>
        <p:nvSpPr>
          <p:cNvPr id="3" name="Content Placeholder 2"/>
          <p:cNvSpPr>
            <a:spLocks noGrp="1"/>
          </p:cNvSpPr>
          <p:nvPr>
            <p:ph sz="quarter" idx="10"/>
          </p:nvPr>
        </p:nvSpPr>
        <p:spPr>
          <a:xfrm>
            <a:off x="457200" y="1251217"/>
            <a:ext cx="8229600" cy="4644671"/>
          </a:xfrm>
        </p:spPr>
        <p:txBody>
          <a:bodyPr/>
          <a:lstStyle/>
          <a:p>
            <a:endParaRPr lang="en-US" dirty="0"/>
          </a:p>
          <a:p>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041" y="1251217"/>
            <a:ext cx="6432394" cy="4431207"/>
          </a:xfrm>
          <a:prstGeom prst="rect">
            <a:avLst/>
          </a:prstGeom>
        </p:spPr>
      </p:pic>
    </p:spTree>
    <p:extLst>
      <p:ext uri="{BB962C8B-B14F-4D97-AF65-F5344CB8AC3E}">
        <p14:creationId xmlns:p14="http://schemas.microsoft.com/office/powerpoint/2010/main" val="2000633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736B3-1DDD-604B-8256-42974EEDCF29}"/>
              </a:ext>
            </a:extLst>
          </p:cNvPr>
          <p:cNvPicPr>
            <a:picLocks noChangeAspect="1"/>
          </p:cNvPicPr>
          <p:nvPr/>
        </p:nvPicPr>
        <p:blipFill>
          <a:blip r:embed="rId2"/>
          <a:stretch>
            <a:fillRect/>
          </a:stretch>
        </p:blipFill>
        <p:spPr>
          <a:xfrm>
            <a:off x="2675850" y="162045"/>
            <a:ext cx="3792299" cy="5708305"/>
          </a:xfrm>
          <a:prstGeom prst="rect">
            <a:avLst/>
          </a:prstGeom>
        </p:spPr>
      </p:pic>
    </p:spTree>
    <p:extLst>
      <p:ext uri="{BB962C8B-B14F-4D97-AF65-F5344CB8AC3E}">
        <p14:creationId xmlns:p14="http://schemas.microsoft.com/office/powerpoint/2010/main" val="1781016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17B1A-63D9-0849-B77F-0B430349C594}"/>
              </a:ext>
            </a:extLst>
          </p:cNvPr>
          <p:cNvPicPr>
            <a:picLocks noChangeAspect="1"/>
          </p:cNvPicPr>
          <p:nvPr/>
        </p:nvPicPr>
        <p:blipFill>
          <a:blip r:embed="rId2"/>
          <a:stretch>
            <a:fillRect/>
          </a:stretch>
        </p:blipFill>
        <p:spPr>
          <a:xfrm>
            <a:off x="2141600" y="127322"/>
            <a:ext cx="4860799" cy="5710589"/>
          </a:xfrm>
          <a:prstGeom prst="rect">
            <a:avLst/>
          </a:prstGeom>
        </p:spPr>
      </p:pic>
    </p:spTree>
    <p:extLst>
      <p:ext uri="{BB962C8B-B14F-4D97-AF65-F5344CB8AC3E}">
        <p14:creationId xmlns:p14="http://schemas.microsoft.com/office/powerpoint/2010/main" val="5919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9CB05-0EDE-194D-9ABB-778A4BC46BF5}"/>
              </a:ext>
            </a:extLst>
          </p:cNvPr>
          <p:cNvPicPr>
            <a:picLocks noChangeAspect="1"/>
          </p:cNvPicPr>
          <p:nvPr/>
        </p:nvPicPr>
        <p:blipFill>
          <a:blip r:embed="rId2"/>
          <a:stretch>
            <a:fillRect/>
          </a:stretch>
        </p:blipFill>
        <p:spPr>
          <a:xfrm>
            <a:off x="3076173" y="114970"/>
            <a:ext cx="2991654" cy="5764406"/>
          </a:xfrm>
          <a:prstGeom prst="rect">
            <a:avLst/>
          </a:prstGeom>
        </p:spPr>
      </p:pic>
    </p:spTree>
    <p:extLst>
      <p:ext uri="{BB962C8B-B14F-4D97-AF65-F5344CB8AC3E}">
        <p14:creationId xmlns:p14="http://schemas.microsoft.com/office/powerpoint/2010/main" val="3278300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215335-BA47-624E-BBEA-43D83D42838A}"/>
              </a:ext>
            </a:extLst>
          </p:cNvPr>
          <p:cNvPicPr>
            <a:picLocks noChangeAspect="1"/>
          </p:cNvPicPr>
          <p:nvPr/>
        </p:nvPicPr>
        <p:blipFill>
          <a:blip r:embed="rId2"/>
          <a:stretch>
            <a:fillRect/>
          </a:stretch>
        </p:blipFill>
        <p:spPr>
          <a:xfrm>
            <a:off x="1950857" y="277792"/>
            <a:ext cx="5242286" cy="5514613"/>
          </a:xfrm>
          <a:prstGeom prst="rect">
            <a:avLst/>
          </a:prstGeom>
        </p:spPr>
      </p:pic>
    </p:spTree>
    <p:extLst>
      <p:ext uri="{BB962C8B-B14F-4D97-AF65-F5344CB8AC3E}">
        <p14:creationId xmlns:p14="http://schemas.microsoft.com/office/powerpoint/2010/main" val="566835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D0985B-7D09-C441-9FEC-7C9C0832245A}"/>
              </a:ext>
            </a:extLst>
          </p:cNvPr>
          <p:cNvPicPr>
            <a:picLocks noChangeAspect="1"/>
          </p:cNvPicPr>
          <p:nvPr/>
        </p:nvPicPr>
        <p:blipFill>
          <a:blip r:embed="rId2"/>
          <a:stretch>
            <a:fillRect/>
          </a:stretch>
        </p:blipFill>
        <p:spPr>
          <a:xfrm>
            <a:off x="2283927" y="266218"/>
            <a:ext cx="4576145" cy="5631164"/>
          </a:xfrm>
          <a:prstGeom prst="rect">
            <a:avLst/>
          </a:prstGeom>
        </p:spPr>
      </p:pic>
    </p:spTree>
    <p:extLst>
      <p:ext uri="{BB962C8B-B14F-4D97-AF65-F5344CB8AC3E}">
        <p14:creationId xmlns:p14="http://schemas.microsoft.com/office/powerpoint/2010/main" val="3462566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9CFB2-F1B7-BB4B-9F06-2E6F4C1B24C3}"/>
              </a:ext>
            </a:extLst>
          </p:cNvPr>
          <p:cNvPicPr>
            <a:picLocks noChangeAspect="1"/>
          </p:cNvPicPr>
          <p:nvPr/>
        </p:nvPicPr>
        <p:blipFill>
          <a:blip r:embed="rId2"/>
          <a:stretch>
            <a:fillRect/>
          </a:stretch>
        </p:blipFill>
        <p:spPr>
          <a:xfrm>
            <a:off x="651201" y="1296364"/>
            <a:ext cx="7841598" cy="3680750"/>
          </a:xfrm>
          <a:prstGeom prst="rect">
            <a:avLst/>
          </a:prstGeom>
        </p:spPr>
      </p:pic>
    </p:spTree>
    <p:extLst>
      <p:ext uri="{BB962C8B-B14F-4D97-AF65-F5344CB8AC3E}">
        <p14:creationId xmlns:p14="http://schemas.microsoft.com/office/powerpoint/2010/main" val="1859897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BE339-E755-7E42-B79A-99122705E206}"/>
              </a:ext>
            </a:extLst>
          </p:cNvPr>
          <p:cNvPicPr>
            <a:picLocks noChangeAspect="1"/>
          </p:cNvPicPr>
          <p:nvPr/>
        </p:nvPicPr>
        <p:blipFill>
          <a:blip r:embed="rId2"/>
          <a:stretch>
            <a:fillRect/>
          </a:stretch>
        </p:blipFill>
        <p:spPr>
          <a:xfrm>
            <a:off x="1461885" y="186612"/>
            <a:ext cx="6220230" cy="5669254"/>
          </a:xfrm>
          <a:prstGeom prst="rect">
            <a:avLst/>
          </a:prstGeom>
        </p:spPr>
      </p:pic>
    </p:spTree>
    <p:extLst>
      <p:ext uri="{BB962C8B-B14F-4D97-AF65-F5344CB8AC3E}">
        <p14:creationId xmlns:p14="http://schemas.microsoft.com/office/powerpoint/2010/main" val="2556213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EBF6D-6831-5C44-A550-980EE682F34F}"/>
              </a:ext>
            </a:extLst>
          </p:cNvPr>
          <p:cNvPicPr>
            <a:picLocks noChangeAspect="1"/>
          </p:cNvPicPr>
          <p:nvPr/>
        </p:nvPicPr>
        <p:blipFill>
          <a:blip r:embed="rId2"/>
          <a:stretch>
            <a:fillRect/>
          </a:stretch>
        </p:blipFill>
        <p:spPr>
          <a:xfrm>
            <a:off x="2352722" y="266219"/>
            <a:ext cx="4438556" cy="5544274"/>
          </a:xfrm>
          <a:prstGeom prst="rect">
            <a:avLst/>
          </a:prstGeom>
        </p:spPr>
      </p:pic>
    </p:spTree>
    <p:extLst>
      <p:ext uri="{BB962C8B-B14F-4D97-AF65-F5344CB8AC3E}">
        <p14:creationId xmlns:p14="http://schemas.microsoft.com/office/powerpoint/2010/main" val="1034885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E4394F-C87E-8D4F-A0F8-FAD986232C74}"/>
              </a:ext>
            </a:extLst>
          </p:cNvPr>
          <p:cNvPicPr>
            <a:picLocks noChangeAspect="1"/>
          </p:cNvPicPr>
          <p:nvPr/>
        </p:nvPicPr>
        <p:blipFill>
          <a:blip r:embed="rId2"/>
          <a:stretch>
            <a:fillRect/>
          </a:stretch>
        </p:blipFill>
        <p:spPr>
          <a:xfrm>
            <a:off x="3200599" y="123865"/>
            <a:ext cx="2742802" cy="5709776"/>
          </a:xfrm>
          <a:prstGeom prst="rect">
            <a:avLst/>
          </a:prstGeom>
        </p:spPr>
      </p:pic>
    </p:spTree>
    <p:extLst>
      <p:ext uri="{BB962C8B-B14F-4D97-AF65-F5344CB8AC3E}">
        <p14:creationId xmlns:p14="http://schemas.microsoft.com/office/powerpoint/2010/main" val="1997498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69D78-909E-0E4B-B5A1-DC5E0CAC1F66}"/>
              </a:ext>
            </a:extLst>
          </p:cNvPr>
          <p:cNvPicPr>
            <a:picLocks noChangeAspect="1"/>
          </p:cNvPicPr>
          <p:nvPr/>
        </p:nvPicPr>
        <p:blipFill>
          <a:blip r:embed="rId2"/>
          <a:stretch>
            <a:fillRect/>
          </a:stretch>
        </p:blipFill>
        <p:spPr>
          <a:xfrm>
            <a:off x="2299704" y="108834"/>
            <a:ext cx="4544591" cy="5726428"/>
          </a:xfrm>
          <a:prstGeom prst="rect">
            <a:avLst/>
          </a:prstGeom>
        </p:spPr>
      </p:pic>
    </p:spTree>
    <p:extLst>
      <p:ext uri="{BB962C8B-B14F-4D97-AF65-F5344CB8AC3E}">
        <p14:creationId xmlns:p14="http://schemas.microsoft.com/office/powerpoint/2010/main" val="693584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08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843" t="21392" r="2663" b="3971"/>
          <a:stretch/>
        </p:blipFill>
        <p:spPr>
          <a:xfrm>
            <a:off x="876352" y="985838"/>
            <a:ext cx="7391295" cy="4471988"/>
          </a:xfrm>
        </p:spPr>
      </p:pic>
    </p:spTree>
    <p:extLst>
      <p:ext uri="{BB962C8B-B14F-4D97-AF65-F5344CB8AC3E}">
        <p14:creationId xmlns:p14="http://schemas.microsoft.com/office/powerpoint/2010/main" val="2552268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963BBB-A914-1A49-A748-5F1B6C74A11E}"/>
              </a:ext>
            </a:extLst>
          </p:cNvPr>
          <p:cNvPicPr>
            <a:picLocks noChangeAspect="1"/>
          </p:cNvPicPr>
          <p:nvPr/>
        </p:nvPicPr>
        <p:blipFill>
          <a:blip r:embed="rId2"/>
          <a:stretch>
            <a:fillRect/>
          </a:stretch>
        </p:blipFill>
        <p:spPr>
          <a:xfrm>
            <a:off x="2241550" y="199053"/>
            <a:ext cx="4660900" cy="5638800"/>
          </a:xfrm>
          <a:prstGeom prst="rect">
            <a:avLst/>
          </a:prstGeom>
        </p:spPr>
      </p:pic>
    </p:spTree>
    <p:extLst>
      <p:ext uri="{BB962C8B-B14F-4D97-AF65-F5344CB8AC3E}">
        <p14:creationId xmlns:p14="http://schemas.microsoft.com/office/powerpoint/2010/main" val="1210642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38B549-2E87-D242-B79C-DE59814356A4}"/>
              </a:ext>
            </a:extLst>
          </p:cNvPr>
          <p:cNvPicPr>
            <a:picLocks noChangeAspect="1"/>
          </p:cNvPicPr>
          <p:nvPr/>
        </p:nvPicPr>
        <p:blipFill>
          <a:blip r:embed="rId2"/>
          <a:stretch>
            <a:fillRect/>
          </a:stretch>
        </p:blipFill>
        <p:spPr>
          <a:xfrm>
            <a:off x="1571356" y="291463"/>
            <a:ext cx="6001287" cy="5477569"/>
          </a:xfrm>
          <a:prstGeom prst="rect">
            <a:avLst/>
          </a:prstGeom>
        </p:spPr>
      </p:pic>
    </p:spTree>
    <p:extLst>
      <p:ext uri="{BB962C8B-B14F-4D97-AF65-F5344CB8AC3E}">
        <p14:creationId xmlns:p14="http://schemas.microsoft.com/office/powerpoint/2010/main" val="2306648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6073CE-917B-F84A-BFA6-D5611A35FC5F}"/>
              </a:ext>
            </a:extLst>
          </p:cNvPr>
          <p:cNvPicPr>
            <a:picLocks noChangeAspect="1"/>
          </p:cNvPicPr>
          <p:nvPr/>
        </p:nvPicPr>
        <p:blipFill>
          <a:blip r:embed="rId2"/>
          <a:stretch>
            <a:fillRect/>
          </a:stretch>
        </p:blipFill>
        <p:spPr>
          <a:xfrm>
            <a:off x="1993900" y="1028700"/>
            <a:ext cx="5156200" cy="4800600"/>
          </a:xfrm>
          <a:prstGeom prst="rect">
            <a:avLst/>
          </a:prstGeom>
        </p:spPr>
      </p:pic>
    </p:spTree>
    <p:extLst>
      <p:ext uri="{BB962C8B-B14F-4D97-AF65-F5344CB8AC3E}">
        <p14:creationId xmlns:p14="http://schemas.microsoft.com/office/powerpoint/2010/main" val="468593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D4F20-6000-8D4E-9C74-1ED1B0AE7B21}"/>
              </a:ext>
            </a:extLst>
          </p:cNvPr>
          <p:cNvPicPr>
            <a:picLocks noChangeAspect="1"/>
          </p:cNvPicPr>
          <p:nvPr/>
        </p:nvPicPr>
        <p:blipFill>
          <a:blip r:embed="rId2"/>
          <a:stretch>
            <a:fillRect/>
          </a:stretch>
        </p:blipFill>
        <p:spPr>
          <a:xfrm>
            <a:off x="2336800" y="209860"/>
            <a:ext cx="4470400" cy="5702300"/>
          </a:xfrm>
          <a:prstGeom prst="rect">
            <a:avLst/>
          </a:prstGeom>
        </p:spPr>
      </p:pic>
    </p:spTree>
    <p:extLst>
      <p:ext uri="{BB962C8B-B14F-4D97-AF65-F5344CB8AC3E}">
        <p14:creationId xmlns:p14="http://schemas.microsoft.com/office/powerpoint/2010/main" val="1349222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A410E-740F-924E-8BA5-4B4D5C114BD9}"/>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0CDA3E98-B533-224A-A84B-E665ABF1BAC7}"/>
              </a:ext>
            </a:extLst>
          </p:cNvPr>
          <p:cNvPicPr>
            <a:picLocks noChangeAspect="1"/>
          </p:cNvPicPr>
          <p:nvPr/>
        </p:nvPicPr>
        <p:blipFill>
          <a:blip r:embed="rId3"/>
          <a:stretch>
            <a:fillRect/>
          </a:stretch>
        </p:blipFill>
        <p:spPr>
          <a:xfrm>
            <a:off x="2832100" y="2000250"/>
            <a:ext cx="3479800" cy="2857500"/>
          </a:xfrm>
          <a:prstGeom prst="rect">
            <a:avLst/>
          </a:prstGeom>
        </p:spPr>
      </p:pic>
    </p:spTree>
    <p:extLst>
      <p:ext uri="{BB962C8B-B14F-4D97-AF65-F5344CB8AC3E}">
        <p14:creationId xmlns:p14="http://schemas.microsoft.com/office/powerpoint/2010/main" val="2051968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43BFC-F285-7948-BACB-976CA805737B}"/>
              </a:ext>
            </a:extLst>
          </p:cNvPr>
          <p:cNvSpPr>
            <a:spLocks noGrp="1"/>
          </p:cNvSpPr>
          <p:nvPr>
            <p:ph type="title"/>
          </p:nvPr>
        </p:nvSpPr>
        <p:spPr/>
        <p:txBody>
          <a:bodyPr/>
          <a:lstStyle/>
          <a:p>
            <a:pPr algn="ctr"/>
            <a:r>
              <a:rPr lang="en-US" b="1" dirty="0">
                <a:solidFill>
                  <a:srgbClr val="FFFF00"/>
                </a:solidFill>
              </a:rPr>
              <a:t>Plus shaped lawyer</a:t>
            </a:r>
            <a:r>
              <a:rPr lang="en-US" b="1" dirty="0">
                <a:solidFill>
                  <a:srgbClr val="FF0000"/>
                </a:solidFill>
              </a:rPr>
              <a:t>?</a:t>
            </a:r>
          </a:p>
        </p:txBody>
      </p:sp>
      <p:sp>
        <p:nvSpPr>
          <p:cNvPr id="3" name="TextBox 2">
            <a:extLst>
              <a:ext uri="{FF2B5EF4-FFF2-40B4-BE49-F238E27FC236}">
                <a16:creationId xmlns:a16="http://schemas.microsoft.com/office/drawing/2014/main" id="{FF81AE40-6EC9-AE4C-85CF-5BF78AC8E5F5}"/>
              </a:ext>
            </a:extLst>
          </p:cNvPr>
          <p:cNvSpPr txBox="1"/>
          <p:nvPr/>
        </p:nvSpPr>
        <p:spPr>
          <a:xfrm>
            <a:off x="3371190" y="1105287"/>
            <a:ext cx="2401619" cy="4647426"/>
          </a:xfrm>
          <a:prstGeom prst="rect">
            <a:avLst/>
          </a:prstGeom>
          <a:noFill/>
        </p:spPr>
        <p:txBody>
          <a:bodyPr wrap="none" rtlCol="0">
            <a:spAutoFit/>
          </a:bodyPr>
          <a:lstStyle/>
          <a:p>
            <a:r>
              <a:rPr lang="en-US" sz="29600" b="1" dirty="0">
                <a:solidFill>
                  <a:schemeClr val="bg1"/>
                </a:solidFill>
              </a:rPr>
              <a:t>+</a:t>
            </a:r>
          </a:p>
        </p:txBody>
      </p:sp>
    </p:spTree>
    <p:extLst>
      <p:ext uri="{BB962C8B-B14F-4D97-AF65-F5344CB8AC3E}">
        <p14:creationId xmlns:p14="http://schemas.microsoft.com/office/powerpoint/2010/main" val="255746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F7A129-E9F3-D94E-9E5E-EB6679EE2ECD}"/>
              </a:ext>
            </a:extLst>
          </p:cNvPr>
          <p:cNvPicPr>
            <a:picLocks noChangeAspect="1"/>
          </p:cNvPicPr>
          <p:nvPr/>
        </p:nvPicPr>
        <p:blipFill>
          <a:blip r:embed="rId2"/>
          <a:stretch>
            <a:fillRect/>
          </a:stretch>
        </p:blipFill>
        <p:spPr>
          <a:xfrm>
            <a:off x="2292350" y="101755"/>
            <a:ext cx="4559300" cy="5829300"/>
          </a:xfrm>
          <a:prstGeom prst="rect">
            <a:avLst/>
          </a:prstGeom>
        </p:spPr>
      </p:pic>
    </p:spTree>
    <p:extLst>
      <p:ext uri="{BB962C8B-B14F-4D97-AF65-F5344CB8AC3E}">
        <p14:creationId xmlns:p14="http://schemas.microsoft.com/office/powerpoint/2010/main" val="2348042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963E8-6A65-1E43-B1E0-AC75FF5F1C4A}"/>
              </a:ext>
            </a:extLst>
          </p:cNvPr>
          <p:cNvSpPr>
            <a:spLocks noGrp="1"/>
          </p:cNvSpPr>
          <p:nvPr>
            <p:ph type="title"/>
          </p:nvPr>
        </p:nvSpPr>
        <p:spPr>
          <a:xfrm>
            <a:off x="457200" y="100361"/>
            <a:ext cx="8229600" cy="2174488"/>
          </a:xfrm>
        </p:spPr>
        <p:txBody>
          <a:bodyPr>
            <a:noAutofit/>
          </a:bodyPr>
          <a:lstStyle/>
          <a:p>
            <a:pPr algn="ctr"/>
            <a:r>
              <a:rPr lang="en-US" sz="4800" dirty="0">
                <a:solidFill>
                  <a:schemeClr val="bg1"/>
                </a:solidFill>
              </a:rPr>
              <a:t>Bottom Line </a:t>
            </a:r>
            <a:r>
              <a:rPr lang="en-US" sz="4800" dirty="0">
                <a:solidFill>
                  <a:srgbClr val="FF0000"/>
                </a:solidFill>
              </a:rPr>
              <a:t>Contribution</a:t>
            </a:r>
            <a:r>
              <a:rPr lang="en-US" sz="4800" dirty="0">
                <a:solidFill>
                  <a:schemeClr val="bg1"/>
                </a:solidFill>
              </a:rPr>
              <a:t> </a:t>
            </a:r>
            <a:br>
              <a:rPr lang="en-US" sz="4800" dirty="0">
                <a:solidFill>
                  <a:schemeClr val="bg1"/>
                </a:solidFill>
              </a:rPr>
            </a:br>
            <a:r>
              <a:rPr lang="en-US" sz="4800" dirty="0">
                <a:solidFill>
                  <a:schemeClr val="bg1"/>
                </a:solidFill>
              </a:rPr>
              <a:t>Through </a:t>
            </a:r>
            <a:r>
              <a:rPr lang="en-US" sz="4800" dirty="0">
                <a:solidFill>
                  <a:srgbClr val="FFFF00"/>
                </a:solidFill>
              </a:rPr>
              <a:t>Risk Management</a:t>
            </a:r>
          </a:p>
        </p:txBody>
      </p:sp>
      <p:sp>
        <p:nvSpPr>
          <p:cNvPr id="3" name="TextBox 2">
            <a:extLst>
              <a:ext uri="{FF2B5EF4-FFF2-40B4-BE49-F238E27FC236}">
                <a16:creationId xmlns:a16="http://schemas.microsoft.com/office/drawing/2014/main" id="{2A3559F7-C9EE-3A41-821C-DBC375CC9C6F}"/>
              </a:ext>
            </a:extLst>
          </p:cNvPr>
          <p:cNvSpPr txBox="1"/>
          <p:nvPr/>
        </p:nvSpPr>
        <p:spPr>
          <a:xfrm>
            <a:off x="3500232" y="2274849"/>
            <a:ext cx="2143536" cy="3939540"/>
          </a:xfrm>
          <a:prstGeom prst="rect">
            <a:avLst/>
          </a:prstGeom>
          <a:noFill/>
        </p:spPr>
        <p:txBody>
          <a:bodyPr wrap="none" rtlCol="0">
            <a:spAutoFit/>
          </a:bodyPr>
          <a:lstStyle/>
          <a:p>
            <a:r>
              <a:rPr lang="en-US" sz="25000" b="1" dirty="0">
                <a:solidFill>
                  <a:srgbClr val="00B0F0"/>
                </a:solidFill>
              </a:rPr>
              <a:t>?</a:t>
            </a:r>
          </a:p>
        </p:txBody>
      </p:sp>
    </p:spTree>
    <p:extLst>
      <p:ext uri="{BB962C8B-B14F-4D97-AF65-F5344CB8AC3E}">
        <p14:creationId xmlns:p14="http://schemas.microsoft.com/office/powerpoint/2010/main" val="2613611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9800E-F11A-8749-A63A-01CAC5EBF4DA}"/>
              </a:ext>
            </a:extLst>
          </p:cNvPr>
          <p:cNvPicPr>
            <a:picLocks noChangeAspect="1"/>
          </p:cNvPicPr>
          <p:nvPr/>
        </p:nvPicPr>
        <p:blipFill>
          <a:blip r:embed="rId2"/>
          <a:stretch>
            <a:fillRect/>
          </a:stretch>
        </p:blipFill>
        <p:spPr>
          <a:xfrm>
            <a:off x="1426960" y="356840"/>
            <a:ext cx="6290079" cy="5458212"/>
          </a:xfrm>
          <a:prstGeom prst="rect">
            <a:avLst/>
          </a:prstGeom>
        </p:spPr>
      </p:pic>
    </p:spTree>
    <p:extLst>
      <p:ext uri="{BB962C8B-B14F-4D97-AF65-F5344CB8AC3E}">
        <p14:creationId xmlns:p14="http://schemas.microsoft.com/office/powerpoint/2010/main" val="2946424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86C01-0B70-9548-9569-063ACEB530CC}"/>
              </a:ext>
            </a:extLst>
          </p:cNvPr>
          <p:cNvPicPr>
            <a:picLocks noChangeAspect="1"/>
          </p:cNvPicPr>
          <p:nvPr/>
        </p:nvPicPr>
        <p:blipFill>
          <a:blip r:embed="rId2"/>
          <a:stretch>
            <a:fillRect/>
          </a:stretch>
        </p:blipFill>
        <p:spPr>
          <a:xfrm>
            <a:off x="748968" y="512955"/>
            <a:ext cx="7646063" cy="5173895"/>
          </a:xfrm>
          <a:prstGeom prst="rect">
            <a:avLst/>
          </a:prstGeom>
        </p:spPr>
      </p:pic>
    </p:spTree>
    <p:extLst>
      <p:ext uri="{BB962C8B-B14F-4D97-AF65-F5344CB8AC3E}">
        <p14:creationId xmlns:p14="http://schemas.microsoft.com/office/powerpoint/2010/main" val="755012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855189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4C1B7C-EBCA-1343-88C8-8349931A0A67}"/>
              </a:ext>
            </a:extLst>
          </p:cNvPr>
          <p:cNvPicPr>
            <a:picLocks noChangeAspect="1"/>
          </p:cNvPicPr>
          <p:nvPr/>
        </p:nvPicPr>
        <p:blipFill>
          <a:blip r:embed="rId2"/>
          <a:stretch>
            <a:fillRect/>
          </a:stretch>
        </p:blipFill>
        <p:spPr>
          <a:xfrm>
            <a:off x="361950" y="1022350"/>
            <a:ext cx="8420100" cy="4813300"/>
          </a:xfrm>
          <a:prstGeom prst="rect">
            <a:avLst/>
          </a:prstGeom>
        </p:spPr>
      </p:pic>
    </p:spTree>
    <p:extLst>
      <p:ext uri="{BB962C8B-B14F-4D97-AF65-F5344CB8AC3E}">
        <p14:creationId xmlns:p14="http://schemas.microsoft.com/office/powerpoint/2010/main" val="1140123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860105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825744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187613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E74C-48EE-3E41-A6CB-DEFEA91EBD39}"/>
              </a:ext>
            </a:extLst>
          </p:cNvPr>
          <p:cNvSpPr>
            <a:spLocks noGrp="1"/>
          </p:cNvSpPr>
          <p:nvPr>
            <p:ph type="title"/>
          </p:nvPr>
        </p:nvSpPr>
        <p:spPr>
          <a:xfrm>
            <a:off x="457200" y="188806"/>
            <a:ext cx="8229600" cy="1016000"/>
          </a:xfrm>
        </p:spPr>
        <p:txBody>
          <a:bodyPr>
            <a:normAutofit/>
          </a:bodyPr>
          <a:lstStyle/>
          <a:p>
            <a:pPr algn="ctr"/>
            <a:r>
              <a:rPr lang="en-US" sz="4800" b="1" dirty="0">
                <a:solidFill>
                  <a:schemeClr val="bg1"/>
                </a:solidFill>
              </a:rPr>
              <a:t>Recapping</a:t>
            </a:r>
          </a:p>
        </p:txBody>
      </p:sp>
      <p:pic>
        <p:nvPicPr>
          <p:cNvPr id="5" name="Content Placeholder 4">
            <a:extLst>
              <a:ext uri="{FF2B5EF4-FFF2-40B4-BE49-F238E27FC236}">
                <a16:creationId xmlns:a16="http://schemas.microsoft.com/office/drawing/2014/main" id="{3DE879EB-A383-E549-85D7-4EA1BD831F04}"/>
              </a:ext>
            </a:extLst>
          </p:cNvPr>
          <p:cNvPicPr>
            <a:picLocks noGrp="1" noChangeAspect="1"/>
          </p:cNvPicPr>
          <p:nvPr>
            <p:ph sz="quarter" idx="10"/>
          </p:nvPr>
        </p:nvPicPr>
        <p:blipFill>
          <a:blip r:embed="rId2"/>
          <a:stretch>
            <a:fillRect/>
          </a:stretch>
        </p:blipFill>
        <p:spPr>
          <a:xfrm>
            <a:off x="1394790" y="1408113"/>
            <a:ext cx="6354419" cy="4318000"/>
          </a:xfrm>
        </p:spPr>
      </p:pic>
    </p:spTree>
    <p:extLst>
      <p:ext uri="{BB962C8B-B14F-4D97-AF65-F5344CB8AC3E}">
        <p14:creationId xmlns:p14="http://schemas.microsoft.com/office/powerpoint/2010/main" val="1517597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35" y="0"/>
            <a:ext cx="8337665" cy="1016000"/>
          </a:xfrm>
        </p:spPr>
        <p:txBody>
          <a:bodyPr>
            <a:normAutofit/>
          </a:bodyPr>
          <a:lstStyle/>
          <a:p>
            <a:pPr algn="ctr"/>
            <a:r>
              <a:rPr lang="en-US" sz="4800" b="1" dirty="0">
                <a:solidFill>
                  <a:srgbClr val="FFFF00"/>
                </a:solidFill>
                <a:latin typeface="Arial"/>
                <a:cs typeface="Arial"/>
              </a:rPr>
              <a:t>The course in one cartoon</a:t>
            </a:r>
          </a:p>
        </p:txBody>
      </p:sp>
      <p:pic>
        <p:nvPicPr>
          <p:cNvPr id="4" name="Content Placeholder 3">
            <a:extLst>
              <a:ext uri="{FF2B5EF4-FFF2-40B4-BE49-F238E27FC236}">
                <a16:creationId xmlns:a16="http://schemas.microsoft.com/office/drawing/2014/main" id="{A436F83F-C29F-374A-B2CA-48419763A047}"/>
              </a:ext>
            </a:extLst>
          </p:cNvPr>
          <p:cNvPicPr>
            <a:picLocks noGrp="1" noChangeAspect="1"/>
          </p:cNvPicPr>
          <p:nvPr>
            <p:ph sz="quarter" idx="10"/>
          </p:nvPr>
        </p:nvPicPr>
        <p:blipFill>
          <a:blip r:embed="rId2"/>
          <a:stretch>
            <a:fillRect/>
          </a:stretch>
        </p:blipFill>
        <p:spPr>
          <a:xfrm>
            <a:off x="2663673" y="1276512"/>
            <a:ext cx="3816654" cy="4575647"/>
          </a:xfrm>
        </p:spPr>
      </p:pic>
    </p:spTree>
    <p:extLst>
      <p:ext uri="{BB962C8B-B14F-4D97-AF65-F5344CB8AC3E}">
        <p14:creationId xmlns:p14="http://schemas.microsoft.com/office/powerpoint/2010/main" val="3490146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0DBAC8-9011-9549-99D8-E501764436F2}"/>
              </a:ext>
            </a:extLst>
          </p:cNvPr>
          <p:cNvSpPr>
            <a:spLocks noGrp="1"/>
          </p:cNvSpPr>
          <p:nvPr>
            <p:ph sz="quarter" idx="10"/>
          </p:nvPr>
        </p:nvSpPr>
        <p:spPr>
          <a:xfrm>
            <a:off x="457200" y="444843"/>
            <a:ext cx="8229600" cy="5281291"/>
          </a:xfrm>
        </p:spPr>
        <p:txBody>
          <a:bodyPr>
            <a:normAutofit/>
          </a:bodyPr>
          <a:lstStyle/>
          <a:p>
            <a:pPr marL="0" indent="0" algn="ctr">
              <a:buNone/>
            </a:pPr>
            <a:r>
              <a:rPr lang="en-US" sz="6000" b="1" dirty="0">
                <a:solidFill>
                  <a:srgbClr val="FFFF00"/>
                </a:solidFill>
              </a:rPr>
              <a:t>Examine the question from the perspective of</a:t>
            </a:r>
            <a:r>
              <a:rPr lang="en-US" sz="6000" b="1" dirty="0">
                <a:solidFill>
                  <a:srgbClr val="FF0000"/>
                </a:solidFill>
              </a:rPr>
              <a:t>:</a:t>
            </a:r>
            <a:r>
              <a:rPr lang="en-US" sz="6000" b="1" dirty="0">
                <a:solidFill>
                  <a:srgbClr val="FFFF00"/>
                </a:solidFill>
              </a:rPr>
              <a:t> </a:t>
            </a:r>
          </a:p>
          <a:p>
            <a:pPr marL="0" indent="0" algn="ctr">
              <a:buNone/>
            </a:pPr>
            <a:r>
              <a:rPr lang="en-US" sz="6000" b="1" dirty="0">
                <a:solidFill>
                  <a:srgbClr val="FF0000"/>
                </a:solidFill>
              </a:rPr>
              <a:t>1. </a:t>
            </a:r>
            <a:r>
              <a:rPr lang="en-US" sz="6000" dirty="0">
                <a:solidFill>
                  <a:schemeClr val="bg1"/>
                </a:solidFill>
              </a:rPr>
              <a:t>An out-side counsel</a:t>
            </a:r>
          </a:p>
          <a:p>
            <a:pPr marL="0" indent="0" algn="ctr">
              <a:buNone/>
            </a:pPr>
            <a:r>
              <a:rPr lang="en-US" sz="6000" b="1" dirty="0">
                <a:solidFill>
                  <a:srgbClr val="FF0000"/>
                </a:solidFill>
              </a:rPr>
              <a:t>2. </a:t>
            </a:r>
            <a:r>
              <a:rPr lang="en-US" sz="6000" dirty="0">
                <a:solidFill>
                  <a:schemeClr val="bg1"/>
                </a:solidFill>
              </a:rPr>
              <a:t>An in-house counsel</a:t>
            </a:r>
          </a:p>
          <a:p>
            <a:pPr marL="0" indent="0" algn="ctr">
              <a:buNone/>
            </a:pPr>
            <a:r>
              <a:rPr lang="en-US" sz="6000" b="1" dirty="0">
                <a:solidFill>
                  <a:srgbClr val="FFFF00"/>
                </a:solidFill>
              </a:rPr>
              <a:t>What do you see</a:t>
            </a:r>
            <a:r>
              <a:rPr lang="en-US" sz="6000" b="1" dirty="0">
                <a:solidFill>
                  <a:srgbClr val="FF0000"/>
                </a:solidFill>
              </a:rPr>
              <a:t>?</a:t>
            </a:r>
          </a:p>
        </p:txBody>
      </p:sp>
    </p:spTree>
    <p:extLst>
      <p:ext uri="{BB962C8B-B14F-4D97-AF65-F5344CB8AC3E}">
        <p14:creationId xmlns:p14="http://schemas.microsoft.com/office/powerpoint/2010/main" val="3928525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D262-4754-FE41-B247-A6BCA3ADFD9F}"/>
              </a:ext>
            </a:extLst>
          </p:cNvPr>
          <p:cNvSpPr>
            <a:spLocks noGrp="1"/>
          </p:cNvSpPr>
          <p:nvPr>
            <p:ph type="title"/>
          </p:nvPr>
        </p:nvSpPr>
        <p:spPr>
          <a:xfrm>
            <a:off x="457200" y="193589"/>
            <a:ext cx="8229600" cy="1016000"/>
          </a:xfrm>
        </p:spPr>
        <p:txBody>
          <a:bodyPr>
            <a:normAutofit/>
          </a:bodyPr>
          <a:lstStyle/>
          <a:p>
            <a:r>
              <a:rPr lang="en-US" sz="4400" b="1" dirty="0">
                <a:solidFill>
                  <a:srgbClr val="FF0000"/>
                </a:solidFill>
              </a:rPr>
              <a:t>Basic Problem</a:t>
            </a:r>
            <a:r>
              <a:rPr lang="en-US" sz="4400" b="1" dirty="0">
                <a:solidFill>
                  <a:schemeClr val="bg1"/>
                </a:solidFill>
              </a:rPr>
              <a:t>?</a:t>
            </a:r>
          </a:p>
        </p:txBody>
      </p:sp>
      <p:sp>
        <p:nvSpPr>
          <p:cNvPr id="3" name="Content Placeholder 2">
            <a:extLst>
              <a:ext uri="{FF2B5EF4-FFF2-40B4-BE49-F238E27FC236}">
                <a16:creationId xmlns:a16="http://schemas.microsoft.com/office/drawing/2014/main" id="{11FC3616-1D5D-1743-A70D-6D0B81436AC2}"/>
              </a:ext>
            </a:extLst>
          </p:cNvPr>
          <p:cNvSpPr>
            <a:spLocks noGrp="1"/>
          </p:cNvSpPr>
          <p:nvPr>
            <p:ph sz="quarter" idx="10"/>
          </p:nvPr>
        </p:nvSpPr>
        <p:spPr/>
        <p:txBody>
          <a:bodyPr>
            <a:normAutofit/>
          </a:bodyPr>
          <a:lstStyle/>
          <a:p>
            <a:pPr marL="0" indent="0">
              <a:buNone/>
            </a:pPr>
            <a:r>
              <a:rPr lang="en-US" sz="4000" dirty="0">
                <a:solidFill>
                  <a:srgbClr val="FFFF00"/>
                </a:solidFill>
              </a:rPr>
              <a:t>Employer/employee relationship is a conflict of interest?</a:t>
            </a:r>
          </a:p>
          <a:p>
            <a:pPr marL="0" indent="0">
              <a:buNone/>
            </a:pPr>
            <a:r>
              <a:rPr lang="en-CA" b="1" i="1" dirty="0">
                <a:solidFill>
                  <a:schemeClr val="bg1"/>
                </a:solidFill>
              </a:rPr>
              <a:t>3.4-1</a:t>
            </a:r>
            <a:r>
              <a:rPr lang="en-CA" i="1" dirty="0">
                <a:solidFill>
                  <a:schemeClr val="bg1"/>
                </a:solidFill>
              </a:rPr>
              <a:t>  A lawyer must not act or continue to act for a client where there is a conflict of interest, except as permitted under this Code.</a:t>
            </a:r>
            <a:r>
              <a:rPr lang="en-CA" dirty="0"/>
              <a:t> </a:t>
            </a:r>
            <a:r>
              <a:rPr lang="en-CA" i="1" dirty="0">
                <a:solidFill>
                  <a:srgbClr val="FFFF00"/>
                </a:solidFill>
              </a:rPr>
              <a:t>Commentary</a:t>
            </a:r>
          </a:p>
          <a:p>
            <a:pPr marL="0" indent="0">
              <a:buNone/>
            </a:pPr>
            <a:r>
              <a:rPr lang="en-CA" b="1" i="1" dirty="0">
                <a:solidFill>
                  <a:schemeClr val="bg1"/>
                </a:solidFill>
              </a:rPr>
              <a:t>[1]</a:t>
            </a:r>
            <a:r>
              <a:rPr lang="en-CA" i="1" dirty="0">
                <a:solidFill>
                  <a:schemeClr val="bg1"/>
                </a:solidFill>
              </a:rPr>
              <a:t>  As defined in these rules, a conflict of interest exists when there is a </a:t>
            </a:r>
            <a:r>
              <a:rPr lang="en-CA" i="1" dirty="0">
                <a:solidFill>
                  <a:srgbClr val="FF0000"/>
                </a:solidFill>
              </a:rPr>
              <a:t>substantial risk that a lawyer’s </a:t>
            </a:r>
            <a:r>
              <a:rPr lang="en-CA" i="1" dirty="0">
                <a:solidFill>
                  <a:schemeClr val="bg1"/>
                </a:solidFill>
              </a:rPr>
              <a:t>loyalty to or </a:t>
            </a:r>
            <a:r>
              <a:rPr lang="en-CA" i="1" dirty="0">
                <a:solidFill>
                  <a:srgbClr val="FF0000"/>
                </a:solidFill>
              </a:rPr>
              <a:t>representation of a client would be materially and adversely affected by the lawyer’s own interest</a:t>
            </a:r>
            <a:r>
              <a:rPr lang="en-CA" i="1" dirty="0">
                <a:solidFill>
                  <a:schemeClr val="bg1"/>
                </a:solidFill>
              </a:rPr>
              <a:t>… A client’s interests may be seriously prejudiced unless the lawyer’s judgment and freedom of action on the client’s behalf are </a:t>
            </a:r>
            <a:r>
              <a:rPr lang="en-CA" i="1" dirty="0">
                <a:solidFill>
                  <a:srgbClr val="FF0000"/>
                </a:solidFill>
              </a:rPr>
              <a:t>as free as possible </a:t>
            </a:r>
            <a:r>
              <a:rPr lang="en-CA" i="1" dirty="0">
                <a:solidFill>
                  <a:schemeClr val="bg1"/>
                </a:solidFill>
              </a:rPr>
              <a:t>from conflicts of interest.</a:t>
            </a:r>
          </a:p>
        </p:txBody>
      </p:sp>
    </p:spTree>
    <p:extLst>
      <p:ext uri="{BB962C8B-B14F-4D97-AF65-F5344CB8AC3E}">
        <p14:creationId xmlns:p14="http://schemas.microsoft.com/office/powerpoint/2010/main" val="4163432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E785D-477C-564E-B22B-05D2685C9D5E}"/>
              </a:ext>
            </a:extLst>
          </p:cNvPr>
          <p:cNvSpPr>
            <a:spLocks noGrp="1"/>
          </p:cNvSpPr>
          <p:nvPr>
            <p:ph sz="quarter" idx="10"/>
          </p:nvPr>
        </p:nvSpPr>
        <p:spPr>
          <a:xfrm>
            <a:off x="457200" y="465513"/>
            <a:ext cx="8229600" cy="5386647"/>
          </a:xfrm>
        </p:spPr>
        <p:txBody>
          <a:bodyPr>
            <a:normAutofit lnSpcReduction="10000"/>
          </a:bodyPr>
          <a:lstStyle/>
          <a:p>
            <a:pPr marL="0" indent="0">
              <a:buNone/>
            </a:pPr>
            <a:r>
              <a:rPr lang="en-CA" b="1" i="1" dirty="0">
                <a:solidFill>
                  <a:schemeClr val="bg1"/>
                </a:solidFill>
              </a:rPr>
              <a:t>[5]  </a:t>
            </a:r>
            <a:r>
              <a:rPr lang="en-CA" i="1" dirty="0">
                <a:solidFill>
                  <a:schemeClr val="bg1"/>
                </a:solidFill>
              </a:rPr>
              <a:t>The </a:t>
            </a:r>
            <a:r>
              <a:rPr lang="en-CA" i="1" dirty="0">
                <a:solidFill>
                  <a:srgbClr val="FF0000"/>
                </a:solidFill>
              </a:rPr>
              <a:t>value of an independent bar </a:t>
            </a:r>
            <a:r>
              <a:rPr lang="en-CA" i="1" dirty="0">
                <a:solidFill>
                  <a:schemeClr val="bg1"/>
                </a:solidFill>
              </a:rPr>
              <a:t>is diminished unless the lawyer is </a:t>
            </a:r>
            <a:r>
              <a:rPr lang="en-CA" i="1" dirty="0">
                <a:solidFill>
                  <a:srgbClr val="FF0000"/>
                </a:solidFill>
              </a:rPr>
              <a:t>free from conflicts of interest</a:t>
            </a:r>
            <a:r>
              <a:rPr lang="en-CA" i="1" dirty="0">
                <a:solidFill>
                  <a:schemeClr val="bg1"/>
                </a:solidFill>
              </a:rPr>
              <a:t>…</a:t>
            </a:r>
            <a:r>
              <a:rPr lang="en-CA" i="1" dirty="0">
                <a:solidFill>
                  <a:srgbClr val="FF0000"/>
                </a:solidFill>
              </a:rPr>
              <a:t>The lawyer-client relationship is a fiduciary relationship</a:t>
            </a:r>
            <a:r>
              <a:rPr lang="en-CA" i="1" dirty="0">
                <a:solidFill>
                  <a:schemeClr val="bg1"/>
                </a:solidFill>
              </a:rPr>
              <a:t>…This obligation is premised on an established or ongoing lawyer client relationship in which the client must be assured of the lawyer’s undivided loyalty, </a:t>
            </a:r>
            <a:r>
              <a:rPr lang="en-CA" i="1" dirty="0">
                <a:solidFill>
                  <a:srgbClr val="FF0000"/>
                </a:solidFill>
              </a:rPr>
              <a:t>free from any material impairment </a:t>
            </a:r>
            <a:r>
              <a:rPr lang="en-CA" i="1" dirty="0">
                <a:solidFill>
                  <a:schemeClr val="bg1"/>
                </a:solidFill>
              </a:rPr>
              <a:t>of the lawyer and client relationship. </a:t>
            </a:r>
          </a:p>
          <a:p>
            <a:pPr marL="0" indent="0">
              <a:buNone/>
            </a:pPr>
            <a:r>
              <a:rPr lang="en-CA" b="1" i="1" dirty="0">
                <a:solidFill>
                  <a:schemeClr val="bg1"/>
                </a:solidFill>
              </a:rPr>
              <a:t>[8]  </a:t>
            </a:r>
            <a:r>
              <a:rPr lang="en-CA" i="1" dirty="0">
                <a:solidFill>
                  <a:schemeClr val="bg1"/>
                </a:solidFill>
              </a:rPr>
              <a:t>Conflicts of interest can arise in many different circumstances. The following examples are intended to provide illustrations of circumstances that may give rise to conflicts of interest. The examples are not exhaustive.</a:t>
            </a:r>
          </a:p>
          <a:p>
            <a:pPr marL="400050" lvl="1" indent="0">
              <a:buNone/>
            </a:pPr>
            <a:r>
              <a:rPr lang="en-CA" i="1" dirty="0">
                <a:solidFill>
                  <a:schemeClr val="bg1"/>
                </a:solidFill>
              </a:rPr>
              <a:t>(d)     </a:t>
            </a:r>
            <a:r>
              <a:rPr lang="en-CA" i="1" dirty="0">
                <a:solidFill>
                  <a:srgbClr val="FF0000"/>
                </a:solidFill>
              </a:rPr>
              <a:t>A </a:t>
            </a:r>
            <a:r>
              <a:rPr lang="en-CA" i="1" dirty="0" err="1">
                <a:solidFill>
                  <a:srgbClr val="FF0000"/>
                </a:solidFill>
              </a:rPr>
              <a:t>lawyer</a:t>
            </a:r>
            <a:r>
              <a:rPr lang="en-CA" i="1" dirty="0" err="1">
                <a:solidFill>
                  <a:schemeClr val="bg1"/>
                </a:solidFill>
              </a:rPr>
              <a:t>,..or</a:t>
            </a:r>
            <a:r>
              <a:rPr lang="en-CA" i="1" dirty="0">
                <a:solidFill>
                  <a:schemeClr val="bg1"/>
                </a:solidFill>
              </a:rPr>
              <a:t> a family member </a:t>
            </a:r>
            <a:r>
              <a:rPr lang="en-CA" i="1" dirty="0">
                <a:solidFill>
                  <a:srgbClr val="FF0000"/>
                </a:solidFill>
              </a:rPr>
              <a:t>has a personal financial interest</a:t>
            </a:r>
            <a:r>
              <a:rPr lang="en-CA" i="1" dirty="0">
                <a:solidFill>
                  <a:schemeClr val="bg1"/>
                </a:solidFill>
              </a:rPr>
              <a:t> in a client’s affairs or in a matter in which the lawyer is requested to act for a client…</a:t>
            </a:r>
          </a:p>
          <a:p>
            <a:pPr marL="800100" lvl="2" indent="0">
              <a:buNone/>
            </a:pPr>
            <a:r>
              <a:rPr lang="en-CA" i="1" dirty="0">
                <a:solidFill>
                  <a:schemeClr val="bg1"/>
                </a:solidFill>
              </a:rPr>
              <a:t>(</a:t>
            </a:r>
            <a:r>
              <a:rPr lang="en-CA" i="1" dirty="0" err="1">
                <a:solidFill>
                  <a:schemeClr val="bg1"/>
                </a:solidFill>
              </a:rPr>
              <a:t>i</a:t>
            </a:r>
            <a:r>
              <a:rPr lang="en-CA" i="1" dirty="0">
                <a:solidFill>
                  <a:schemeClr val="bg1"/>
                </a:solidFill>
              </a:rPr>
              <a:t>)         A lawyer owning a small number of shares of a publicly traded corporation would not necessarily have a conflict of interest…because the holding may have no adverse influence on the lawyer’s judgment...</a:t>
            </a:r>
          </a:p>
          <a:p>
            <a:pPr marL="0" indent="0">
              <a:buNone/>
            </a:pPr>
            <a:endParaRPr lang="en-US" i="1" dirty="0">
              <a:solidFill>
                <a:schemeClr val="bg1"/>
              </a:solidFill>
            </a:endParaRPr>
          </a:p>
        </p:txBody>
      </p:sp>
    </p:spTree>
    <p:extLst>
      <p:ext uri="{BB962C8B-B14F-4D97-AF65-F5344CB8AC3E}">
        <p14:creationId xmlns:p14="http://schemas.microsoft.com/office/powerpoint/2010/main" val="772317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972B3-94B3-F848-A9E8-B7918FCCA227}"/>
              </a:ext>
            </a:extLst>
          </p:cNvPr>
          <p:cNvSpPr>
            <a:spLocks noGrp="1"/>
          </p:cNvSpPr>
          <p:nvPr>
            <p:ph type="title"/>
          </p:nvPr>
        </p:nvSpPr>
        <p:spPr>
          <a:xfrm>
            <a:off x="457200" y="160338"/>
            <a:ext cx="8229600" cy="1016000"/>
          </a:xfrm>
        </p:spPr>
        <p:txBody>
          <a:bodyPr>
            <a:normAutofit/>
          </a:bodyPr>
          <a:lstStyle/>
          <a:p>
            <a:pPr algn="ctr"/>
            <a:r>
              <a:rPr lang="en-US" sz="4400" b="1" dirty="0">
                <a:solidFill>
                  <a:srgbClr val="FF0000"/>
                </a:solidFill>
              </a:rPr>
              <a:t>Basic Problem</a:t>
            </a:r>
            <a:r>
              <a:rPr lang="en-US" sz="4400" b="1" dirty="0">
                <a:solidFill>
                  <a:schemeClr val="bg1"/>
                </a:solidFill>
              </a:rPr>
              <a:t>? </a:t>
            </a:r>
            <a:r>
              <a:rPr lang="en-US" sz="4400" b="1" dirty="0">
                <a:solidFill>
                  <a:srgbClr val="FFFF00"/>
                </a:solidFill>
              </a:rPr>
              <a:t>Huge</a:t>
            </a:r>
            <a:r>
              <a:rPr lang="en-US" sz="4400" b="1" dirty="0">
                <a:solidFill>
                  <a:schemeClr val="bg1"/>
                </a:solidFill>
              </a:rPr>
              <a:t>?</a:t>
            </a:r>
            <a:endParaRPr lang="en-US" sz="4400" dirty="0"/>
          </a:p>
        </p:txBody>
      </p:sp>
      <p:sp>
        <p:nvSpPr>
          <p:cNvPr id="3" name="Content Placeholder 2">
            <a:extLst>
              <a:ext uri="{FF2B5EF4-FFF2-40B4-BE49-F238E27FC236}">
                <a16:creationId xmlns:a16="http://schemas.microsoft.com/office/drawing/2014/main" id="{FF70DDB8-A843-E04E-BE78-A13D028368E5}"/>
              </a:ext>
            </a:extLst>
          </p:cNvPr>
          <p:cNvSpPr>
            <a:spLocks noGrp="1"/>
          </p:cNvSpPr>
          <p:nvPr>
            <p:ph sz="quarter" idx="10"/>
          </p:nvPr>
        </p:nvSpPr>
        <p:spPr>
          <a:xfrm>
            <a:off x="457200" y="1612668"/>
            <a:ext cx="8229600" cy="4113465"/>
          </a:xfrm>
        </p:spPr>
        <p:txBody>
          <a:bodyPr/>
          <a:lstStyle/>
          <a:p>
            <a:pPr marL="0" indent="0" algn="ctr">
              <a:buNone/>
            </a:pPr>
            <a:r>
              <a:rPr lang="en-US" sz="4000" b="1" dirty="0">
                <a:solidFill>
                  <a:srgbClr val="00B0F0"/>
                </a:solidFill>
              </a:rPr>
              <a:t>Separation of Legal Advice </a:t>
            </a:r>
          </a:p>
          <a:p>
            <a:pPr marL="0" indent="0" algn="ctr">
              <a:buNone/>
            </a:pPr>
            <a:r>
              <a:rPr lang="en-US" sz="4000" b="1" dirty="0">
                <a:solidFill>
                  <a:srgbClr val="FF0000"/>
                </a:solidFill>
              </a:rPr>
              <a:t>&amp; </a:t>
            </a:r>
            <a:r>
              <a:rPr lang="en-US" sz="4000" b="1" dirty="0">
                <a:solidFill>
                  <a:srgbClr val="00B0F0"/>
                </a:solidFill>
              </a:rPr>
              <a:t>Decision Making</a:t>
            </a:r>
            <a:r>
              <a:rPr lang="en-US" sz="4000" b="1" dirty="0">
                <a:solidFill>
                  <a:srgbClr val="FF0000"/>
                </a:solidFill>
              </a:rPr>
              <a:t>?</a:t>
            </a:r>
          </a:p>
          <a:p>
            <a:pPr algn="ctr"/>
            <a:r>
              <a:rPr lang="en-US" sz="4000" dirty="0">
                <a:solidFill>
                  <a:schemeClr val="bg1"/>
                </a:solidFill>
              </a:rPr>
              <a:t>Are you doing both</a:t>
            </a:r>
            <a:r>
              <a:rPr lang="en-US" sz="4000" dirty="0">
                <a:solidFill>
                  <a:srgbClr val="FF0000"/>
                </a:solidFill>
              </a:rPr>
              <a:t>?</a:t>
            </a:r>
          </a:p>
          <a:p>
            <a:pPr algn="ctr"/>
            <a:r>
              <a:rPr lang="en-US" sz="4000" dirty="0">
                <a:solidFill>
                  <a:schemeClr val="bg1"/>
                </a:solidFill>
              </a:rPr>
              <a:t>Should you be doing both</a:t>
            </a:r>
            <a:r>
              <a:rPr lang="en-US" sz="4000" dirty="0">
                <a:solidFill>
                  <a:srgbClr val="FF0000"/>
                </a:solidFill>
              </a:rPr>
              <a:t>?</a:t>
            </a:r>
          </a:p>
          <a:p>
            <a:pPr marL="0" indent="0" algn="ctr">
              <a:buNone/>
            </a:pPr>
            <a:r>
              <a:rPr lang="en-CA" sz="4000" b="1" dirty="0">
                <a:solidFill>
                  <a:srgbClr val="FF0000"/>
                </a:solidFill>
              </a:rPr>
              <a:t>'</a:t>
            </a:r>
            <a:r>
              <a:rPr lang="en-CA" sz="4000" b="1" dirty="0">
                <a:solidFill>
                  <a:srgbClr val="FFFF00"/>
                </a:solidFill>
              </a:rPr>
              <a:t>A man who is his own lawyer</a:t>
            </a:r>
          </a:p>
          <a:p>
            <a:pPr marL="0" indent="0" algn="ctr">
              <a:buNone/>
            </a:pPr>
            <a:r>
              <a:rPr lang="en-CA" sz="4000" b="1" dirty="0">
                <a:solidFill>
                  <a:srgbClr val="FFFF00"/>
                </a:solidFill>
              </a:rPr>
              <a:t> has a fool for a client</a:t>
            </a:r>
            <a:r>
              <a:rPr lang="en-CA" sz="4000" b="1" dirty="0">
                <a:solidFill>
                  <a:schemeClr val="bg1"/>
                </a:solidFill>
              </a:rPr>
              <a:t>.</a:t>
            </a:r>
            <a:r>
              <a:rPr lang="en-CA" sz="4000"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08562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r>
              <a:rPr lang="en-CA" sz="4400" b="1" dirty="0">
                <a:solidFill>
                  <a:srgbClr val="FFFF00"/>
                </a:solidFill>
              </a:rPr>
              <a:t>EVALUATION</a:t>
            </a: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263535"/>
            <a:ext cx="8229600" cy="4788130"/>
          </a:xfrm>
        </p:spPr>
        <p:txBody>
          <a:bodyPr>
            <a:normAutofit/>
          </a:bodyPr>
          <a:lstStyle/>
          <a:p>
            <a:pPr marL="0" indent="0">
              <a:buNone/>
            </a:pPr>
            <a:r>
              <a:rPr lang="en-CA" sz="2800" b="1" dirty="0">
                <a:solidFill>
                  <a:srgbClr val="FFFF00"/>
                </a:solidFill>
              </a:rPr>
              <a:t>Term paper </a:t>
            </a:r>
            <a:r>
              <a:rPr lang="en-CA" sz="2800" b="1" dirty="0">
                <a:solidFill>
                  <a:schemeClr val="bg1"/>
                </a:solidFill>
              </a:rPr>
              <a:t>= </a:t>
            </a:r>
            <a:r>
              <a:rPr lang="en-CA" sz="2800" b="1" dirty="0">
                <a:solidFill>
                  <a:srgbClr val="FF0000"/>
                </a:solidFill>
              </a:rPr>
              <a:t>50% </a:t>
            </a:r>
            <a:r>
              <a:rPr lang="en-CA" sz="2800" b="1" dirty="0">
                <a:solidFill>
                  <a:schemeClr val="bg1"/>
                </a:solidFill>
              </a:rPr>
              <a:t>of the final grade.</a:t>
            </a:r>
            <a:endParaRPr lang="en-CA" sz="2800" dirty="0">
              <a:solidFill>
                <a:schemeClr val="bg1"/>
              </a:solidFill>
            </a:endParaRPr>
          </a:p>
          <a:p>
            <a:pPr marL="0" indent="0">
              <a:buNone/>
            </a:pPr>
            <a:r>
              <a:rPr lang="en-CA" sz="2800" b="1" dirty="0">
                <a:solidFill>
                  <a:schemeClr val="bg1"/>
                </a:solidFill>
              </a:rPr>
              <a:t>5000 word paper </a:t>
            </a:r>
          </a:p>
          <a:p>
            <a:pPr marL="0" indent="0">
              <a:buNone/>
            </a:pPr>
            <a:r>
              <a:rPr lang="en-CA" sz="2800" b="1" dirty="0">
                <a:solidFill>
                  <a:schemeClr val="bg1"/>
                </a:solidFill>
              </a:rPr>
              <a:t>The paper is due on the last day of the exam period at 4:00 p.m.</a:t>
            </a:r>
            <a:endParaRPr lang="en-CA" sz="2800" dirty="0">
              <a:solidFill>
                <a:schemeClr val="bg1"/>
              </a:solidFill>
            </a:endParaRPr>
          </a:p>
          <a:p>
            <a:pPr marL="0" indent="0">
              <a:buNone/>
            </a:pPr>
            <a:r>
              <a:rPr lang="en-CA" sz="2800" b="1" dirty="0">
                <a:solidFill>
                  <a:srgbClr val="FFFF00"/>
                </a:solidFill>
              </a:rPr>
              <a:t>Class Participation </a:t>
            </a:r>
            <a:r>
              <a:rPr lang="en-CA" sz="2800" b="1" dirty="0">
                <a:solidFill>
                  <a:schemeClr val="bg1"/>
                </a:solidFill>
              </a:rPr>
              <a:t>= </a:t>
            </a:r>
            <a:r>
              <a:rPr lang="en-CA" sz="2800" b="1" dirty="0">
                <a:solidFill>
                  <a:srgbClr val="FF0000"/>
                </a:solidFill>
              </a:rPr>
              <a:t>50% </a:t>
            </a:r>
            <a:r>
              <a:rPr lang="en-CA" sz="2800" b="1" dirty="0">
                <a:solidFill>
                  <a:schemeClr val="bg1"/>
                </a:solidFill>
              </a:rPr>
              <a:t>of the final grade</a:t>
            </a:r>
            <a:endParaRPr lang="en-CA" sz="2800" dirty="0">
              <a:solidFill>
                <a:schemeClr val="bg1"/>
              </a:solidFill>
            </a:endParaRPr>
          </a:p>
          <a:p>
            <a:pPr marL="0" indent="0">
              <a:buNone/>
            </a:pPr>
            <a:r>
              <a:rPr lang="en-CA" sz="2800" dirty="0">
                <a:solidFill>
                  <a:srgbClr val="FF0000"/>
                </a:solidFill>
              </a:rPr>
              <a:t>30% </a:t>
            </a:r>
            <a:r>
              <a:rPr lang="en-CA" sz="2800" dirty="0">
                <a:solidFill>
                  <a:schemeClr val="bg1"/>
                </a:solidFill>
              </a:rPr>
              <a:t>of the mark will be based on group preparation of a Class Discussion, with a Discussion Outline provided to the class—preferably by posting on the course website—a week before.</a:t>
            </a:r>
          </a:p>
          <a:p>
            <a:pPr marL="0" indent="0">
              <a:buNone/>
            </a:pPr>
            <a:r>
              <a:rPr lang="en-CA" sz="2800" dirty="0">
                <a:solidFill>
                  <a:srgbClr val="FF0000"/>
                </a:solidFill>
              </a:rPr>
              <a:t>20% </a:t>
            </a:r>
            <a:r>
              <a:rPr lang="en-CA" sz="2800" dirty="0">
                <a:solidFill>
                  <a:schemeClr val="bg1"/>
                </a:solidFill>
              </a:rPr>
              <a:t>for student participation in other course activities including seminar discussions etc.</a:t>
            </a:r>
          </a:p>
          <a:p>
            <a:endParaRPr lang="en-US" dirty="0"/>
          </a:p>
        </p:txBody>
      </p:sp>
    </p:spTree>
    <p:extLst>
      <p:ext uri="{BB962C8B-B14F-4D97-AF65-F5344CB8AC3E}">
        <p14:creationId xmlns:p14="http://schemas.microsoft.com/office/powerpoint/2010/main" val="1680963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DFCF-9A06-2041-B0F5-0473DFBB9DEE}"/>
              </a:ext>
            </a:extLst>
          </p:cNvPr>
          <p:cNvSpPr>
            <a:spLocks noGrp="1"/>
          </p:cNvSpPr>
          <p:nvPr>
            <p:ph type="title"/>
          </p:nvPr>
        </p:nvSpPr>
        <p:spPr>
          <a:xfrm>
            <a:off x="457200" y="174193"/>
            <a:ext cx="8229600" cy="1016000"/>
          </a:xfrm>
        </p:spPr>
        <p:txBody>
          <a:bodyPr>
            <a:normAutofit/>
          </a:bodyPr>
          <a:lstStyle/>
          <a:p>
            <a:pPr algn="ctr"/>
            <a:r>
              <a:rPr lang="en-US" sz="4800" b="1" dirty="0">
                <a:solidFill>
                  <a:srgbClr val="FF0000"/>
                </a:solidFill>
              </a:rPr>
              <a:t>Basic Conundrum</a:t>
            </a:r>
            <a:r>
              <a:rPr lang="en-US" sz="4800" b="1" dirty="0">
                <a:solidFill>
                  <a:srgbClr val="FFFF00"/>
                </a:solidFill>
              </a:rPr>
              <a:t>?</a:t>
            </a:r>
          </a:p>
        </p:txBody>
      </p:sp>
      <p:sp>
        <p:nvSpPr>
          <p:cNvPr id="3" name="Content Placeholder 2">
            <a:extLst>
              <a:ext uri="{FF2B5EF4-FFF2-40B4-BE49-F238E27FC236}">
                <a16:creationId xmlns:a16="http://schemas.microsoft.com/office/drawing/2014/main" id="{5947FDBF-8D2A-DB4E-B58E-FBAE5D9E7A67}"/>
              </a:ext>
            </a:extLst>
          </p:cNvPr>
          <p:cNvSpPr>
            <a:spLocks noGrp="1"/>
          </p:cNvSpPr>
          <p:nvPr>
            <p:ph sz="quarter" idx="10"/>
          </p:nvPr>
        </p:nvSpPr>
        <p:spPr>
          <a:xfrm>
            <a:off x="457200" y="1999129"/>
            <a:ext cx="8229600" cy="3727004"/>
          </a:xfrm>
        </p:spPr>
        <p:txBody>
          <a:bodyPr/>
          <a:lstStyle/>
          <a:p>
            <a:pPr marL="0" indent="0" algn="ctr">
              <a:buNone/>
            </a:pPr>
            <a:r>
              <a:rPr lang="en-US" sz="9600" dirty="0">
                <a:solidFill>
                  <a:schemeClr val="bg1"/>
                </a:solidFill>
              </a:rPr>
              <a:t>Good governance is </a:t>
            </a:r>
            <a:r>
              <a:rPr lang="en-US" sz="9600" dirty="0">
                <a:solidFill>
                  <a:schemeClr val="tx1">
                    <a:lumMod val="65000"/>
                    <a:lumOff val="35000"/>
                  </a:schemeClr>
                </a:solidFill>
              </a:rPr>
              <a:t>invisible</a:t>
            </a:r>
          </a:p>
          <a:p>
            <a:endParaRPr lang="en-US" dirty="0"/>
          </a:p>
        </p:txBody>
      </p:sp>
    </p:spTree>
    <p:extLst>
      <p:ext uri="{BB962C8B-B14F-4D97-AF65-F5344CB8AC3E}">
        <p14:creationId xmlns:p14="http://schemas.microsoft.com/office/powerpoint/2010/main" val="2167278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AF68-AD88-AB4D-8575-B6A7F4C2DAEA}"/>
              </a:ext>
            </a:extLst>
          </p:cNvPr>
          <p:cNvSpPr>
            <a:spLocks noGrp="1"/>
          </p:cNvSpPr>
          <p:nvPr>
            <p:ph type="title"/>
          </p:nvPr>
        </p:nvSpPr>
        <p:spPr>
          <a:xfrm>
            <a:off x="457200" y="0"/>
            <a:ext cx="8229600" cy="1995055"/>
          </a:xfrm>
        </p:spPr>
        <p:txBody>
          <a:bodyPr>
            <a:normAutofit/>
          </a:bodyPr>
          <a:lstStyle/>
          <a:p>
            <a:pPr algn="ctr"/>
            <a:r>
              <a:rPr lang="en-US" sz="9600" dirty="0">
                <a:solidFill>
                  <a:srgbClr val="FFFF00"/>
                </a:solidFill>
              </a:rPr>
              <a:t>…</a:t>
            </a:r>
            <a:r>
              <a:rPr lang="en-US" sz="9600" dirty="0">
                <a:solidFill>
                  <a:schemeClr val="bg1"/>
                </a:solidFill>
              </a:rPr>
              <a:t>invisible</a:t>
            </a:r>
            <a:r>
              <a:rPr lang="en-US" sz="9600" dirty="0">
                <a:solidFill>
                  <a:srgbClr val="FFFF00"/>
                </a:solidFill>
              </a:rPr>
              <a:t>.</a:t>
            </a:r>
          </a:p>
        </p:txBody>
      </p:sp>
      <p:sp>
        <p:nvSpPr>
          <p:cNvPr id="3" name="Content Placeholder 2">
            <a:extLst>
              <a:ext uri="{FF2B5EF4-FFF2-40B4-BE49-F238E27FC236}">
                <a16:creationId xmlns:a16="http://schemas.microsoft.com/office/drawing/2014/main" id="{AD700B90-38A6-D349-9CCF-3BC40C9A248B}"/>
              </a:ext>
            </a:extLst>
          </p:cNvPr>
          <p:cNvSpPr>
            <a:spLocks noGrp="1"/>
          </p:cNvSpPr>
          <p:nvPr>
            <p:ph sz="quarter" idx="10"/>
          </p:nvPr>
        </p:nvSpPr>
        <p:spPr>
          <a:xfrm>
            <a:off x="457200" y="2294314"/>
            <a:ext cx="4946073" cy="3431820"/>
          </a:xfrm>
        </p:spPr>
        <p:txBody>
          <a:bodyPr>
            <a:normAutofit/>
          </a:bodyPr>
          <a:lstStyle/>
          <a:p>
            <a:pPr marL="0" indent="0">
              <a:buNone/>
            </a:pPr>
            <a:r>
              <a:rPr lang="en-US" sz="6000" dirty="0">
                <a:solidFill>
                  <a:srgbClr val="FFFF00"/>
                </a:solidFill>
              </a:rPr>
              <a:t>Measured by the number of crises that don</a:t>
            </a:r>
            <a:r>
              <a:rPr lang="en-US" sz="6000" dirty="0">
                <a:solidFill>
                  <a:srgbClr val="FF0000"/>
                </a:solidFill>
              </a:rPr>
              <a:t>’</a:t>
            </a:r>
            <a:r>
              <a:rPr lang="en-US" sz="6000" dirty="0">
                <a:solidFill>
                  <a:srgbClr val="FFFF00"/>
                </a:solidFill>
              </a:rPr>
              <a:t>t manifest</a:t>
            </a:r>
            <a:r>
              <a:rPr lang="en-US" sz="6000" dirty="0">
                <a:solidFill>
                  <a:srgbClr val="FF0000"/>
                </a:solidFill>
              </a:rPr>
              <a:t>.</a:t>
            </a:r>
          </a:p>
        </p:txBody>
      </p:sp>
      <p:pic>
        <p:nvPicPr>
          <p:cNvPr id="9" name="Picture 8">
            <a:extLst>
              <a:ext uri="{FF2B5EF4-FFF2-40B4-BE49-F238E27FC236}">
                <a16:creationId xmlns:a16="http://schemas.microsoft.com/office/drawing/2014/main" id="{F6CAB304-76A1-4E4D-9273-2491A2ACD964}"/>
              </a:ext>
            </a:extLst>
          </p:cNvPr>
          <p:cNvPicPr>
            <a:picLocks noChangeAspect="1"/>
          </p:cNvPicPr>
          <p:nvPr/>
        </p:nvPicPr>
        <p:blipFill>
          <a:blip r:embed="rId2"/>
          <a:stretch>
            <a:fillRect/>
          </a:stretch>
        </p:blipFill>
        <p:spPr>
          <a:xfrm>
            <a:off x="5403273" y="2552584"/>
            <a:ext cx="3327400" cy="2451100"/>
          </a:xfrm>
          <a:prstGeom prst="rect">
            <a:avLst/>
          </a:prstGeom>
        </p:spPr>
      </p:pic>
    </p:spTree>
    <p:extLst>
      <p:ext uri="{BB962C8B-B14F-4D97-AF65-F5344CB8AC3E}">
        <p14:creationId xmlns:p14="http://schemas.microsoft.com/office/powerpoint/2010/main" val="13384120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64D8-9551-A04B-AAD0-06AEAF3C3F5E}"/>
              </a:ext>
            </a:extLst>
          </p:cNvPr>
          <p:cNvSpPr>
            <a:spLocks noGrp="1"/>
          </p:cNvSpPr>
          <p:nvPr>
            <p:ph type="title"/>
          </p:nvPr>
        </p:nvSpPr>
        <p:spPr>
          <a:xfrm>
            <a:off x="457200" y="143713"/>
            <a:ext cx="8229600" cy="1016000"/>
          </a:xfrm>
        </p:spPr>
        <p:txBody>
          <a:bodyPr>
            <a:normAutofit/>
          </a:bodyPr>
          <a:lstStyle/>
          <a:p>
            <a:pPr algn="ctr"/>
            <a:r>
              <a:rPr lang="en-US" sz="4400" dirty="0">
                <a:solidFill>
                  <a:schemeClr val="bg1"/>
                </a:solidFill>
              </a:rPr>
              <a:t>Poor Governance is </a:t>
            </a:r>
            <a:r>
              <a:rPr lang="en-US" sz="4400" b="1" dirty="0">
                <a:solidFill>
                  <a:schemeClr val="accent6"/>
                </a:solidFill>
              </a:rPr>
              <a:t>SUPER VISIBLE</a:t>
            </a:r>
          </a:p>
        </p:txBody>
      </p:sp>
      <p:pic>
        <p:nvPicPr>
          <p:cNvPr id="9" name="Content Placeholder 8">
            <a:extLst>
              <a:ext uri="{FF2B5EF4-FFF2-40B4-BE49-F238E27FC236}">
                <a16:creationId xmlns:a16="http://schemas.microsoft.com/office/drawing/2014/main" id="{8E9724AF-0C9F-6746-A404-EDF88D6CBF3C}"/>
              </a:ext>
            </a:extLst>
          </p:cNvPr>
          <p:cNvPicPr>
            <a:picLocks noGrp="1" noChangeAspect="1"/>
          </p:cNvPicPr>
          <p:nvPr>
            <p:ph sz="quarter" idx="10"/>
          </p:nvPr>
        </p:nvPicPr>
        <p:blipFill>
          <a:blip r:embed="rId2"/>
          <a:stretch>
            <a:fillRect/>
          </a:stretch>
        </p:blipFill>
        <p:spPr>
          <a:xfrm>
            <a:off x="1781693" y="1408113"/>
            <a:ext cx="5580613" cy="4318000"/>
          </a:xfrm>
        </p:spPr>
      </p:pic>
    </p:spTree>
    <p:extLst>
      <p:ext uri="{BB962C8B-B14F-4D97-AF65-F5344CB8AC3E}">
        <p14:creationId xmlns:p14="http://schemas.microsoft.com/office/powerpoint/2010/main" val="2672511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9597438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9222384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55859"/>
            <a:ext cx="8229600" cy="3397376"/>
          </a:xfrm>
        </p:spPr>
        <p:txBody>
          <a:bodyPr>
            <a:noAutofit/>
          </a:bodyPr>
          <a:lstStyle/>
          <a:p>
            <a:pPr marL="0" indent="0" algn="ctr">
              <a:buNone/>
            </a:pPr>
            <a:r>
              <a:rPr lang="en-US" sz="7200" b="1" dirty="0">
                <a:solidFill>
                  <a:srgbClr val="FFFF00"/>
                </a:solidFill>
                <a:latin typeface="+mn-lt"/>
              </a:rPr>
              <a:t>Structural</a:t>
            </a:r>
          </a:p>
          <a:p>
            <a:pPr marL="0" indent="0" algn="ctr">
              <a:buNone/>
            </a:pPr>
            <a:r>
              <a:rPr lang="en-US" sz="7200" b="1" dirty="0">
                <a:solidFill>
                  <a:schemeClr val="bg1"/>
                </a:solidFill>
                <a:latin typeface="+mn-lt"/>
              </a:rPr>
              <a:t>Principled </a:t>
            </a:r>
          </a:p>
          <a:p>
            <a:pPr marL="0" indent="0" algn="ctr">
              <a:buNone/>
            </a:pPr>
            <a:r>
              <a:rPr lang="en-US" sz="7200" b="1" dirty="0">
                <a:solidFill>
                  <a:srgbClr val="FFFF00"/>
                </a:solidFill>
                <a:latin typeface="+mn-lt"/>
              </a:rPr>
              <a:t>Framework</a:t>
            </a:r>
          </a:p>
        </p:txBody>
      </p:sp>
      <p:pic>
        <p:nvPicPr>
          <p:cNvPr id="4" name="Picture 3" descr="file000161073035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4940" y="3813717"/>
            <a:ext cx="3220814" cy="2415611"/>
          </a:xfrm>
          <a:prstGeom prst="rect">
            <a:avLst/>
          </a:prstGeom>
        </p:spPr>
      </p:pic>
    </p:spTree>
    <p:extLst>
      <p:ext uri="{BB962C8B-B14F-4D97-AF65-F5344CB8AC3E}">
        <p14:creationId xmlns:p14="http://schemas.microsoft.com/office/powerpoint/2010/main" val="2174953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1C1E72-2F6F-9141-82FD-12B54354B741}"/>
              </a:ext>
            </a:extLst>
          </p:cNvPr>
          <p:cNvSpPr>
            <a:spLocks noGrp="1"/>
          </p:cNvSpPr>
          <p:nvPr>
            <p:ph sz="quarter" idx="10"/>
          </p:nvPr>
        </p:nvSpPr>
        <p:spPr>
          <a:xfrm>
            <a:off x="457200" y="579863"/>
            <a:ext cx="8229600" cy="5146271"/>
          </a:xfrm>
        </p:spPr>
        <p:txBody>
          <a:bodyPr>
            <a:normAutofit/>
          </a:bodyPr>
          <a:lstStyle/>
          <a:p>
            <a:pPr marL="0" indent="0" algn="ctr">
              <a:buNone/>
            </a:pPr>
            <a:r>
              <a:rPr lang="en-US" sz="9600" dirty="0">
                <a:solidFill>
                  <a:srgbClr val="FFFF00"/>
                </a:solidFill>
              </a:rPr>
              <a:t>Or should we call them</a:t>
            </a:r>
            <a:r>
              <a:rPr lang="en-US" sz="9600" dirty="0">
                <a:solidFill>
                  <a:schemeClr val="bg1"/>
                </a:solidFill>
              </a:rPr>
              <a:t>…</a:t>
            </a:r>
          </a:p>
          <a:p>
            <a:pPr marL="0" indent="0" algn="ctr">
              <a:buNone/>
            </a:pPr>
            <a:r>
              <a:rPr lang="en-US" sz="9600" b="1" dirty="0">
                <a:solidFill>
                  <a:srgbClr val="FF0000"/>
                </a:solidFill>
              </a:rPr>
              <a:t>RULES</a:t>
            </a:r>
          </a:p>
        </p:txBody>
      </p:sp>
    </p:spTree>
    <p:extLst>
      <p:ext uri="{BB962C8B-B14F-4D97-AF65-F5344CB8AC3E}">
        <p14:creationId xmlns:p14="http://schemas.microsoft.com/office/powerpoint/2010/main" val="3637445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9BC6-CDEA-2E4C-AC36-E2FE484609A8}"/>
              </a:ext>
            </a:extLst>
          </p:cNvPr>
          <p:cNvSpPr>
            <a:spLocks noGrp="1"/>
          </p:cNvSpPr>
          <p:nvPr>
            <p:ph type="title"/>
          </p:nvPr>
        </p:nvSpPr>
        <p:spPr>
          <a:xfrm>
            <a:off x="457200" y="78059"/>
            <a:ext cx="8229600" cy="1505414"/>
          </a:xfrm>
        </p:spPr>
        <p:txBody>
          <a:bodyPr>
            <a:normAutofit/>
          </a:bodyPr>
          <a:lstStyle/>
          <a:p>
            <a:r>
              <a:rPr lang="en-US" sz="5400" b="1" dirty="0">
                <a:solidFill>
                  <a:srgbClr val="FFFF00"/>
                </a:solidFill>
              </a:rPr>
              <a:t>1</a:t>
            </a:r>
            <a:r>
              <a:rPr lang="en-US" sz="5400" b="1" dirty="0">
                <a:solidFill>
                  <a:srgbClr val="FF0000"/>
                </a:solidFill>
              </a:rPr>
              <a:t>.</a:t>
            </a:r>
            <a:r>
              <a:rPr lang="en-US" sz="5400" b="1" dirty="0">
                <a:solidFill>
                  <a:schemeClr val="bg1"/>
                </a:solidFill>
              </a:rPr>
              <a:t> Lawyer First</a:t>
            </a:r>
          </a:p>
        </p:txBody>
      </p:sp>
      <p:sp>
        <p:nvSpPr>
          <p:cNvPr id="3" name="Content Placeholder 2">
            <a:extLst>
              <a:ext uri="{FF2B5EF4-FFF2-40B4-BE49-F238E27FC236}">
                <a16:creationId xmlns:a16="http://schemas.microsoft.com/office/drawing/2014/main" id="{4C6D204C-6AF2-C148-80AC-9ABF270F2506}"/>
              </a:ext>
            </a:extLst>
          </p:cNvPr>
          <p:cNvSpPr>
            <a:spLocks noGrp="1"/>
          </p:cNvSpPr>
          <p:nvPr>
            <p:ph sz="quarter" idx="10"/>
          </p:nvPr>
        </p:nvSpPr>
        <p:spPr>
          <a:xfrm>
            <a:off x="457200" y="1828800"/>
            <a:ext cx="8229600" cy="3897334"/>
          </a:xfrm>
        </p:spPr>
        <p:txBody>
          <a:bodyPr>
            <a:normAutofit/>
          </a:bodyPr>
          <a:lstStyle/>
          <a:p>
            <a:r>
              <a:rPr lang="en-US" sz="4800" dirty="0">
                <a:solidFill>
                  <a:schemeClr val="bg1"/>
                </a:solidFill>
              </a:rPr>
              <a:t>“</a:t>
            </a:r>
            <a:r>
              <a:rPr lang="en-US" sz="4800" dirty="0">
                <a:solidFill>
                  <a:srgbClr val="FF0000"/>
                </a:solidFill>
              </a:rPr>
              <a:t>Hat</a:t>
            </a:r>
            <a:r>
              <a:rPr lang="en-US" sz="4800" dirty="0">
                <a:solidFill>
                  <a:schemeClr val="bg1"/>
                </a:solidFill>
              </a:rPr>
              <a:t>”</a:t>
            </a:r>
            <a:r>
              <a:rPr lang="en-US" sz="4800" dirty="0">
                <a:solidFill>
                  <a:srgbClr val="FFFF00"/>
                </a:solidFill>
              </a:rPr>
              <a:t> you were trained for</a:t>
            </a:r>
          </a:p>
          <a:p>
            <a:r>
              <a:rPr lang="en-US" sz="4800" dirty="0">
                <a:solidFill>
                  <a:srgbClr val="FFFF00"/>
                </a:solidFill>
              </a:rPr>
              <a:t>Law Society obligations </a:t>
            </a:r>
            <a:r>
              <a:rPr lang="en-US" sz="4800" dirty="0">
                <a:solidFill>
                  <a:schemeClr val="bg1"/>
                </a:solidFill>
              </a:rPr>
              <a:t>not mitigated</a:t>
            </a:r>
            <a:r>
              <a:rPr lang="en-US" sz="4800" dirty="0">
                <a:solidFill>
                  <a:srgbClr val="FFFF00"/>
                </a:solidFill>
              </a:rPr>
              <a:t> by being in-house</a:t>
            </a:r>
          </a:p>
          <a:p>
            <a:r>
              <a:rPr lang="en-US" sz="4800" dirty="0">
                <a:solidFill>
                  <a:srgbClr val="FFFF00"/>
                </a:solidFill>
              </a:rPr>
              <a:t>Attracts </a:t>
            </a:r>
            <a:r>
              <a:rPr lang="en-US" sz="4800" dirty="0">
                <a:solidFill>
                  <a:schemeClr val="bg1"/>
                </a:solidFill>
              </a:rPr>
              <a:t>privilege</a:t>
            </a:r>
          </a:p>
        </p:txBody>
      </p:sp>
      <p:pic>
        <p:nvPicPr>
          <p:cNvPr id="6" name="Picture 5">
            <a:extLst>
              <a:ext uri="{FF2B5EF4-FFF2-40B4-BE49-F238E27FC236}">
                <a16:creationId xmlns:a16="http://schemas.microsoft.com/office/drawing/2014/main" id="{96960D42-B323-A248-B431-12117BA52831}"/>
              </a:ext>
            </a:extLst>
          </p:cNvPr>
          <p:cNvPicPr>
            <a:picLocks noChangeAspect="1"/>
          </p:cNvPicPr>
          <p:nvPr/>
        </p:nvPicPr>
        <p:blipFill>
          <a:blip r:embed="rId2"/>
          <a:stretch>
            <a:fillRect/>
          </a:stretch>
        </p:blipFill>
        <p:spPr>
          <a:xfrm>
            <a:off x="5352585" y="4720683"/>
            <a:ext cx="3334215" cy="1388380"/>
          </a:xfrm>
          <a:prstGeom prst="rect">
            <a:avLst/>
          </a:prstGeom>
        </p:spPr>
      </p:pic>
    </p:spTree>
    <p:extLst>
      <p:ext uri="{BB962C8B-B14F-4D97-AF65-F5344CB8AC3E}">
        <p14:creationId xmlns:p14="http://schemas.microsoft.com/office/powerpoint/2010/main" val="3950354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41133-434B-3340-8072-200042D77AF7}"/>
              </a:ext>
            </a:extLst>
          </p:cNvPr>
          <p:cNvSpPr>
            <a:spLocks noGrp="1"/>
          </p:cNvSpPr>
          <p:nvPr>
            <p:ph type="title"/>
          </p:nvPr>
        </p:nvSpPr>
        <p:spPr>
          <a:xfrm>
            <a:off x="457200" y="156117"/>
            <a:ext cx="8229600" cy="1315844"/>
          </a:xfrm>
        </p:spPr>
        <p:txBody>
          <a:bodyPr>
            <a:noAutofit/>
          </a:bodyPr>
          <a:lstStyle/>
          <a:p>
            <a:r>
              <a:rPr lang="en-US" sz="3200" b="1" dirty="0">
                <a:solidFill>
                  <a:srgbClr val="FFFF00"/>
                </a:solidFill>
              </a:rPr>
              <a:t>1A</a:t>
            </a:r>
            <a:r>
              <a:rPr lang="en-US" sz="3200" b="1" dirty="0">
                <a:solidFill>
                  <a:schemeClr val="bg1"/>
                </a:solidFill>
              </a:rPr>
              <a:t>. Canons of Legal Ethics</a:t>
            </a:r>
            <a:br>
              <a:rPr lang="en-US" sz="3200" b="1" dirty="0">
                <a:solidFill>
                  <a:schemeClr val="bg1"/>
                </a:solidFill>
              </a:rPr>
            </a:br>
            <a:r>
              <a:rPr lang="en-US" sz="3200" dirty="0">
                <a:solidFill>
                  <a:srgbClr val="FF0000"/>
                </a:solidFill>
              </a:rPr>
              <a:t>(</a:t>
            </a:r>
            <a:r>
              <a:rPr lang="en-US" sz="3200" dirty="0">
                <a:solidFill>
                  <a:schemeClr val="bg1"/>
                </a:solidFill>
              </a:rPr>
              <a:t>Chapter 2 </a:t>
            </a:r>
            <a:r>
              <a:rPr lang="en-US" sz="3200" dirty="0">
                <a:solidFill>
                  <a:srgbClr val="FF0000"/>
                </a:solidFill>
              </a:rPr>
              <a:t>– </a:t>
            </a:r>
            <a:r>
              <a:rPr lang="en-US" sz="3200" dirty="0">
                <a:solidFill>
                  <a:schemeClr val="bg1"/>
                </a:solidFill>
              </a:rPr>
              <a:t>Standards of the Legal Profession</a:t>
            </a:r>
            <a:r>
              <a:rPr lang="en-US" sz="3200" dirty="0">
                <a:solidFill>
                  <a:srgbClr val="FF0000"/>
                </a:solidFill>
              </a:rPr>
              <a:t>)</a:t>
            </a:r>
            <a:r>
              <a:rPr lang="en-US" sz="3200" dirty="0">
                <a:solidFill>
                  <a:schemeClr val="bg1"/>
                </a:solidFill>
              </a:rPr>
              <a:t> </a:t>
            </a:r>
          </a:p>
        </p:txBody>
      </p:sp>
      <p:sp>
        <p:nvSpPr>
          <p:cNvPr id="3" name="Content Placeholder 2">
            <a:extLst>
              <a:ext uri="{FF2B5EF4-FFF2-40B4-BE49-F238E27FC236}">
                <a16:creationId xmlns:a16="http://schemas.microsoft.com/office/drawing/2014/main" id="{38A39BCD-817C-734F-B369-123B856909A7}"/>
              </a:ext>
            </a:extLst>
          </p:cNvPr>
          <p:cNvSpPr>
            <a:spLocks noGrp="1"/>
          </p:cNvSpPr>
          <p:nvPr>
            <p:ph sz="quarter" idx="10"/>
          </p:nvPr>
        </p:nvSpPr>
        <p:spPr>
          <a:xfrm>
            <a:off x="457200" y="1471961"/>
            <a:ext cx="8229600" cy="4471639"/>
          </a:xfrm>
        </p:spPr>
        <p:txBody>
          <a:bodyPr>
            <a:normAutofit fontScale="92500" lnSpcReduction="10000"/>
          </a:bodyPr>
          <a:lstStyle/>
          <a:p>
            <a:pPr marL="0" indent="0">
              <a:buNone/>
            </a:pPr>
            <a:r>
              <a:rPr lang="en-CA" sz="2500" i="1" dirty="0">
                <a:solidFill>
                  <a:schemeClr val="bg1"/>
                </a:solidFill>
              </a:rPr>
              <a:t>These Canons of Legal Ethics in rules 2.1-1 to 2.1-5 are a general guide and not a denial of the existence of other duties equally imperative and of other rights, though not specifically mentioned. A version of these Canons has formed part of the Code of Professional Conduct of the Law Society of British Columbia since 1921. They are included here both for their historical value and for their statement of general principles that underlie the remainder of the rules in this Code.</a:t>
            </a:r>
          </a:p>
          <a:p>
            <a:pPr marL="0" indent="0">
              <a:buNone/>
            </a:pPr>
            <a:r>
              <a:rPr lang="en-CA" sz="2500" i="1" dirty="0">
                <a:solidFill>
                  <a:srgbClr val="FFFF00"/>
                </a:solidFill>
              </a:rPr>
              <a:t>A lawyer is a minister of justice, an officer of the courts, a client’s advocate and a member of an ancient, honourable and learned profession.</a:t>
            </a:r>
          </a:p>
          <a:p>
            <a:pPr marL="0" indent="0">
              <a:buNone/>
            </a:pPr>
            <a:r>
              <a:rPr lang="en-CA" sz="2500" i="1" dirty="0">
                <a:solidFill>
                  <a:schemeClr val="bg1"/>
                </a:solidFill>
              </a:rPr>
              <a:t>In these several capacities, </a:t>
            </a:r>
            <a:r>
              <a:rPr lang="en-CA" sz="2500" i="1" dirty="0">
                <a:solidFill>
                  <a:srgbClr val="FFFF00"/>
                </a:solidFill>
              </a:rPr>
              <a:t>it is a lawyer’s duty to promote the interests of the state, serve the cause of justice, maintain the authority and dignity of the courts, be faithful to clients, be candid and courteous in relations with other lawyers and demonstrate personal integrity</a:t>
            </a:r>
            <a:r>
              <a:rPr lang="en-CA" sz="2500" i="1" dirty="0">
                <a:solidFill>
                  <a:schemeClr val="bg1"/>
                </a:solidFill>
              </a:rPr>
              <a:t>.</a:t>
            </a:r>
          </a:p>
          <a:p>
            <a:pPr marL="0" indent="0">
              <a:buNone/>
            </a:pPr>
            <a:endParaRPr lang="en-US" dirty="0"/>
          </a:p>
        </p:txBody>
      </p:sp>
    </p:spTree>
    <p:extLst>
      <p:ext uri="{BB962C8B-B14F-4D97-AF65-F5344CB8AC3E}">
        <p14:creationId xmlns:p14="http://schemas.microsoft.com/office/powerpoint/2010/main" val="7539777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0C5082-66BE-BD49-8033-DC17D7745ECE}"/>
              </a:ext>
            </a:extLst>
          </p:cNvPr>
          <p:cNvSpPr>
            <a:spLocks noGrp="1"/>
          </p:cNvSpPr>
          <p:nvPr>
            <p:ph sz="quarter" idx="10"/>
          </p:nvPr>
        </p:nvSpPr>
        <p:spPr>
          <a:xfrm>
            <a:off x="457200" y="412595"/>
            <a:ext cx="8229600" cy="5313539"/>
          </a:xfrm>
        </p:spPr>
        <p:txBody>
          <a:bodyPr>
            <a:normAutofit/>
          </a:bodyPr>
          <a:lstStyle/>
          <a:p>
            <a:pPr marL="0" indent="0">
              <a:buNone/>
            </a:pPr>
            <a:r>
              <a:rPr lang="en-CA" dirty="0">
                <a:solidFill>
                  <a:schemeClr val="bg1"/>
                </a:solidFill>
              </a:rPr>
              <a:t>2.1-1  </a:t>
            </a:r>
            <a:r>
              <a:rPr lang="en-CA" dirty="0">
                <a:solidFill>
                  <a:srgbClr val="FFFF00"/>
                </a:solidFill>
              </a:rPr>
              <a:t>To the state</a:t>
            </a:r>
          </a:p>
          <a:p>
            <a:pPr marL="0" indent="0">
              <a:buNone/>
            </a:pPr>
            <a:r>
              <a:rPr lang="en-CA" dirty="0">
                <a:solidFill>
                  <a:schemeClr val="bg1"/>
                </a:solidFill>
              </a:rPr>
              <a:t>(a)     </a:t>
            </a:r>
            <a:r>
              <a:rPr lang="en-CA" dirty="0">
                <a:solidFill>
                  <a:srgbClr val="FFFF00"/>
                </a:solidFill>
              </a:rPr>
              <a:t>A lawyer owes a duty to the state, to maintain its integrity and its law. </a:t>
            </a:r>
            <a:r>
              <a:rPr lang="en-CA" dirty="0">
                <a:solidFill>
                  <a:schemeClr val="bg1"/>
                </a:solidFill>
              </a:rPr>
              <a:t>A lawyer should not aid, counsel or assist any person to act in any way contrary to the law…</a:t>
            </a:r>
          </a:p>
          <a:p>
            <a:pPr marL="0" indent="0">
              <a:buNone/>
            </a:pPr>
            <a:endParaRPr lang="en-CA" dirty="0"/>
          </a:p>
          <a:p>
            <a:endParaRPr lang="en-US" dirty="0"/>
          </a:p>
        </p:txBody>
      </p:sp>
      <p:pic>
        <p:nvPicPr>
          <p:cNvPr id="4" name="Picture 3">
            <a:extLst>
              <a:ext uri="{FF2B5EF4-FFF2-40B4-BE49-F238E27FC236}">
                <a16:creationId xmlns:a16="http://schemas.microsoft.com/office/drawing/2014/main" id="{1A80E638-FFDA-0D46-B9D2-5AB1C0B2DE28}"/>
              </a:ext>
            </a:extLst>
          </p:cNvPr>
          <p:cNvPicPr>
            <a:picLocks noChangeAspect="1"/>
          </p:cNvPicPr>
          <p:nvPr/>
        </p:nvPicPr>
        <p:blipFill>
          <a:blip r:embed="rId2"/>
          <a:stretch>
            <a:fillRect/>
          </a:stretch>
        </p:blipFill>
        <p:spPr>
          <a:xfrm>
            <a:off x="5631366" y="1774730"/>
            <a:ext cx="2721135" cy="4273900"/>
          </a:xfrm>
          <a:prstGeom prst="rect">
            <a:avLst/>
          </a:prstGeom>
        </p:spPr>
      </p:pic>
      <p:pic>
        <p:nvPicPr>
          <p:cNvPr id="6" name="Picture 5">
            <a:extLst>
              <a:ext uri="{FF2B5EF4-FFF2-40B4-BE49-F238E27FC236}">
                <a16:creationId xmlns:a16="http://schemas.microsoft.com/office/drawing/2014/main" id="{E6FD83A9-3D2F-E54D-8715-5BA848C84403}"/>
              </a:ext>
            </a:extLst>
          </p:cNvPr>
          <p:cNvPicPr>
            <a:picLocks noChangeAspect="1"/>
          </p:cNvPicPr>
          <p:nvPr/>
        </p:nvPicPr>
        <p:blipFill>
          <a:blip r:embed="rId3"/>
          <a:stretch>
            <a:fillRect/>
          </a:stretch>
        </p:blipFill>
        <p:spPr>
          <a:xfrm>
            <a:off x="908824" y="2460513"/>
            <a:ext cx="3211551" cy="3211551"/>
          </a:xfrm>
          <a:prstGeom prst="rect">
            <a:avLst/>
          </a:prstGeom>
        </p:spPr>
      </p:pic>
    </p:spTree>
    <p:extLst>
      <p:ext uri="{BB962C8B-B14F-4D97-AF65-F5344CB8AC3E}">
        <p14:creationId xmlns:p14="http://schemas.microsoft.com/office/powerpoint/2010/main" val="3748002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pPr algn="ctr"/>
            <a:r>
              <a:rPr lang="en-US" b="1" dirty="0">
                <a:solidFill>
                  <a:srgbClr val="FFFF00"/>
                </a:solidFill>
              </a:rPr>
              <a:t>Paper Confessional </a:t>
            </a:r>
            <a:br>
              <a:rPr lang="en-US" b="1" dirty="0">
                <a:solidFill>
                  <a:srgbClr val="FFFF00"/>
                </a:solidFill>
              </a:rPr>
            </a:br>
            <a:r>
              <a:rPr lang="en-US" sz="3600" b="1" dirty="0">
                <a:solidFill>
                  <a:srgbClr val="FF0000"/>
                </a:solidFill>
              </a:rPr>
              <a:t>(</a:t>
            </a:r>
            <a:r>
              <a:rPr lang="en-US" sz="3600" b="1" dirty="0">
                <a:solidFill>
                  <a:schemeClr val="bg1"/>
                </a:solidFill>
              </a:rPr>
              <a:t>or what I learned one winter holiday</a:t>
            </a:r>
            <a:r>
              <a:rPr lang="en-US" sz="3600" b="1" dirty="0">
                <a:solidFill>
                  <a:srgbClr val="FF0000"/>
                </a:solidFill>
              </a:rPr>
              <a:t>)</a:t>
            </a: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2291536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A086E-6246-1746-B2B3-1419A9439B74}"/>
              </a:ext>
            </a:extLst>
          </p:cNvPr>
          <p:cNvSpPr>
            <a:spLocks noGrp="1"/>
          </p:cNvSpPr>
          <p:nvPr>
            <p:ph sz="quarter" idx="10"/>
          </p:nvPr>
        </p:nvSpPr>
        <p:spPr>
          <a:xfrm>
            <a:off x="457200" y="245327"/>
            <a:ext cx="8229600" cy="5586761"/>
          </a:xfrm>
        </p:spPr>
        <p:txBody>
          <a:bodyPr/>
          <a:lstStyle/>
          <a:p>
            <a:pPr marL="0" indent="0">
              <a:buNone/>
            </a:pPr>
            <a:r>
              <a:rPr lang="en-CA" dirty="0">
                <a:solidFill>
                  <a:schemeClr val="bg1"/>
                </a:solidFill>
              </a:rPr>
              <a:t>2.1-3 </a:t>
            </a:r>
            <a:r>
              <a:rPr lang="en-CA" dirty="0">
                <a:solidFill>
                  <a:srgbClr val="FFFF00"/>
                </a:solidFill>
              </a:rPr>
              <a:t> To the client</a:t>
            </a:r>
          </a:p>
          <a:p>
            <a:pPr marL="0" indent="0">
              <a:buNone/>
            </a:pPr>
            <a:r>
              <a:rPr lang="en-CA" dirty="0">
                <a:solidFill>
                  <a:schemeClr val="bg1"/>
                </a:solidFill>
              </a:rPr>
              <a:t>(a)     A lawyer </a:t>
            </a:r>
            <a:r>
              <a:rPr lang="en-CA" dirty="0">
                <a:solidFill>
                  <a:srgbClr val="FFFF00"/>
                </a:solidFill>
              </a:rPr>
              <a:t>should obtain sufficient knowledge of the relevant facts and give adequate consideration to the applicable law before advising a client, and give an open and undisguised opinion of the merits and probable results of the client’s cause</a:t>
            </a:r>
            <a:r>
              <a:rPr lang="en-CA" dirty="0">
                <a:solidFill>
                  <a:schemeClr val="bg1"/>
                </a:solidFill>
              </a:rPr>
              <a:t>. </a:t>
            </a:r>
            <a:r>
              <a:rPr lang="en-CA" dirty="0">
                <a:solidFill>
                  <a:srgbClr val="FF0000"/>
                </a:solidFill>
              </a:rPr>
              <a:t>The lawyer should be wary of bold and confident assurances to the client, especially where the lawyer’s employment may depend on such assurances</a:t>
            </a:r>
            <a:r>
              <a:rPr lang="en-CA" dirty="0">
                <a:solidFill>
                  <a:schemeClr val="bg1"/>
                </a:solidFill>
              </a:rPr>
              <a:t>. The lawyer should bear in mind that seldom are all the law and facts on the client’s side, and that </a:t>
            </a:r>
            <a:r>
              <a:rPr lang="en-CA" i="1" dirty="0" err="1">
                <a:solidFill>
                  <a:schemeClr val="bg1"/>
                </a:solidFill>
              </a:rPr>
              <a:t>audi</a:t>
            </a:r>
            <a:r>
              <a:rPr lang="en-CA" i="1" dirty="0">
                <a:solidFill>
                  <a:schemeClr val="bg1"/>
                </a:solidFill>
              </a:rPr>
              <a:t> alteram partem</a:t>
            </a:r>
            <a:r>
              <a:rPr lang="en-CA" dirty="0">
                <a:solidFill>
                  <a:schemeClr val="bg1"/>
                </a:solidFill>
              </a:rPr>
              <a:t> (hear the other side) is a safe rule to follow.</a:t>
            </a:r>
          </a:p>
          <a:p>
            <a:pPr marL="0" indent="0">
              <a:buNone/>
            </a:pPr>
            <a:r>
              <a:rPr lang="en-CA" dirty="0">
                <a:solidFill>
                  <a:schemeClr val="bg1"/>
                </a:solidFill>
              </a:rPr>
              <a:t>(b)     A lawyer should </a:t>
            </a:r>
            <a:r>
              <a:rPr lang="en-CA" dirty="0">
                <a:solidFill>
                  <a:srgbClr val="FFFF00"/>
                </a:solidFill>
              </a:rPr>
              <a:t>disclose to the client all the circumstances of the lawyer’s relations to the parties and interest in or connection with the controversy</a:t>
            </a:r>
            <a:r>
              <a:rPr lang="en-CA" dirty="0">
                <a:solidFill>
                  <a:schemeClr val="bg1"/>
                </a:solidFill>
              </a:rPr>
              <a:t>, if any, that might influence whether the client selects or continues to retain the lawyer. </a:t>
            </a:r>
            <a:r>
              <a:rPr lang="en-CA" dirty="0">
                <a:solidFill>
                  <a:srgbClr val="FFFF00"/>
                </a:solidFill>
              </a:rPr>
              <a:t>A lawyer must not act where there is a conflict of interests </a:t>
            </a:r>
            <a:r>
              <a:rPr lang="en-CA" dirty="0">
                <a:solidFill>
                  <a:schemeClr val="bg1"/>
                </a:solidFill>
              </a:rPr>
              <a:t>between the lawyer and a client or between clients.</a:t>
            </a:r>
          </a:p>
          <a:p>
            <a:endParaRPr lang="en-US" dirty="0"/>
          </a:p>
        </p:txBody>
      </p:sp>
    </p:spTree>
    <p:extLst>
      <p:ext uri="{BB962C8B-B14F-4D97-AF65-F5344CB8AC3E}">
        <p14:creationId xmlns:p14="http://schemas.microsoft.com/office/powerpoint/2010/main" val="40160836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9E8132-7686-2940-89A1-973EF0E18334}"/>
              </a:ext>
            </a:extLst>
          </p:cNvPr>
          <p:cNvSpPr>
            <a:spLocks noGrp="1"/>
          </p:cNvSpPr>
          <p:nvPr>
            <p:ph sz="quarter" idx="10"/>
          </p:nvPr>
        </p:nvSpPr>
        <p:spPr>
          <a:xfrm>
            <a:off x="457200" y="278780"/>
            <a:ext cx="8519532" cy="5447354"/>
          </a:xfrm>
        </p:spPr>
        <p:txBody>
          <a:bodyPr>
            <a:noAutofit/>
          </a:bodyPr>
          <a:lstStyle/>
          <a:p>
            <a:pPr marL="0" indent="0">
              <a:buNone/>
            </a:pPr>
            <a:r>
              <a:rPr lang="en-CA" dirty="0">
                <a:solidFill>
                  <a:schemeClr val="bg1"/>
                </a:solidFill>
              </a:rPr>
              <a:t>(c)     Whenever the dispute will admit of fair settlement the </a:t>
            </a:r>
            <a:r>
              <a:rPr lang="en-CA" dirty="0">
                <a:solidFill>
                  <a:srgbClr val="FFFF00"/>
                </a:solidFill>
              </a:rPr>
              <a:t>client should be advised to avoid or to end the litigation</a:t>
            </a:r>
            <a:r>
              <a:rPr lang="en-CA" dirty="0">
                <a:solidFill>
                  <a:srgbClr val="FF0000"/>
                </a:solidFill>
              </a:rPr>
              <a:t>…</a:t>
            </a:r>
          </a:p>
          <a:p>
            <a:pPr marL="0" indent="0">
              <a:buNone/>
            </a:pPr>
            <a:r>
              <a:rPr lang="en-CA" dirty="0">
                <a:solidFill>
                  <a:schemeClr val="bg1"/>
                </a:solidFill>
              </a:rPr>
              <a:t>(e)     A lawyer should endeavour by all fair and honourable means to obtain for a client the benefit of any and every remedy and defence that is authorized by law. </a:t>
            </a:r>
            <a:r>
              <a:rPr lang="en-CA" dirty="0">
                <a:solidFill>
                  <a:srgbClr val="FFFF00"/>
                </a:solidFill>
              </a:rPr>
              <a:t>The lawyer must, however, steadfastly bear in mind that this great trust is to be performed within and not without the bounds of the law</a:t>
            </a:r>
            <a:r>
              <a:rPr lang="en-CA" dirty="0">
                <a:solidFill>
                  <a:schemeClr val="bg1"/>
                </a:solidFill>
              </a:rPr>
              <a:t>. The office of the lawyer does not permit, much less demand, for any client, violation of law or any manner of fraud or chicanery. No client has a right to demand that the lawyer be illiberal or do anything repugnant to the lawyer’s own sense of honour and propriety</a:t>
            </a:r>
            <a:r>
              <a:rPr lang="en-CA" dirty="0">
                <a:solidFill>
                  <a:srgbClr val="FF0000"/>
                </a:solidFill>
              </a:rPr>
              <a:t>… </a:t>
            </a:r>
          </a:p>
          <a:p>
            <a:pPr marL="0" indent="0">
              <a:buNone/>
            </a:pPr>
            <a:r>
              <a:rPr lang="en-CA" dirty="0">
                <a:solidFill>
                  <a:schemeClr val="bg1"/>
                </a:solidFill>
              </a:rPr>
              <a:t>(g)     A lawyer should not, except as by law expressly sanctioned, acquire by purchase or otherwise any interest in the subject-matter of the litigation being conducted by the lawyer. </a:t>
            </a:r>
            <a:r>
              <a:rPr lang="en-CA" dirty="0">
                <a:solidFill>
                  <a:srgbClr val="FFFF00"/>
                </a:solidFill>
              </a:rPr>
              <a:t>A lawyer should scrupulously guard, and not divulge or use for personal benefit, a client’s secrets or confidences</a:t>
            </a:r>
            <a:r>
              <a:rPr lang="en-CA" dirty="0">
                <a:solidFill>
                  <a:schemeClr val="bg1"/>
                </a:solidFill>
              </a:rPr>
              <a:t>. Having once acted for a client in a matter, a lawyer must not act against the client in the same or any related matter</a:t>
            </a:r>
            <a:endParaRPr lang="en-US" dirty="0">
              <a:solidFill>
                <a:schemeClr val="bg1"/>
              </a:solidFill>
            </a:endParaRPr>
          </a:p>
        </p:txBody>
      </p:sp>
    </p:spTree>
    <p:extLst>
      <p:ext uri="{BB962C8B-B14F-4D97-AF65-F5344CB8AC3E}">
        <p14:creationId xmlns:p14="http://schemas.microsoft.com/office/powerpoint/2010/main" val="13898824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598C0-ACDE-7046-987E-25B948200E7C}"/>
              </a:ext>
            </a:extLst>
          </p:cNvPr>
          <p:cNvSpPr>
            <a:spLocks noGrp="1"/>
          </p:cNvSpPr>
          <p:nvPr>
            <p:ph sz="quarter" idx="10"/>
          </p:nvPr>
        </p:nvSpPr>
        <p:spPr>
          <a:xfrm>
            <a:off x="457199" y="167267"/>
            <a:ext cx="8608741" cy="5698273"/>
          </a:xfrm>
        </p:spPr>
        <p:txBody>
          <a:bodyPr>
            <a:normAutofit fontScale="92500"/>
          </a:bodyPr>
          <a:lstStyle/>
          <a:p>
            <a:pPr marL="0" indent="0">
              <a:buNone/>
            </a:pPr>
            <a:r>
              <a:rPr lang="en-CA" sz="2600" dirty="0">
                <a:solidFill>
                  <a:schemeClr val="bg1"/>
                </a:solidFill>
              </a:rPr>
              <a:t>2.1-5  </a:t>
            </a:r>
            <a:r>
              <a:rPr lang="en-CA" sz="2600" dirty="0">
                <a:solidFill>
                  <a:srgbClr val="00B0F0"/>
                </a:solidFill>
              </a:rPr>
              <a:t>To oneself</a:t>
            </a:r>
          </a:p>
          <a:p>
            <a:pPr marL="0" indent="0">
              <a:buNone/>
            </a:pPr>
            <a:r>
              <a:rPr lang="en-CA" sz="2600" dirty="0">
                <a:solidFill>
                  <a:schemeClr val="bg1"/>
                </a:solidFill>
              </a:rPr>
              <a:t>(a)     A lawyer should assist in maintaining the honour and integrity of the legal profession, </a:t>
            </a:r>
            <a:r>
              <a:rPr lang="en-CA" sz="2600" dirty="0">
                <a:solidFill>
                  <a:srgbClr val="FFFF00"/>
                </a:solidFill>
              </a:rPr>
              <a:t>should expose before the proper tribunals without fear or favour, unprofessional or dishonest conduct by any other lawyer</a:t>
            </a:r>
            <a:r>
              <a:rPr lang="en-CA" sz="2600" dirty="0">
                <a:solidFill>
                  <a:schemeClr val="bg1"/>
                </a:solidFill>
              </a:rPr>
              <a:t> and should accept without hesitation a retainer against any lawyer who is alleged to have wronged the client</a:t>
            </a:r>
            <a:r>
              <a:rPr lang="en-CA" sz="2600" dirty="0">
                <a:solidFill>
                  <a:srgbClr val="FF0000"/>
                </a:solidFill>
              </a:rPr>
              <a:t>…</a:t>
            </a:r>
          </a:p>
          <a:p>
            <a:pPr marL="0" indent="0">
              <a:buNone/>
            </a:pPr>
            <a:r>
              <a:rPr lang="en-CA" sz="2600" dirty="0">
                <a:solidFill>
                  <a:schemeClr val="bg1"/>
                </a:solidFill>
              </a:rPr>
              <a:t>(d)     No client is entitled to receive, nor should any lawyer render any service or advice involving disloyalty to the state or disrespect for judicial office, or the corruption of any persons exercising a public or private trust, </a:t>
            </a:r>
            <a:r>
              <a:rPr lang="en-CA" sz="2600" dirty="0">
                <a:solidFill>
                  <a:srgbClr val="FFFF00"/>
                </a:solidFill>
              </a:rPr>
              <a:t>or deception or betrayal of the public</a:t>
            </a:r>
            <a:r>
              <a:rPr lang="en-CA" sz="2600" dirty="0">
                <a:solidFill>
                  <a:schemeClr val="bg1"/>
                </a:solidFill>
              </a:rPr>
              <a:t>.</a:t>
            </a:r>
          </a:p>
          <a:p>
            <a:pPr marL="0" indent="0">
              <a:buNone/>
            </a:pPr>
            <a:r>
              <a:rPr lang="en-CA" sz="2600" dirty="0">
                <a:solidFill>
                  <a:schemeClr val="bg1"/>
                </a:solidFill>
              </a:rPr>
              <a:t>(e)     </a:t>
            </a:r>
            <a:r>
              <a:rPr lang="en-CA" sz="2600" dirty="0">
                <a:solidFill>
                  <a:srgbClr val="FFFF00"/>
                </a:solidFill>
              </a:rPr>
              <a:t>A lawyer should recognize that the oaths taken upon admission to the Bar are solemn undertakings to be strictly observed</a:t>
            </a:r>
            <a:r>
              <a:rPr lang="en-CA" sz="2600" dirty="0">
                <a:solidFill>
                  <a:schemeClr val="bg1"/>
                </a:solidFill>
              </a:rPr>
              <a:t>.</a:t>
            </a:r>
          </a:p>
          <a:p>
            <a:pPr marL="0" indent="0">
              <a:buNone/>
            </a:pPr>
            <a:r>
              <a:rPr lang="en-CA" sz="2600" dirty="0">
                <a:solidFill>
                  <a:schemeClr val="bg1"/>
                </a:solidFill>
              </a:rPr>
              <a:t>(f)      All lawyers should bear in mind that they can maintain the high traditions of the profession by steadfastly adhering to the time-honoured virtues of </a:t>
            </a:r>
            <a:r>
              <a:rPr lang="en-CA" sz="2600" dirty="0">
                <a:solidFill>
                  <a:srgbClr val="FFFF00"/>
                </a:solidFill>
              </a:rPr>
              <a:t>probity, integrity, honesty and dignity</a:t>
            </a:r>
            <a:r>
              <a:rPr lang="en-CA" sz="2600" dirty="0">
                <a:solidFill>
                  <a:schemeClr val="bg1"/>
                </a:solidFill>
              </a:rPr>
              <a:t>.</a:t>
            </a:r>
          </a:p>
          <a:p>
            <a:pPr marL="0" indent="0">
              <a:buNone/>
            </a:pPr>
            <a:endParaRPr lang="en-US" dirty="0"/>
          </a:p>
        </p:txBody>
      </p:sp>
    </p:spTree>
    <p:extLst>
      <p:ext uri="{BB962C8B-B14F-4D97-AF65-F5344CB8AC3E}">
        <p14:creationId xmlns:p14="http://schemas.microsoft.com/office/powerpoint/2010/main" val="38692147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E0707A-57AB-0343-8242-7344AEB6ACF0}"/>
              </a:ext>
            </a:extLst>
          </p:cNvPr>
          <p:cNvPicPr>
            <a:picLocks noGrp="1" noChangeAspect="1"/>
          </p:cNvPicPr>
          <p:nvPr>
            <p:ph sz="quarter" idx="10"/>
          </p:nvPr>
        </p:nvPicPr>
        <p:blipFill>
          <a:blip r:embed="rId2"/>
          <a:stretch>
            <a:fillRect/>
          </a:stretch>
        </p:blipFill>
        <p:spPr>
          <a:xfrm>
            <a:off x="2291319" y="222250"/>
            <a:ext cx="4561361" cy="5632450"/>
          </a:xfrm>
        </p:spPr>
      </p:pic>
    </p:spTree>
    <p:extLst>
      <p:ext uri="{BB962C8B-B14F-4D97-AF65-F5344CB8AC3E}">
        <p14:creationId xmlns:p14="http://schemas.microsoft.com/office/powerpoint/2010/main" val="1246486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182454-4EB8-5A40-9019-543C387AC515}"/>
              </a:ext>
            </a:extLst>
          </p:cNvPr>
          <p:cNvPicPr>
            <a:picLocks noChangeAspect="1"/>
          </p:cNvPicPr>
          <p:nvPr/>
        </p:nvPicPr>
        <p:blipFill>
          <a:blip r:embed="rId2"/>
          <a:stretch>
            <a:fillRect/>
          </a:stretch>
        </p:blipFill>
        <p:spPr>
          <a:xfrm>
            <a:off x="2511362" y="185662"/>
            <a:ext cx="4121276" cy="5668728"/>
          </a:xfrm>
          <a:prstGeom prst="rect">
            <a:avLst/>
          </a:prstGeom>
        </p:spPr>
      </p:pic>
    </p:spTree>
    <p:extLst>
      <p:ext uri="{BB962C8B-B14F-4D97-AF65-F5344CB8AC3E}">
        <p14:creationId xmlns:p14="http://schemas.microsoft.com/office/powerpoint/2010/main" val="972114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DA3C3-A3A8-6043-86BD-E0C09CA1AE2E}"/>
              </a:ext>
            </a:extLst>
          </p:cNvPr>
          <p:cNvPicPr>
            <a:picLocks noChangeAspect="1"/>
          </p:cNvPicPr>
          <p:nvPr/>
        </p:nvPicPr>
        <p:blipFill>
          <a:blip r:embed="rId2"/>
          <a:stretch>
            <a:fillRect/>
          </a:stretch>
        </p:blipFill>
        <p:spPr>
          <a:xfrm>
            <a:off x="2566222" y="156118"/>
            <a:ext cx="4011556" cy="5697346"/>
          </a:xfrm>
          <a:prstGeom prst="rect">
            <a:avLst/>
          </a:prstGeom>
        </p:spPr>
      </p:pic>
    </p:spTree>
    <p:extLst>
      <p:ext uri="{BB962C8B-B14F-4D97-AF65-F5344CB8AC3E}">
        <p14:creationId xmlns:p14="http://schemas.microsoft.com/office/powerpoint/2010/main" val="4995138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65210-6A44-3A45-BC4B-27C08B107126}"/>
              </a:ext>
            </a:extLst>
          </p:cNvPr>
          <p:cNvPicPr>
            <a:picLocks noChangeAspect="1"/>
          </p:cNvPicPr>
          <p:nvPr/>
        </p:nvPicPr>
        <p:blipFill>
          <a:blip r:embed="rId2"/>
          <a:stretch>
            <a:fillRect/>
          </a:stretch>
        </p:blipFill>
        <p:spPr>
          <a:xfrm>
            <a:off x="2577199" y="156116"/>
            <a:ext cx="3989602" cy="5724211"/>
          </a:xfrm>
          <a:prstGeom prst="rect">
            <a:avLst/>
          </a:prstGeom>
        </p:spPr>
      </p:pic>
    </p:spTree>
    <p:extLst>
      <p:ext uri="{BB962C8B-B14F-4D97-AF65-F5344CB8AC3E}">
        <p14:creationId xmlns:p14="http://schemas.microsoft.com/office/powerpoint/2010/main" val="7781541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E1F70-8394-A14F-8CC2-4B9462D9B038}"/>
              </a:ext>
            </a:extLst>
          </p:cNvPr>
          <p:cNvPicPr>
            <a:picLocks noChangeAspect="1"/>
          </p:cNvPicPr>
          <p:nvPr/>
        </p:nvPicPr>
        <p:blipFill>
          <a:blip r:embed="rId2"/>
          <a:stretch>
            <a:fillRect/>
          </a:stretch>
        </p:blipFill>
        <p:spPr>
          <a:xfrm>
            <a:off x="684540" y="1296116"/>
            <a:ext cx="7774919" cy="3800255"/>
          </a:xfrm>
          <a:prstGeom prst="rect">
            <a:avLst/>
          </a:prstGeom>
        </p:spPr>
      </p:pic>
    </p:spTree>
    <p:extLst>
      <p:ext uri="{BB962C8B-B14F-4D97-AF65-F5344CB8AC3E}">
        <p14:creationId xmlns:p14="http://schemas.microsoft.com/office/powerpoint/2010/main" val="15887275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169F-D901-9B4C-8A17-D0CB5D28DD5D}"/>
              </a:ext>
            </a:extLst>
          </p:cNvPr>
          <p:cNvSpPr>
            <a:spLocks noGrp="1"/>
          </p:cNvSpPr>
          <p:nvPr>
            <p:ph type="title"/>
          </p:nvPr>
        </p:nvSpPr>
        <p:spPr>
          <a:xfrm>
            <a:off x="457200" y="176964"/>
            <a:ext cx="8229600" cy="1016000"/>
          </a:xfrm>
        </p:spPr>
        <p:txBody>
          <a:bodyPr/>
          <a:lstStyle/>
          <a:p>
            <a:pPr algn="ctr"/>
            <a:r>
              <a:rPr lang="en-US" dirty="0">
                <a:solidFill>
                  <a:schemeClr val="bg1"/>
                </a:solidFill>
              </a:rPr>
              <a:t>Filed for </a:t>
            </a:r>
            <a:r>
              <a:rPr lang="en-US" dirty="0">
                <a:solidFill>
                  <a:srgbClr val="FF0000"/>
                </a:solidFill>
              </a:rPr>
              <a:t>bankruptcy</a:t>
            </a:r>
            <a:r>
              <a:rPr lang="en-US" dirty="0">
                <a:solidFill>
                  <a:schemeClr val="bg1"/>
                </a:solidFill>
              </a:rPr>
              <a:t> Dec. 2, 2001</a:t>
            </a:r>
          </a:p>
        </p:txBody>
      </p:sp>
      <p:pic>
        <p:nvPicPr>
          <p:cNvPr id="5" name="Content Placeholder 4">
            <a:extLst>
              <a:ext uri="{FF2B5EF4-FFF2-40B4-BE49-F238E27FC236}">
                <a16:creationId xmlns:a16="http://schemas.microsoft.com/office/drawing/2014/main" id="{24D9003C-246E-2C40-B2C1-500BFFC438BE}"/>
              </a:ext>
            </a:extLst>
          </p:cNvPr>
          <p:cNvPicPr>
            <a:picLocks noGrp="1" noChangeAspect="1"/>
          </p:cNvPicPr>
          <p:nvPr>
            <p:ph sz="quarter" idx="10"/>
          </p:nvPr>
        </p:nvPicPr>
        <p:blipFill>
          <a:blip r:embed="rId2"/>
          <a:stretch>
            <a:fillRect/>
          </a:stretch>
        </p:blipFill>
        <p:spPr>
          <a:xfrm>
            <a:off x="2383824" y="1408113"/>
            <a:ext cx="4376351" cy="4318000"/>
          </a:xfrm>
        </p:spPr>
      </p:pic>
    </p:spTree>
    <p:extLst>
      <p:ext uri="{BB962C8B-B14F-4D97-AF65-F5344CB8AC3E}">
        <p14:creationId xmlns:p14="http://schemas.microsoft.com/office/powerpoint/2010/main" val="37042278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22286-B778-7747-A629-87997E86E529}"/>
              </a:ext>
            </a:extLst>
          </p:cNvPr>
          <p:cNvPicPr>
            <a:picLocks noChangeAspect="1"/>
          </p:cNvPicPr>
          <p:nvPr/>
        </p:nvPicPr>
        <p:blipFill>
          <a:blip r:embed="rId2"/>
          <a:stretch>
            <a:fillRect/>
          </a:stretch>
        </p:blipFill>
        <p:spPr>
          <a:xfrm>
            <a:off x="1946782" y="170411"/>
            <a:ext cx="5250435" cy="5675380"/>
          </a:xfrm>
          <a:prstGeom prst="rect">
            <a:avLst/>
          </a:prstGeom>
        </p:spPr>
      </p:pic>
    </p:spTree>
    <p:extLst>
      <p:ext uri="{BB962C8B-B14F-4D97-AF65-F5344CB8AC3E}">
        <p14:creationId xmlns:p14="http://schemas.microsoft.com/office/powerpoint/2010/main" val="1503457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Group Presentations</a:t>
            </a:r>
          </a:p>
        </p:txBody>
      </p:sp>
      <p:sp>
        <p:nvSpPr>
          <p:cNvPr id="3" name="Content Placeholder 2"/>
          <p:cNvSpPr>
            <a:spLocks noGrp="1"/>
          </p:cNvSpPr>
          <p:nvPr>
            <p:ph sz="quarter" idx="10"/>
          </p:nvPr>
        </p:nvSpPr>
        <p:spPr>
          <a:xfrm>
            <a:off x="457200" y="1473200"/>
            <a:ext cx="8229600" cy="4453466"/>
          </a:xfrm>
        </p:spPr>
        <p:txBody>
          <a:bodyPr>
            <a:normAutofit/>
          </a:bodyPr>
          <a:lstStyle/>
          <a:p>
            <a:r>
              <a:rPr lang="en-US" sz="3600" dirty="0">
                <a:solidFill>
                  <a:srgbClr val="CCFFCC"/>
                </a:solidFill>
              </a:rPr>
              <a:t>2-3 </a:t>
            </a:r>
            <a:r>
              <a:rPr lang="en-US" sz="3600" dirty="0">
                <a:solidFill>
                  <a:srgbClr val="FF0000"/>
                </a:solidFill>
              </a:rPr>
              <a:t>(</a:t>
            </a:r>
            <a:r>
              <a:rPr lang="en-US" sz="3600" dirty="0">
                <a:solidFill>
                  <a:schemeClr val="accent5"/>
                </a:solidFill>
              </a:rPr>
              <a:t>ideally</a:t>
            </a:r>
            <a:r>
              <a:rPr lang="en-US" sz="3600" dirty="0">
                <a:solidFill>
                  <a:srgbClr val="FF0000"/>
                </a:solidFill>
              </a:rPr>
              <a:t>)</a:t>
            </a:r>
            <a:r>
              <a:rPr lang="en-US" sz="3600" dirty="0">
                <a:solidFill>
                  <a:schemeClr val="bg1"/>
                </a:solidFill>
              </a:rPr>
              <a:t> per group</a:t>
            </a:r>
          </a:p>
          <a:p>
            <a:r>
              <a:rPr lang="en-US" sz="3600" dirty="0">
                <a:solidFill>
                  <a:srgbClr val="CCFFCC"/>
                </a:solidFill>
              </a:rPr>
              <a:t>Sign-up </a:t>
            </a:r>
            <a:r>
              <a:rPr lang="en-US" sz="3600" dirty="0">
                <a:solidFill>
                  <a:schemeClr val="bg1"/>
                </a:solidFill>
              </a:rPr>
              <a:t>at the break or email me</a:t>
            </a:r>
          </a:p>
          <a:p>
            <a:r>
              <a:rPr lang="en-US" sz="3600" dirty="0">
                <a:solidFill>
                  <a:srgbClr val="CCFFCC"/>
                </a:solidFill>
              </a:rPr>
              <a:t>Any topic</a:t>
            </a:r>
            <a:r>
              <a:rPr lang="en-US" sz="3600" dirty="0">
                <a:solidFill>
                  <a:schemeClr val="bg1"/>
                </a:solidFill>
              </a:rPr>
              <a:t> </a:t>
            </a:r>
            <a:r>
              <a:rPr lang="mr-IN" sz="3600" dirty="0">
                <a:solidFill>
                  <a:schemeClr val="bg1"/>
                </a:solidFill>
              </a:rPr>
              <a:t>–</a:t>
            </a:r>
            <a:r>
              <a:rPr lang="en-US" sz="3600" dirty="0">
                <a:solidFill>
                  <a:schemeClr val="bg1"/>
                </a:solidFill>
              </a:rPr>
              <a:t> not constrained by what I’m talking about that week</a:t>
            </a:r>
          </a:p>
          <a:p>
            <a:r>
              <a:rPr lang="en-US" sz="3600" dirty="0">
                <a:solidFill>
                  <a:srgbClr val="CCFFCC"/>
                </a:solidFill>
              </a:rPr>
              <a:t>Consult</a:t>
            </a:r>
            <a:r>
              <a:rPr lang="en-US" sz="3600" dirty="0">
                <a:solidFill>
                  <a:schemeClr val="bg1"/>
                </a:solidFill>
              </a:rPr>
              <a:t> </a:t>
            </a:r>
            <a:r>
              <a:rPr lang="en-US" sz="3600" dirty="0">
                <a:solidFill>
                  <a:srgbClr val="CCFFCC"/>
                </a:solidFill>
              </a:rPr>
              <a:t>with me </a:t>
            </a:r>
            <a:r>
              <a:rPr lang="en-US" sz="3600" dirty="0">
                <a:solidFill>
                  <a:schemeClr val="bg1"/>
                </a:solidFill>
              </a:rPr>
              <a:t>re the topic you want to take on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11102925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1EA10E-93DD-5C41-A69E-EFD6F8847681}"/>
              </a:ext>
            </a:extLst>
          </p:cNvPr>
          <p:cNvPicPr>
            <a:picLocks noChangeAspect="1"/>
          </p:cNvPicPr>
          <p:nvPr/>
        </p:nvPicPr>
        <p:blipFill>
          <a:blip r:embed="rId2"/>
          <a:stretch>
            <a:fillRect/>
          </a:stretch>
        </p:blipFill>
        <p:spPr>
          <a:xfrm>
            <a:off x="2061697" y="149629"/>
            <a:ext cx="5020605" cy="5785463"/>
          </a:xfrm>
          <a:prstGeom prst="rect">
            <a:avLst/>
          </a:prstGeom>
        </p:spPr>
      </p:pic>
    </p:spTree>
    <p:extLst>
      <p:ext uri="{BB962C8B-B14F-4D97-AF65-F5344CB8AC3E}">
        <p14:creationId xmlns:p14="http://schemas.microsoft.com/office/powerpoint/2010/main" val="2880911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975DDE-5E6C-9948-AA67-3AAA65FAA325}"/>
              </a:ext>
            </a:extLst>
          </p:cNvPr>
          <p:cNvPicPr>
            <a:picLocks noChangeAspect="1"/>
          </p:cNvPicPr>
          <p:nvPr/>
        </p:nvPicPr>
        <p:blipFill>
          <a:blip r:embed="rId2"/>
          <a:stretch>
            <a:fillRect/>
          </a:stretch>
        </p:blipFill>
        <p:spPr>
          <a:xfrm>
            <a:off x="2291311" y="172950"/>
            <a:ext cx="4561378" cy="5734936"/>
          </a:xfrm>
          <a:prstGeom prst="rect">
            <a:avLst/>
          </a:prstGeom>
        </p:spPr>
      </p:pic>
    </p:spTree>
    <p:extLst>
      <p:ext uri="{BB962C8B-B14F-4D97-AF65-F5344CB8AC3E}">
        <p14:creationId xmlns:p14="http://schemas.microsoft.com/office/powerpoint/2010/main" val="1283097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B69931-32AA-F148-B1AE-15D073E8DE53}"/>
              </a:ext>
            </a:extLst>
          </p:cNvPr>
          <p:cNvPicPr>
            <a:picLocks noChangeAspect="1"/>
          </p:cNvPicPr>
          <p:nvPr/>
        </p:nvPicPr>
        <p:blipFill>
          <a:blip r:embed="rId2"/>
          <a:stretch>
            <a:fillRect/>
          </a:stretch>
        </p:blipFill>
        <p:spPr>
          <a:xfrm>
            <a:off x="2199665" y="187037"/>
            <a:ext cx="4744670" cy="5701256"/>
          </a:xfrm>
          <a:prstGeom prst="rect">
            <a:avLst/>
          </a:prstGeom>
        </p:spPr>
      </p:pic>
    </p:spTree>
    <p:extLst>
      <p:ext uri="{BB962C8B-B14F-4D97-AF65-F5344CB8AC3E}">
        <p14:creationId xmlns:p14="http://schemas.microsoft.com/office/powerpoint/2010/main" val="22696021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9999F-A027-C243-AD98-1AFC5C004A63}"/>
              </a:ext>
            </a:extLst>
          </p:cNvPr>
          <p:cNvPicPr>
            <a:picLocks noChangeAspect="1"/>
          </p:cNvPicPr>
          <p:nvPr/>
        </p:nvPicPr>
        <p:blipFill>
          <a:blip r:embed="rId2"/>
          <a:stretch>
            <a:fillRect/>
          </a:stretch>
        </p:blipFill>
        <p:spPr>
          <a:xfrm>
            <a:off x="2138614" y="149629"/>
            <a:ext cx="4866771" cy="5744698"/>
          </a:xfrm>
          <a:prstGeom prst="rect">
            <a:avLst/>
          </a:prstGeom>
        </p:spPr>
      </p:pic>
    </p:spTree>
    <p:extLst>
      <p:ext uri="{BB962C8B-B14F-4D97-AF65-F5344CB8AC3E}">
        <p14:creationId xmlns:p14="http://schemas.microsoft.com/office/powerpoint/2010/main" val="18701670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213B-006E-8E44-AAB9-36705C01D6CC}"/>
              </a:ext>
            </a:extLst>
          </p:cNvPr>
          <p:cNvSpPr>
            <a:spLocks noGrp="1"/>
          </p:cNvSpPr>
          <p:nvPr>
            <p:ph type="title"/>
          </p:nvPr>
        </p:nvSpPr>
        <p:spPr>
          <a:xfrm>
            <a:off x="457200" y="144966"/>
            <a:ext cx="8229600" cy="1605775"/>
          </a:xfrm>
        </p:spPr>
        <p:txBody>
          <a:bodyPr>
            <a:normAutofit/>
          </a:bodyPr>
          <a:lstStyle/>
          <a:p>
            <a:r>
              <a:rPr lang="en-US" sz="5400" b="1" dirty="0">
                <a:solidFill>
                  <a:srgbClr val="FFFF00"/>
                </a:solidFill>
              </a:rPr>
              <a:t>2</a:t>
            </a:r>
            <a:r>
              <a:rPr lang="en-US" sz="5400" b="1" dirty="0">
                <a:solidFill>
                  <a:srgbClr val="FF0000"/>
                </a:solidFill>
              </a:rPr>
              <a:t>.</a:t>
            </a:r>
            <a:r>
              <a:rPr lang="en-US" sz="5400" b="1" dirty="0">
                <a:solidFill>
                  <a:schemeClr val="bg1"/>
                </a:solidFill>
              </a:rPr>
              <a:t> Avoid conflicts</a:t>
            </a:r>
          </a:p>
        </p:txBody>
      </p:sp>
      <p:sp>
        <p:nvSpPr>
          <p:cNvPr id="3" name="Content Placeholder 2">
            <a:extLst>
              <a:ext uri="{FF2B5EF4-FFF2-40B4-BE49-F238E27FC236}">
                <a16:creationId xmlns:a16="http://schemas.microsoft.com/office/drawing/2014/main" id="{E898CF4C-BEAE-3C47-9D4B-A3B84076DC65}"/>
              </a:ext>
            </a:extLst>
          </p:cNvPr>
          <p:cNvSpPr>
            <a:spLocks noGrp="1"/>
          </p:cNvSpPr>
          <p:nvPr>
            <p:ph sz="quarter" idx="10"/>
          </p:nvPr>
        </p:nvSpPr>
        <p:spPr>
          <a:xfrm>
            <a:off x="457200" y="1750741"/>
            <a:ext cx="8229600" cy="3975392"/>
          </a:xfrm>
        </p:spPr>
        <p:txBody>
          <a:bodyPr>
            <a:normAutofit/>
          </a:bodyPr>
          <a:lstStyle/>
          <a:p>
            <a:r>
              <a:rPr lang="en-US" sz="3200" dirty="0">
                <a:solidFill>
                  <a:srgbClr val="FFFF00"/>
                </a:solidFill>
              </a:rPr>
              <a:t>Understand &amp; acknowledge </a:t>
            </a:r>
            <a:r>
              <a:rPr lang="en-US" sz="3200" dirty="0">
                <a:solidFill>
                  <a:srgbClr val="FF0000"/>
                </a:solidFill>
              </a:rPr>
              <a:t>conflicts are</a:t>
            </a:r>
            <a:r>
              <a:rPr lang="en-US" sz="3200" dirty="0">
                <a:solidFill>
                  <a:schemeClr val="bg1"/>
                </a:solidFill>
              </a:rPr>
              <a:t> possible, even likely, and realistically </a:t>
            </a:r>
            <a:r>
              <a:rPr lang="en-US" sz="3200" dirty="0">
                <a:solidFill>
                  <a:srgbClr val="FF0000"/>
                </a:solidFill>
              </a:rPr>
              <a:t>inevitable</a:t>
            </a:r>
            <a:r>
              <a:rPr lang="en-US" sz="3200" dirty="0">
                <a:solidFill>
                  <a:schemeClr val="bg1"/>
                </a:solidFill>
              </a:rPr>
              <a:t>.</a:t>
            </a:r>
          </a:p>
          <a:p>
            <a:r>
              <a:rPr lang="en-US" sz="3200" dirty="0">
                <a:solidFill>
                  <a:schemeClr val="bg1"/>
                </a:solidFill>
              </a:rPr>
              <a:t>Identify conflicts that that affect your ability to act as counsel.</a:t>
            </a:r>
          </a:p>
          <a:p>
            <a:r>
              <a:rPr lang="en-US" sz="3200" dirty="0">
                <a:solidFill>
                  <a:schemeClr val="bg1"/>
                </a:solidFill>
              </a:rPr>
              <a:t>Where there is a conflict, </a:t>
            </a:r>
            <a:r>
              <a:rPr lang="en-US" sz="3200" dirty="0">
                <a:solidFill>
                  <a:srgbClr val="FFFF00"/>
                </a:solidFill>
              </a:rPr>
              <a:t>disclose and dis-engage</a:t>
            </a:r>
          </a:p>
          <a:p>
            <a:r>
              <a:rPr lang="en-US" sz="3200" dirty="0">
                <a:solidFill>
                  <a:schemeClr val="bg1"/>
                </a:solidFill>
              </a:rPr>
              <a:t>When in doubt refer the work</a:t>
            </a:r>
            <a:r>
              <a:rPr lang="en-US" sz="3200" dirty="0">
                <a:solidFill>
                  <a:srgbClr val="FF0000"/>
                </a:solidFill>
              </a:rPr>
              <a:t>…</a:t>
            </a:r>
            <a:r>
              <a:rPr lang="en-US" sz="3200" dirty="0">
                <a:solidFill>
                  <a:schemeClr val="bg1"/>
                </a:solidFill>
              </a:rPr>
              <a:t> </a:t>
            </a:r>
          </a:p>
        </p:txBody>
      </p:sp>
    </p:spTree>
    <p:extLst>
      <p:ext uri="{BB962C8B-B14F-4D97-AF65-F5344CB8AC3E}">
        <p14:creationId xmlns:p14="http://schemas.microsoft.com/office/powerpoint/2010/main" val="27300150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4533-4A3C-CB46-B67B-A6641258C067}"/>
              </a:ext>
            </a:extLst>
          </p:cNvPr>
          <p:cNvSpPr>
            <a:spLocks noGrp="1"/>
          </p:cNvSpPr>
          <p:nvPr>
            <p:ph type="title"/>
          </p:nvPr>
        </p:nvSpPr>
        <p:spPr>
          <a:xfrm>
            <a:off x="232757" y="808730"/>
            <a:ext cx="5850438" cy="4347008"/>
          </a:xfrm>
        </p:spPr>
        <p:txBody>
          <a:bodyPr>
            <a:noAutofit/>
          </a:bodyPr>
          <a:lstStyle/>
          <a:p>
            <a:pPr algn="ctr"/>
            <a:r>
              <a:rPr lang="en-US" sz="4800" b="1" dirty="0">
                <a:solidFill>
                  <a:srgbClr val="FFFF00"/>
                </a:solidFill>
              </a:rPr>
              <a:t>2A</a:t>
            </a:r>
            <a:r>
              <a:rPr lang="en-US" sz="4800" b="1" dirty="0">
                <a:solidFill>
                  <a:srgbClr val="FF0000"/>
                </a:solidFill>
              </a:rPr>
              <a:t>. </a:t>
            </a:r>
            <a:r>
              <a:rPr lang="en-US" sz="4800" b="1" dirty="0">
                <a:solidFill>
                  <a:schemeClr val="bg1"/>
                </a:solidFill>
              </a:rPr>
              <a:t>You act only </a:t>
            </a:r>
            <a:r>
              <a:rPr lang="en-US" sz="4800" b="1" dirty="0">
                <a:solidFill>
                  <a:srgbClr val="FFFF00"/>
                </a:solidFill>
              </a:rPr>
              <a:t>for the company</a:t>
            </a:r>
            <a:r>
              <a:rPr lang="en-US" sz="4800" b="1" dirty="0">
                <a:solidFill>
                  <a:schemeClr val="bg1"/>
                </a:solidFill>
              </a:rPr>
              <a:t>; </a:t>
            </a:r>
            <a:r>
              <a:rPr lang="en-US" sz="4800" b="1" dirty="0">
                <a:solidFill>
                  <a:srgbClr val="FF0000"/>
                </a:solidFill>
              </a:rPr>
              <a:t>&amp;</a:t>
            </a:r>
            <a:r>
              <a:rPr lang="en-US" sz="4800" b="1" dirty="0">
                <a:solidFill>
                  <a:schemeClr val="bg1"/>
                </a:solidFill>
              </a:rPr>
              <a:t> act only </a:t>
            </a:r>
            <a:r>
              <a:rPr lang="en-US" sz="4800" b="1" dirty="0">
                <a:solidFill>
                  <a:srgbClr val="92D050"/>
                </a:solidFill>
              </a:rPr>
              <a:t>“</a:t>
            </a:r>
            <a:r>
              <a:rPr lang="en-US" sz="4800" b="1" dirty="0">
                <a:solidFill>
                  <a:srgbClr val="FFFF00"/>
                </a:solidFill>
              </a:rPr>
              <a:t>in the best interests </a:t>
            </a:r>
            <a:br>
              <a:rPr lang="en-US" sz="4800" b="1" dirty="0">
                <a:solidFill>
                  <a:schemeClr val="bg1"/>
                </a:solidFill>
              </a:rPr>
            </a:br>
            <a:r>
              <a:rPr lang="en-US" sz="4800" b="1" dirty="0">
                <a:solidFill>
                  <a:schemeClr val="bg1"/>
                </a:solidFill>
              </a:rPr>
              <a:t>of the company</a:t>
            </a:r>
            <a:r>
              <a:rPr lang="en-US" sz="4800" b="1" dirty="0">
                <a:solidFill>
                  <a:srgbClr val="92D050"/>
                </a:solidFill>
              </a:rPr>
              <a:t>”</a:t>
            </a:r>
            <a:r>
              <a:rPr lang="en-US" sz="4800" b="1" dirty="0">
                <a:solidFill>
                  <a:srgbClr val="FF0000"/>
                </a:solidFill>
              </a:rPr>
              <a:t>.</a:t>
            </a:r>
          </a:p>
        </p:txBody>
      </p:sp>
      <p:pic>
        <p:nvPicPr>
          <p:cNvPr id="4" name="Content Placeholder 3" descr="IMG_0249.jpg">
            <a:extLst>
              <a:ext uri="{FF2B5EF4-FFF2-40B4-BE49-F238E27FC236}">
                <a16:creationId xmlns:a16="http://schemas.microsoft.com/office/drawing/2014/main" id="{6E6F4B62-347E-5B48-BB32-30EA09121351}"/>
              </a:ext>
            </a:extLst>
          </p:cNvPr>
          <p:cNvPicPr>
            <a:picLocks noChangeAspect="1"/>
          </p:cNvPicPr>
          <p:nvPr/>
        </p:nvPicPr>
        <p:blipFill rotWithShape="1">
          <a:blip r:embed="rId2">
            <a:extLst>
              <a:ext uri="{28A0092B-C50C-407E-A947-70E740481C1C}">
                <a14:useLocalDpi xmlns:a14="http://schemas.microsoft.com/office/drawing/2010/main" val="0"/>
              </a:ext>
            </a:extLst>
          </a:blip>
          <a:srcRect l="193" r="56385"/>
          <a:stretch/>
        </p:blipFill>
        <p:spPr>
          <a:xfrm>
            <a:off x="6083195" y="970742"/>
            <a:ext cx="2603605" cy="4318000"/>
          </a:xfrm>
          <a:prstGeom prst="rect">
            <a:avLst/>
          </a:prstGeom>
        </p:spPr>
      </p:pic>
    </p:spTree>
    <p:extLst>
      <p:ext uri="{BB962C8B-B14F-4D97-AF65-F5344CB8AC3E}">
        <p14:creationId xmlns:p14="http://schemas.microsoft.com/office/powerpoint/2010/main" val="34968431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E066-A413-B745-90C9-6BE0BF18FC80}"/>
              </a:ext>
            </a:extLst>
          </p:cNvPr>
          <p:cNvSpPr>
            <a:spLocks noGrp="1"/>
          </p:cNvSpPr>
          <p:nvPr>
            <p:ph type="title"/>
          </p:nvPr>
        </p:nvSpPr>
        <p:spPr>
          <a:xfrm>
            <a:off x="0" y="326593"/>
            <a:ext cx="9144000" cy="1016000"/>
          </a:xfrm>
        </p:spPr>
        <p:txBody>
          <a:bodyPr>
            <a:noAutofit/>
          </a:bodyPr>
          <a:lstStyle/>
          <a:p>
            <a:pPr algn="ctr"/>
            <a:r>
              <a:rPr lang="en-US" sz="5400" b="1" dirty="0">
                <a:solidFill>
                  <a:srgbClr val="FFFF00"/>
                </a:solidFill>
              </a:rPr>
              <a:t>3</a:t>
            </a:r>
            <a:r>
              <a:rPr lang="en-US" sz="5400" b="1" dirty="0">
                <a:solidFill>
                  <a:srgbClr val="FF0000"/>
                </a:solidFill>
              </a:rPr>
              <a:t>.</a:t>
            </a:r>
            <a:r>
              <a:rPr lang="en-US" sz="5400" b="1" dirty="0">
                <a:solidFill>
                  <a:srgbClr val="FFFF00"/>
                </a:solidFill>
              </a:rPr>
              <a:t> </a:t>
            </a:r>
            <a:r>
              <a:rPr lang="en-US" sz="5400" b="1" dirty="0">
                <a:solidFill>
                  <a:schemeClr val="bg1"/>
                </a:solidFill>
              </a:rPr>
              <a:t>Identify your hat in context</a:t>
            </a:r>
          </a:p>
        </p:txBody>
      </p:sp>
      <p:sp>
        <p:nvSpPr>
          <p:cNvPr id="3" name="Content Placeholder 2">
            <a:extLst>
              <a:ext uri="{FF2B5EF4-FFF2-40B4-BE49-F238E27FC236}">
                <a16:creationId xmlns:a16="http://schemas.microsoft.com/office/drawing/2014/main" id="{CD60197F-A98E-AC4A-824E-55D8CA13EE80}"/>
              </a:ext>
            </a:extLst>
          </p:cNvPr>
          <p:cNvSpPr>
            <a:spLocks noGrp="1"/>
          </p:cNvSpPr>
          <p:nvPr>
            <p:ph sz="quarter" idx="10"/>
          </p:nvPr>
        </p:nvSpPr>
        <p:spPr>
          <a:xfrm>
            <a:off x="457200" y="1724017"/>
            <a:ext cx="8229600" cy="3030051"/>
          </a:xfrm>
        </p:spPr>
        <p:txBody>
          <a:bodyPr>
            <a:noAutofit/>
          </a:bodyPr>
          <a:lstStyle/>
          <a:p>
            <a:r>
              <a:rPr lang="en-US" sz="4400" dirty="0">
                <a:solidFill>
                  <a:schemeClr val="bg1">
                    <a:lumMod val="95000"/>
                  </a:schemeClr>
                </a:solidFill>
              </a:rPr>
              <a:t>If you are acting in another capacity than lawyer, should you be acting as your own lawyer or have the lawyering referred out </a:t>
            </a:r>
            <a:r>
              <a:rPr lang="en-US" sz="4400" dirty="0">
                <a:solidFill>
                  <a:srgbClr val="92D050"/>
                </a:solidFill>
              </a:rPr>
              <a:t>(</a:t>
            </a:r>
            <a:r>
              <a:rPr lang="en-US" sz="4400" dirty="0">
                <a:solidFill>
                  <a:srgbClr val="FFFF00"/>
                </a:solidFill>
              </a:rPr>
              <a:t>either internally or externally</a:t>
            </a:r>
            <a:r>
              <a:rPr lang="en-US" sz="4400" dirty="0">
                <a:solidFill>
                  <a:srgbClr val="92D050"/>
                </a:solidFill>
              </a:rPr>
              <a:t>)</a:t>
            </a:r>
            <a:r>
              <a:rPr lang="en-US" sz="4400" dirty="0">
                <a:solidFill>
                  <a:srgbClr val="FF0000"/>
                </a:solidFill>
              </a:rPr>
              <a:t>?</a:t>
            </a:r>
          </a:p>
        </p:txBody>
      </p:sp>
    </p:spTree>
    <p:extLst>
      <p:ext uri="{BB962C8B-B14F-4D97-AF65-F5344CB8AC3E}">
        <p14:creationId xmlns:p14="http://schemas.microsoft.com/office/powerpoint/2010/main" val="42262589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632" y="62665"/>
            <a:ext cx="7631168" cy="1016000"/>
          </a:xfrm>
        </p:spPr>
        <p:txBody>
          <a:bodyPr>
            <a:normAutofit/>
          </a:bodyPr>
          <a:lstStyle/>
          <a:p>
            <a:r>
              <a:rPr lang="en-US" sz="4800" b="1" dirty="0">
                <a:solidFill>
                  <a:schemeClr val="bg1"/>
                </a:solidFill>
              </a:rPr>
              <a:t>Which </a:t>
            </a:r>
            <a:r>
              <a:rPr lang="en-US" sz="4800" b="1" dirty="0">
                <a:solidFill>
                  <a:srgbClr val="FFFF00"/>
                </a:solidFill>
              </a:rPr>
              <a:t>hat</a:t>
            </a:r>
            <a:r>
              <a:rPr lang="en-US" sz="4800" b="1" dirty="0">
                <a:solidFill>
                  <a:schemeClr val="bg1"/>
                </a:solidFill>
              </a:rPr>
              <a:t>?</a:t>
            </a:r>
          </a:p>
        </p:txBody>
      </p:sp>
      <p:pic>
        <p:nvPicPr>
          <p:cNvPr id="4" name="Content Placeholder 3" descr="Amsterdam_-_Hats_-_0931.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58" r="-132"/>
          <a:stretch/>
        </p:blipFill>
        <p:spPr>
          <a:xfrm>
            <a:off x="1055632" y="1077913"/>
            <a:ext cx="7010056" cy="4648200"/>
          </a:xfrm>
        </p:spPr>
      </p:pic>
    </p:spTree>
    <p:extLst>
      <p:ext uri="{BB962C8B-B14F-4D97-AF65-F5344CB8AC3E}">
        <p14:creationId xmlns:p14="http://schemas.microsoft.com/office/powerpoint/2010/main" val="24544523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7E32EF-29C7-D245-8F42-9C6462F18671}"/>
              </a:ext>
            </a:extLst>
          </p:cNvPr>
          <p:cNvPicPr>
            <a:picLocks noChangeAspect="1"/>
          </p:cNvPicPr>
          <p:nvPr/>
        </p:nvPicPr>
        <p:blipFill>
          <a:blip r:embed="rId2"/>
          <a:stretch>
            <a:fillRect/>
          </a:stretch>
        </p:blipFill>
        <p:spPr>
          <a:xfrm>
            <a:off x="254954" y="897774"/>
            <a:ext cx="8634092" cy="4612229"/>
          </a:xfrm>
          <a:prstGeom prst="rect">
            <a:avLst/>
          </a:prstGeom>
        </p:spPr>
      </p:pic>
    </p:spTree>
    <p:extLst>
      <p:ext uri="{BB962C8B-B14F-4D97-AF65-F5344CB8AC3E}">
        <p14:creationId xmlns:p14="http://schemas.microsoft.com/office/powerpoint/2010/main" val="39794108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E15B-6DBD-DE4E-B208-4AEA3B8A7845}"/>
              </a:ext>
            </a:extLst>
          </p:cNvPr>
          <p:cNvSpPr>
            <a:spLocks noGrp="1"/>
          </p:cNvSpPr>
          <p:nvPr>
            <p:ph type="title"/>
          </p:nvPr>
        </p:nvSpPr>
        <p:spPr>
          <a:xfrm>
            <a:off x="457200" y="0"/>
            <a:ext cx="8229600" cy="1745673"/>
          </a:xfrm>
        </p:spPr>
        <p:txBody>
          <a:bodyPr>
            <a:noAutofit/>
          </a:bodyPr>
          <a:lstStyle/>
          <a:p>
            <a:pPr algn="ctr"/>
            <a:r>
              <a:rPr lang="en-US" sz="4400" b="1" dirty="0">
                <a:solidFill>
                  <a:srgbClr val="FFFF00"/>
                </a:solidFill>
              </a:rPr>
              <a:t>4</a:t>
            </a:r>
            <a:r>
              <a:rPr lang="en-US" sz="4400" b="1" dirty="0">
                <a:solidFill>
                  <a:srgbClr val="FF0000"/>
                </a:solidFill>
              </a:rPr>
              <a:t>. </a:t>
            </a:r>
            <a:r>
              <a:rPr lang="en-US" sz="4400" b="1" dirty="0">
                <a:solidFill>
                  <a:schemeClr val="bg1"/>
                </a:solidFill>
              </a:rPr>
              <a:t>Establish the scope </a:t>
            </a:r>
            <a:br>
              <a:rPr lang="en-US" sz="4400" b="1" dirty="0">
                <a:solidFill>
                  <a:schemeClr val="bg1"/>
                </a:solidFill>
              </a:rPr>
            </a:br>
            <a:r>
              <a:rPr lang="en-US" sz="4400" b="1" dirty="0">
                <a:solidFill>
                  <a:schemeClr val="bg1"/>
                </a:solidFill>
              </a:rPr>
              <a:t>of your lawyer hat</a:t>
            </a:r>
          </a:p>
        </p:txBody>
      </p:sp>
      <p:pic>
        <p:nvPicPr>
          <p:cNvPr id="4" name="Content Placeholder 3">
            <a:extLst>
              <a:ext uri="{FF2B5EF4-FFF2-40B4-BE49-F238E27FC236}">
                <a16:creationId xmlns:a16="http://schemas.microsoft.com/office/drawing/2014/main" id="{1F8D1FF9-2746-D34E-9517-8A37F5191A3F}"/>
              </a:ext>
            </a:extLst>
          </p:cNvPr>
          <p:cNvPicPr>
            <a:picLocks noGrp="1" noChangeAspect="1"/>
          </p:cNvPicPr>
          <p:nvPr>
            <p:ph sz="quarter" idx="10"/>
          </p:nvPr>
        </p:nvPicPr>
        <p:blipFill>
          <a:blip r:embed="rId2"/>
          <a:stretch>
            <a:fillRect/>
          </a:stretch>
        </p:blipFill>
        <p:spPr>
          <a:xfrm>
            <a:off x="2871571" y="2177935"/>
            <a:ext cx="3400858" cy="3400858"/>
          </a:xfrm>
          <a:prstGeom prst="rect">
            <a:avLst/>
          </a:prstGeom>
        </p:spPr>
      </p:pic>
    </p:spTree>
    <p:extLst>
      <p:ext uri="{BB962C8B-B14F-4D97-AF65-F5344CB8AC3E}">
        <p14:creationId xmlns:p14="http://schemas.microsoft.com/office/powerpoint/2010/main" val="69888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647"/>
            <a:ext cx="8229600" cy="1016000"/>
          </a:xfrm>
        </p:spPr>
        <p:txBody>
          <a:bodyPr>
            <a:normAutofit/>
          </a:bodyPr>
          <a:lstStyle/>
          <a:p>
            <a:pPr algn="ctr"/>
            <a:r>
              <a:rPr lang="en-US" sz="4800" b="1" dirty="0">
                <a:solidFill>
                  <a:srgbClr val="FFFF00"/>
                </a:solidFill>
              </a:rPr>
              <a:t>Group Presentations</a:t>
            </a:r>
            <a:r>
              <a:rPr lang="en-US" sz="4800" b="1" dirty="0">
                <a:solidFill>
                  <a:srgbClr val="FF0000"/>
                </a:solidFill>
              </a:rPr>
              <a:t>:</a:t>
            </a:r>
          </a:p>
        </p:txBody>
      </p:sp>
      <p:sp>
        <p:nvSpPr>
          <p:cNvPr id="3" name="Content Placeholder 2"/>
          <p:cNvSpPr>
            <a:spLocks noGrp="1"/>
          </p:cNvSpPr>
          <p:nvPr>
            <p:ph sz="quarter" idx="10"/>
          </p:nvPr>
        </p:nvSpPr>
        <p:spPr>
          <a:xfrm>
            <a:off x="457200" y="2268638"/>
            <a:ext cx="8229600" cy="3658027"/>
          </a:xfrm>
        </p:spPr>
        <p:txBody>
          <a:bodyPr>
            <a:normAutofit/>
          </a:bodyPr>
          <a:lstStyle/>
          <a:p>
            <a:pPr marL="0" indent="0" algn="ctr">
              <a:buNone/>
            </a:pPr>
            <a:r>
              <a:rPr lang="en-US" sz="17500" b="1" dirty="0">
                <a:solidFill>
                  <a:schemeClr val="bg1"/>
                </a:solidFill>
              </a:rPr>
              <a:t>All in</a:t>
            </a:r>
            <a:r>
              <a:rPr lang="en-US" sz="17500" b="1" dirty="0">
                <a:solidFill>
                  <a:srgbClr val="FF0000"/>
                </a:solidFill>
              </a:rPr>
              <a:t>?</a:t>
            </a:r>
            <a:endParaRPr lang="en-US" sz="17500" dirty="0">
              <a:solidFill>
                <a:schemeClr val="bg1"/>
              </a:solidFill>
            </a:endParaRPr>
          </a:p>
        </p:txBody>
      </p:sp>
    </p:spTree>
    <p:extLst>
      <p:ext uri="{BB962C8B-B14F-4D97-AF65-F5344CB8AC3E}">
        <p14:creationId xmlns:p14="http://schemas.microsoft.com/office/powerpoint/2010/main" val="30295840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846E-012D-BA42-8B75-24507E468821}"/>
              </a:ext>
            </a:extLst>
          </p:cNvPr>
          <p:cNvSpPr>
            <a:spLocks noGrp="1"/>
          </p:cNvSpPr>
          <p:nvPr>
            <p:ph type="title"/>
          </p:nvPr>
        </p:nvSpPr>
        <p:spPr/>
        <p:txBody>
          <a:bodyPr>
            <a:normAutofit/>
          </a:bodyPr>
          <a:lstStyle/>
          <a:p>
            <a:pPr algn="ctr"/>
            <a:r>
              <a:rPr lang="en-US" sz="5400" b="1" dirty="0">
                <a:solidFill>
                  <a:srgbClr val="FFFF00"/>
                </a:solidFill>
              </a:rPr>
              <a:t>5</a:t>
            </a:r>
            <a:r>
              <a:rPr lang="en-US" sz="5400" b="1" dirty="0">
                <a:solidFill>
                  <a:srgbClr val="FF0000"/>
                </a:solidFill>
              </a:rPr>
              <a:t>.</a:t>
            </a:r>
            <a:r>
              <a:rPr lang="en-US" sz="5400" b="1" dirty="0"/>
              <a:t> </a:t>
            </a:r>
            <a:r>
              <a:rPr lang="en-US" sz="5400" b="1" dirty="0">
                <a:solidFill>
                  <a:schemeClr val="bg1"/>
                </a:solidFill>
              </a:rPr>
              <a:t>LEAD</a:t>
            </a:r>
          </a:p>
        </p:txBody>
      </p:sp>
      <p:pic>
        <p:nvPicPr>
          <p:cNvPr id="5" name="Content Placeholder 4">
            <a:extLst>
              <a:ext uri="{FF2B5EF4-FFF2-40B4-BE49-F238E27FC236}">
                <a16:creationId xmlns:a16="http://schemas.microsoft.com/office/drawing/2014/main" id="{554DE706-6AE5-1049-A251-3404D1E8E3CF}"/>
              </a:ext>
            </a:extLst>
          </p:cNvPr>
          <p:cNvPicPr>
            <a:picLocks noGrp="1" noChangeAspect="1"/>
          </p:cNvPicPr>
          <p:nvPr>
            <p:ph sz="quarter" idx="10"/>
          </p:nvPr>
        </p:nvPicPr>
        <p:blipFill>
          <a:blip r:embed="rId2"/>
          <a:stretch>
            <a:fillRect/>
          </a:stretch>
        </p:blipFill>
        <p:spPr>
          <a:xfrm>
            <a:off x="457200" y="1512505"/>
            <a:ext cx="8229600" cy="4109216"/>
          </a:xfrm>
        </p:spPr>
      </p:pic>
    </p:spTree>
    <p:extLst>
      <p:ext uri="{BB962C8B-B14F-4D97-AF65-F5344CB8AC3E}">
        <p14:creationId xmlns:p14="http://schemas.microsoft.com/office/powerpoint/2010/main" val="21014894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4528248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22871606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076" y="593766"/>
            <a:ext cx="8229600" cy="532237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SEE YOU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IN A FEW WEEKs</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25527349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738667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8997353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08287178"/>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5280</TotalTime>
  <Words>891</Words>
  <Application>Microsoft Macintosh PowerPoint</Application>
  <PresentationFormat>On-screen Show (4:3)</PresentationFormat>
  <Paragraphs>172</Paragraphs>
  <Slides>96</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96</vt:i4>
      </vt:variant>
    </vt:vector>
  </HeadingPairs>
  <TitlesOfParts>
    <vt:vector size="108" baseType="lpstr">
      <vt:lpstr>American Typewriter</vt:lpstr>
      <vt:lpstr>Apple Chancery</vt:lpstr>
      <vt:lpstr>Arial</vt:lpstr>
      <vt:lpstr>Calibri</vt:lpstr>
      <vt:lpstr>Klavika</vt:lpstr>
      <vt:lpstr>Lucida Console</vt:lpstr>
      <vt:lpstr>Mangal</vt:lpstr>
      <vt:lpstr>Times</vt:lpstr>
      <vt:lpstr>Times New Roman</vt:lpstr>
      <vt:lpstr>Wingdings</vt:lpstr>
      <vt:lpstr>CDM_PPT_Template </vt:lpstr>
      <vt:lpstr>2_CDM_PPT_Template </vt:lpstr>
      <vt:lpstr>“With great power…” Part 3</vt:lpstr>
      <vt:lpstr>PowerPoint Presentation</vt:lpstr>
      <vt:lpstr>Terrific Thursdays</vt:lpstr>
      <vt:lpstr>PowerPoint Presentation</vt:lpstr>
      <vt:lpstr>PowerPoint Presentation</vt:lpstr>
      <vt:lpstr> EVALUATION </vt:lpstr>
      <vt:lpstr>Paper Confessional  (or what I learned one winter holiday)</vt:lpstr>
      <vt:lpstr>Group Presentations</vt:lpstr>
      <vt:lpstr>Group Presentations:</vt:lpstr>
      <vt:lpstr>Evaluation Tips</vt:lpstr>
      <vt:lpstr>Grades (primarily)</vt:lpstr>
      <vt:lpstr>PowerPoint Presentation</vt:lpstr>
      <vt:lpstr>Website</vt:lpstr>
      <vt:lpstr>PowerPoint Presentation</vt:lpstr>
      <vt:lpstr>PowerPoint Presentation</vt:lpstr>
      <vt:lpstr>Pause</vt:lpstr>
      <vt:lpstr>PowerPoint Presentation</vt:lpstr>
      <vt:lpstr>Australia</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Wait!…What?…Rewind…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Plus shaped lawyer?</vt:lpstr>
      <vt:lpstr>PowerPoint Presentation</vt:lpstr>
      <vt:lpstr>Bottom Line Contribution  Through Risk Management</vt:lpstr>
      <vt:lpstr>PowerPoint Presentation</vt:lpstr>
      <vt:lpstr>PowerPoint Presentation</vt:lpstr>
      <vt:lpstr>PowerPoint Presentation</vt:lpstr>
      <vt:lpstr>Pause</vt:lpstr>
      <vt:lpstr>PowerPoint Presentation</vt:lpstr>
      <vt:lpstr>PowerPoint Presentation</vt:lpstr>
      <vt:lpstr>Recapping</vt:lpstr>
      <vt:lpstr>The course in one cartoon</vt:lpstr>
      <vt:lpstr>PowerPoint Presentation</vt:lpstr>
      <vt:lpstr>Basic Problem?</vt:lpstr>
      <vt:lpstr>PowerPoint Presentation</vt:lpstr>
      <vt:lpstr>Basic Problem? Huge?</vt:lpstr>
      <vt:lpstr>Basic Conundrum?</vt:lpstr>
      <vt:lpstr>…invisible.</vt:lpstr>
      <vt:lpstr>Poor Governance is SUPER VISIBLE</vt:lpstr>
      <vt:lpstr>Pause</vt:lpstr>
      <vt:lpstr>PowerPoint Presentation</vt:lpstr>
      <vt:lpstr>PowerPoint Presentation</vt:lpstr>
      <vt:lpstr>PowerPoint Presentation</vt:lpstr>
      <vt:lpstr>1. Lawyer First</vt:lpstr>
      <vt:lpstr>1A. Canons of Legal Ethics (Chapter 2 – Standards of the Legal Profession)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Filed for bankruptcy Dec. 2, 2001</vt:lpstr>
      <vt:lpstr>PowerPoint Presentation</vt:lpstr>
      <vt:lpstr>PowerPoint Presentation</vt:lpstr>
      <vt:lpstr>PowerPoint Presentation</vt:lpstr>
      <vt:lpstr>PowerPoint Presentation</vt:lpstr>
      <vt:lpstr>PowerPoint Presentation</vt:lpstr>
      <vt:lpstr>2. Avoid conflicts</vt:lpstr>
      <vt:lpstr>2A. You act only for the company; &amp; act only “in the best interests  of the company”.</vt:lpstr>
      <vt:lpstr>3. Identify your hat in context</vt:lpstr>
      <vt:lpstr>Which hat?</vt:lpstr>
      <vt:lpstr>PowerPoint Presentation</vt:lpstr>
      <vt:lpstr>4. Establish the scope  of your lawyer hat</vt:lpstr>
      <vt:lpstr>5. LEAD</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Controlling the Controllers</dc:title>
  <dc:creator>Jon Festinger</dc:creator>
  <cp:lastModifiedBy>Microsoft Office User</cp:lastModifiedBy>
  <cp:revision>524</cp:revision>
  <cp:lastPrinted>2013-11-20T04:46:48Z</cp:lastPrinted>
  <dcterms:created xsi:type="dcterms:W3CDTF">2013-03-18T21:23:38Z</dcterms:created>
  <dcterms:modified xsi:type="dcterms:W3CDTF">2019-02-08T04:00:32Z</dcterms:modified>
</cp:coreProperties>
</file>