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150"/>
  </p:notesMasterIdLst>
  <p:sldIdLst>
    <p:sldId id="300" r:id="rId3"/>
    <p:sldId id="547" r:id="rId4"/>
    <p:sldId id="1260" r:id="rId5"/>
    <p:sldId id="2331" r:id="rId6"/>
    <p:sldId id="2943" r:id="rId7"/>
    <p:sldId id="2346" r:id="rId8"/>
    <p:sldId id="1125" r:id="rId9"/>
    <p:sldId id="1127" r:id="rId10"/>
    <p:sldId id="3125" r:id="rId11"/>
    <p:sldId id="2942" r:id="rId12"/>
    <p:sldId id="2540" r:id="rId13"/>
    <p:sldId id="441" r:id="rId14"/>
    <p:sldId id="3128" r:id="rId15"/>
    <p:sldId id="1172" r:id="rId16"/>
    <p:sldId id="3026" r:id="rId17"/>
    <p:sldId id="3021" r:id="rId18"/>
    <p:sldId id="3024" r:id="rId19"/>
    <p:sldId id="1081" r:id="rId20"/>
    <p:sldId id="2994" r:id="rId21"/>
    <p:sldId id="3077" r:id="rId22"/>
    <p:sldId id="3129" r:id="rId23"/>
    <p:sldId id="3130" r:id="rId24"/>
    <p:sldId id="3069" r:id="rId25"/>
    <p:sldId id="3074" r:id="rId26"/>
    <p:sldId id="3075" r:id="rId27"/>
    <p:sldId id="3076" r:id="rId28"/>
    <p:sldId id="2961" r:id="rId29"/>
    <p:sldId id="3081" r:id="rId30"/>
    <p:sldId id="3082" r:id="rId31"/>
    <p:sldId id="3084" r:id="rId32"/>
    <p:sldId id="3083" r:id="rId33"/>
    <p:sldId id="3071" r:id="rId34"/>
    <p:sldId id="3070" r:id="rId35"/>
    <p:sldId id="3072" r:id="rId36"/>
    <p:sldId id="3073" r:id="rId37"/>
    <p:sldId id="3106" r:id="rId38"/>
    <p:sldId id="3108" r:id="rId39"/>
    <p:sldId id="3107" r:id="rId40"/>
    <p:sldId id="3109" r:id="rId41"/>
    <p:sldId id="3127" r:id="rId42"/>
    <p:sldId id="3126" r:id="rId43"/>
    <p:sldId id="2957" r:id="rId44"/>
    <p:sldId id="3060" r:id="rId45"/>
    <p:sldId id="2998" r:id="rId46"/>
    <p:sldId id="2999" r:id="rId47"/>
    <p:sldId id="1255" r:id="rId48"/>
    <p:sldId id="2944" r:id="rId49"/>
    <p:sldId id="3010" r:id="rId50"/>
    <p:sldId id="3011" r:id="rId51"/>
    <p:sldId id="596" r:id="rId52"/>
    <p:sldId id="2939" r:id="rId53"/>
    <p:sldId id="2984" r:id="rId54"/>
    <p:sldId id="2986" r:id="rId55"/>
    <p:sldId id="3044" r:id="rId56"/>
    <p:sldId id="2985" r:id="rId57"/>
    <p:sldId id="3045" r:id="rId58"/>
    <p:sldId id="2987" r:id="rId59"/>
    <p:sldId id="3062" r:id="rId60"/>
    <p:sldId id="2931" r:id="rId61"/>
    <p:sldId id="2953" r:id="rId62"/>
    <p:sldId id="2983" r:id="rId63"/>
    <p:sldId id="1258" r:id="rId64"/>
    <p:sldId id="1259" r:id="rId65"/>
    <p:sldId id="365" r:id="rId66"/>
    <p:sldId id="2981" r:id="rId67"/>
    <p:sldId id="2982" r:id="rId68"/>
    <p:sldId id="3000" r:id="rId69"/>
    <p:sldId id="3001" r:id="rId70"/>
    <p:sldId id="2989" r:id="rId71"/>
    <p:sldId id="2916" r:id="rId72"/>
    <p:sldId id="3005" r:id="rId73"/>
    <p:sldId id="3041" r:id="rId74"/>
    <p:sldId id="3079" r:id="rId75"/>
    <p:sldId id="3042" r:id="rId76"/>
    <p:sldId id="3080" r:id="rId77"/>
    <p:sldId id="3085" r:id="rId78"/>
    <p:sldId id="507" r:id="rId79"/>
    <p:sldId id="508" r:id="rId80"/>
    <p:sldId id="509" r:id="rId81"/>
    <p:sldId id="510" r:id="rId82"/>
    <p:sldId id="3087" r:id="rId83"/>
    <p:sldId id="3088" r:id="rId84"/>
    <p:sldId id="3089" r:id="rId85"/>
    <p:sldId id="3090" r:id="rId86"/>
    <p:sldId id="3096" r:id="rId87"/>
    <p:sldId id="3097" r:id="rId88"/>
    <p:sldId id="3098" r:id="rId89"/>
    <p:sldId id="3099" r:id="rId90"/>
    <p:sldId id="3091" r:id="rId91"/>
    <p:sldId id="3092" r:id="rId92"/>
    <p:sldId id="3110" r:id="rId93"/>
    <p:sldId id="3111" r:id="rId94"/>
    <p:sldId id="3112" r:id="rId95"/>
    <p:sldId id="3118" r:id="rId96"/>
    <p:sldId id="3117" r:id="rId97"/>
    <p:sldId id="3119" r:id="rId98"/>
    <p:sldId id="3086" r:id="rId99"/>
    <p:sldId id="3113" r:id="rId100"/>
    <p:sldId id="3114" r:id="rId101"/>
    <p:sldId id="3115" r:id="rId102"/>
    <p:sldId id="3120" r:id="rId103"/>
    <p:sldId id="3093" r:id="rId104"/>
    <p:sldId id="3094" r:id="rId105"/>
    <p:sldId id="3046" r:id="rId106"/>
    <p:sldId id="3078" r:id="rId107"/>
    <p:sldId id="3121" r:id="rId108"/>
    <p:sldId id="2915" r:id="rId109"/>
    <p:sldId id="3040" r:id="rId110"/>
    <p:sldId id="3031" r:id="rId111"/>
    <p:sldId id="3032" r:id="rId112"/>
    <p:sldId id="3034" r:id="rId113"/>
    <p:sldId id="3100" r:id="rId114"/>
    <p:sldId id="3101" r:id="rId115"/>
    <p:sldId id="3102" r:id="rId116"/>
    <p:sldId id="3103" r:id="rId117"/>
    <p:sldId id="3104" r:id="rId118"/>
    <p:sldId id="2948" r:id="rId119"/>
    <p:sldId id="3008" r:id="rId120"/>
    <p:sldId id="3009" r:id="rId121"/>
    <p:sldId id="3015" r:id="rId122"/>
    <p:sldId id="3043" r:id="rId123"/>
    <p:sldId id="3047" r:id="rId124"/>
    <p:sldId id="3048" r:id="rId125"/>
    <p:sldId id="3049" r:id="rId126"/>
    <p:sldId id="3016" r:id="rId127"/>
    <p:sldId id="3017" r:id="rId128"/>
    <p:sldId id="3018" r:id="rId129"/>
    <p:sldId id="3019" r:id="rId130"/>
    <p:sldId id="3025" r:id="rId131"/>
    <p:sldId id="3027" r:id="rId132"/>
    <p:sldId id="3028" r:id="rId133"/>
    <p:sldId id="3020" r:id="rId134"/>
    <p:sldId id="3122" r:id="rId135"/>
    <p:sldId id="3123" r:id="rId136"/>
    <p:sldId id="3131" r:id="rId137"/>
    <p:sldId id="3029" r:id="rId138"/>
    <p:sldId id="3030" r:id="rId139"/>
    <p:sldId id="1293" r:id="rId140"/>
    <p:sldId id="3013" r:id="rId141"/>
    <p:sldId id="3105" r:id="rId142"/>
    <p:sldId id="3132" r:id="rId143"/>
    <p:sldId id="822" r:id="rId144"/>
    <p:sldId id="2009" r:id="rId145"/>
    <p:sldId id="2539" r:id="rId146"/>
    <p:sldId id="823" r:id="rId147"/>
    <p:sldId id="2125" r:id="rId148"/>
    <p:sldId id="824" r:id="rId1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788CA"/>
    <a:srgbClr val="FFC079"/>
    <a:srgbClr val="C31F3D"/>
    <a:srgbClr val="E42225"/>
    <a:srgbClr val="7F29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08"/>
    <p:restoredTop sz="94262"/>
  </p:normalViewPr>
  <p:slideViewPr>
    <p:cSldViewPr snapToGrid="0" snapToObjects="1">
      <p:cViewPr varScale="1">
        <p:scale>
          <a:sx n="77" d="100"/>
          <a:sy n="77" d="100"/>
        </p:scale>
        <p:origin x="1288"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notesMaster" Target="notesMasters/notes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tableStyles" Target="tableStyle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B6EFC-952C-7E4A-9BA7-8224D7AF70B7}" type="datetimeFigureOut">
              <a:rPr lang="en-US" smtClean="0"/>
              <a:t>1/31/19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DD70A-49CF-A34C-9971-161B57405951}" type="slidenum">
              <a:rPr lang="en-US" smtClean="0"/>
              <a:t>‹#›</a:t>
            </a:fld>
            <a:endParaRPr lang="en-US"/>
          </a:p>
        </p:txBody>
      </p:sp>
    </p:spTree>
    <p:extLst>
      <p:ext uri="{BB962C8B-B14F-4D97-AF65-F5344CB8AC3E}">
        <p14:creationId xmlns:p14="http://schemas.microsoft.com/office/powerpoint/2010/main" val="26661191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FDD70A-49CF-A34C-9971-161B57405951}" type="slidenum">
              <a:rPr lang="en-US" smtClean="0"/>
              <a:t>52</a:t>
            </a:fld>
            <a:endParaRPr lang="en-US"/>
          </a:p>
        </p:txBody>
      </p:sp>
    </p:spTree>
    <p:extLst>
      <p:ext uri="{BB962C8B-B14F-4D97-AF65-F5344CB8AC3E}">
        <p14:creationId xmlns:p14="http://schemas.microsoft.com/office/powerpoint/2010/main" val="4051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FDD70A-49CF-A34C-9971-161B57405951}" type="slidenum">
              <a:rPr lang="en-US" smtClean="0"/>
              <a:t>133</a:t>
            </a:fld>
            <a:endParaRPr lang="en-US"/>
          </a:p>
        </p:txBody>
      </p:sp>
    </p:spTree>
    <p:extLst>
      <p:ext uri="{BB962C8B-B14F-4D97-AF65-F5344CB8AC3E}">
        <p14:creationId xmlns:p14="http://schemas.microsoft.com/office/powerpoint/2010/main" val="3322117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144</a:t>
            </a:fld>
            <a:endParaRPr lang="en-US"/>
          </a:p>
        </p:txBody>
      </p:sp>
    </p:spTree>
    <p:extLst>
      <p:ext uri="{BB962C8B-B14F-4D97-AF65-F5344CB8AC3E}">
        <p14:creationId xmlns:p14="http://schemas.microsoft.com/office/powerpoint/2010/main" val="390622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5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2995214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98607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62037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254142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4296661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1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hls.harvard.edu/academics/curriculum/catalog/default.aspx?o=72164"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6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9419"/>
            <a:ext cx="8646080" cy="1289751"/>
          </a:xfrm>
        </p:spPr>
        <p:txBody>
          <a:bodyPr>
            <a:normAutofit fontScale="90000"/>
          </a:bodyPr>
          <a:lstStyle/>
          <a:p>
            <a:r>
              <a:rPr lang="en-US" sz="5300" b="1" dirty="0">
                <a:solidFill>
                  <a:schemeClr val="tx1"/>
                </a:solidFill>
                <a:latin typeface="+mn-lt"/>
                <a:cs typeface="Times New Roman"/>
              </a:rPr>
              <a:t>“</a:t>
            </a:r>
            <a:r>
              <a:rPr lang="en-US" sz="5300" b="1" dirty="0">
                <a:solidFill>
                  <a:schemeClr val="tx2"/>
                </a:solidFill>
                <a:latin typeface="+mn-lt"/>
                <a:cs typeface="Times New Roman"/>
              </a:rPr>
              <a:t>With great power</a:t>
            </a:r>
            <a:r>
              <a:rPr lang="en-US" sz="5300" b="1" dirty="0">
                <a:solidFill>
                  <a:srgbClr val="FFFF00"/>
                </a:solidFill>
                <a:latin typeface="+mn-lt"/>
                <a:cs typeface="Times New Roman"/>
              </a:rPr>
              <a:t>…</a:t>
            </a:r>
            <a:r>
              <a:rPr lang="en-US" sz="5300" b="1" dirty="0">
                <a:solidFill>
                  <a:schemeClr val="tx1"/>
                </a:solidFill>
                <a:latin typeface="+mn-lt"/>
                <a:cs typeface="Times New Roman"/>
              </a:rPr>
              <a:t>” </a:t>
            </a:r>
            <a:r>
              <a:rPr lang="en-US" sz="5300" b="1" dirty="0">
                <a:solidFill>
                  <a:srgbClr val="FF0000"/>
                </a:solidFill>
                <a:latin typeface="+mn-lt"/>
                <a:cs typeface="Times New Roman"/>
              </a:rPr>
              <a:t>Part 2</a:t>
            </a:r>
          </a:p>
        </p:txBody>
      </p:sp>
      <p:sp>
        <p:nvSpPr>
          <p:cNvPr id="3" name="Content Placeholder 2"/>
          <p:cNvSpPr>
            <a:spLocks noGrp="1"/>
          </p:cNvSpPr>
          <p:nvPr>
            <p:ph sz="quarter" idx="10"/>
          </p:nvPr>
        </p:nvSpPr>
        <p:spPr>
          <a:xfrm>
            <a:off x="457200" y="2103285"/>
            <a:ext cx="8229600" cy="3995996"/>
          </a:xfrm>
        </p:spPr>
        <p:txBody>
          <a:bodyPr>
            <a:normAutofit fontScale="55000" lnSpcReduction="20000"/>
          </a:bodyPr>
          <a:lstStyle/>
          <a:p>
            <a:pPr marL="0" indent="0">
              <a:lnSpc>
                <a:spcPct val="120000"/>
              </a:lnSpc>
              <a:buNone/>
            </a:pPr>
            <a:r>
              <a:rPr lang="en-US" sz="3600" b="1" dirty="0">
                <a:solidFill>
                  <a:schemeClr val="tx1"/>
                </a:solidFill>
                <a:latin typeface="+mn-lt"/>
                <a:cs typeface="Lucida Console"/>
              </a:rPr>
              <a:t>Talk 3</a:t>
            </a:r>
          </a:p>
          <a:p>
            <a:pPr marL="0" indent="0">
              <a:lnSpc>
                <a:spcPct val="120000"/>
              </a:lnSpc>
              <a:buNone/>
            </a:pPr>
            <a:r>
              <a:rPr lang="en-US" sz="3600" b="1" dirty="0">
                <a:solidFill>
                  <a:schemeClr val="tx1"/>
                </a:solidFill>
                <a:latin typeface="+mn-lt"/>
                <a:cs typeface="Lucida Console"/>
              </a:rPr>
              <a:t>LAWF 3780</a:t>
            </a:r>
          </a:p>
          <a:p>
            <a:pPr marL="0" indent="0">
              <a:lnSpc>
                <a:spcPct val="120000"/>
              </a:lnSpc>
              <a:buNone/>
            </a:pPr>
            <a:r>
              <a:rPr lang="en-US" sz="3600" b="1" dirty="0">
                <a:solidFill>
                  <a:schemeClr val="tx1"/>
                </a:solidFill>
                <a:latin typeface="+mn-lt"/>
                <a:cs typeface="Lucida Console"/>
              </a:rPr>
              <a:t>Challenges of In-House &amp; Corporate Counsel</a:t>
            </a:r>
          </a:p>
          <a:p>
            <a:pPr marL="0" indent="0">
              <a:lnSpc>
                <a:spcPct val="120000"/>
              </a:lnSpc>
              <a:buNone/>
            </a:pPr>
            <a:r>
              <a:rPr lang="en-US" sz="3600" b="1" dirty="0">
                <a:solidFill>
                  <a:schemeClr val="tx1"/>
                </a:solidFill>
                <a:latin typeface="+mn-lt"/>
                <a:cs typeface="Lucida Console"/>
              </a:rPr>
              <a:t>TRU Faculty of Law</a:t>
            </a:r>
          </a:p>
          <a:p>
            <a:pPr marL="0" indent="0">
              <a:lnSpc>
                <a:spcPct val="120000"/>
              </a:lnSpc>
              <a:buNone/>
            </a:pPr>
            <a:r>
              <a:rPr lang="en-US" sz="3600" b="1" dirty="0">
                <a:solidFill>
                  <a:schemeClr val="tx1"/>
                </a:solidFill>
                <a:latin typeface="+mn-lt"/>
                <a:cs typeface="Lucida Console"/>
              </a:rPr>
              <a:t>Spring, 2019</a:t>
            </a:r>
          </a:p>
          <a:p>
            <a:endParaRPr lang="en-US" dirty="0">
              <a:latin typeface="+mn-lt"/>
              <a:cs typeface="Lucida Console"/>
            </a:endParaRPr>
          </a:p>
          <a:p>
            <a:pPr marL="0" indent="0">
              <a:buNone/>
            </a:pPr>
            <a:endParaRPr lang="en-US" dirty="0">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800" dirty="0"/>
          </a:p>
          <a:p>
            <a:pPr marL="0" indent="0">
              <a:buNone/>
            </a:pPr>
            <a:r>
              <a:rPr lang="en-US" dirty="0">
                <a:solidFill>
                  <a:srgbClr val="FFFFFF"/>
                </a:solidFill>
                <a:cs typeface="Lucida Console"/>
              </a:rPr>
              <a:t>Jon Festinger Q.C.</a:t>
            </a:r>
          </a:p>
          <a:p>
            <a:pPr marL="0" indent="0">
              <a:buNone/>
            </a:pPr>
            <a:r>
              <a:rPr lang="en-US" dirty="0">
                <a:solidFill>
                  <a:srgbClr val="FFFFFF"/>
                </a:solidFill>
                <a:cs typeface="Lucida Console"/>
              </a:rPr>
              <a:t>Centre for Digital Media</a:t>
            </a:r>
          </a:p>
          <a:p>
            <a:pPr marL="0" indent="0">
              <a:buNone/>
            </a:pPr>
            <a:r>
              <a:rPr lang="en-CA" dirty="0">
                <a:solidFill>
                  <a:srgbClr val="FFFFFF"/>
                </a:solidFill>
                <a:cs typeface="Lucida Console"/>
              </a:rPr>
              <a:t>QMUL School of Law (CCLS)</a:t>
            </a:r>
            <a:endParaRPr lang="en-US" dirty="0">
              <a:solidFill>
                <a:srgbClr val="FFFFFF"/>
              </a:solidFill>
              <a:cs typeface="Lucida Console"/>
            </a:endParaRPr>
          </a:p>
          <a:p>
            <a:pPr marL="0" indent="0">
              <a:buNone/>
            </a:pPr>
            <a:r>
              <a:rPr lang="en-US" dirty="0">
                <a:solidFill>
                  <a:srgbClr val="FFFFFF"/>
                </a:solidFill>
                <a:cs typeface="Lucida Console"/>
              </a:rPr>
              <a:t>Festinger Law &amp; Strategy </a:t>
            </a:r>
          </a:p>
          <a:p>
            <a:pPr marL="0" indent="0">
              <a:buNone/>
            </a:pPr>
            <a:r>
              <a:rPr lang="en-US" dirty="0">
                <a:solidFill>
                  <a:srgbClr val="FFFF00"/>
                </a:solidFill>
                <a:cs typeface="Lucida Console"/>
                <a:hlinkClick r:id="rId4"/>
              </a:rPr>
              <a:t>http://commlaw.allard.ubc</a:t>
            </a:r>
            <a:r>
              <a:rPr lang="en-US" dirty="0">
                <a:solidFill>
                  <a:srgbClr val="FFFF00"/>
                </a:solidFill>
                <a:cs typeface="Lucida Console"/>
              </a:rPr>
              <a:t> </a:t>
            </a:r>
          </a:p>
          <a:p>
            <a:pPr marL="0" indent="0">
              <a:buNone/>
            </a:pPr>
            <a:r>
              <a:rPr lang="en-US" dirty="0">
                <a:solidFill>
                  <a:srgbClr val="FFFFFF"/>
                </a:solidFill>
                <a:cs typeface="Lucida Console"/>
              </a:rPr>
              <a:t>@</a:t>
            </a:r>
            <a:r>
              <a:rPr lang="en-US" dirty="0" err="1">
                <a:solidFill>
                  <a:srgbClr val="FFFFFF"/>
                </a:solidFill>
                <a:cs typeface="Lucida Console"/>
              </a:rPr>
              <a:t>jonfestinger</a:t>
            </a:r>
            <a:endParaRPr lang="en-US" dirty="0">
              <a:solidFill>
                <a:srgbClr val="FFFFFF"/>
              </a:solidFill>
              <a:cs typeface="Lucida Console"/>
            </a:endParaRPr>
          </a:p>
          <a:p>
            <a:pPr marL="0" indent="0">
              <a:buNone/>
            </a:pPr>
            <a:r>
              <a:rPr lang="en-US" dirty="0">
                <a:solidFill>
                  <a:srgbClr val="FFFF00"/>
                </a:solidFill>
                <a:cs typeface="Lucida Console"/>
                <a:hlinkClick r:id="rId5"/>
              </a:rPr>
              <a:t>jon_festinger@thecdm.ca</a:t>
            </a:r>
            <a:endParaRPr lang="en-US" dirty="0">
              <a:solidFill>
                <a:srgbClr val="FFFF00"/>
              </a:solidFill>
              <a:cs typeface="Lucida Console"/>
            </a:endParaRPr>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6"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6302082" y="3962741"/>
            <a:ext cx="2384718" cy="1858747"/>
          </a:xfrm>
          <a:prstGeom prst="rect">
            <a:avLst/>
          </a:prstGeom>
        </p:spPr>
      </p:pic>
    </p:spTree>
    <p:extLst>
      <p:ext uri="{BB962C8B-B14F-4D97-AF65-F5344CB8AC3E}">
        <p14:creationId xmlns:p14="http://schemas.microsoft.com/office/powerpoint/2010/main" val="53678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BDD1-CFD6-CD4C-9469-376D2A57B444}"/>
              </a:ext>
            </a:extLst>
          </p:cNvPr>
          <p:cNvSpPr>
            <a:spLocks noGrp="1"/>
          </p:cNvSpPr>
          <p:nvPr>
            <p:ph type="title"/>
          </p:nvPr>
        </p:nvSpPr>
        <p:spPr/>
        <p:txBody>
          <a:bodyPr/>
          <a:lstStyle/>
          <a:p>
            <a:pPr algn="ctr"/>
            <a:r>
              <a:rPr lang="en-US" b="1" dirty="0">
                <a:solidFill>
                  <a:srgbClr val="FFFF00"/>
                </a:solidFill>
              </a:rPr>
              <a:t>Possible Methodology for this</a:t>
            </a:r>
            <a:r>
              <a:rPr lang="en-US" b="1" dirty="0">
                <a:solidFill>
                  <a:schemeClr val="bg1"/>
                </a:solidFill>
              </a:rPr>
              <a:t>…</a:t>
            </a:r>
          </a:p>
        </p:txBody>
      </p:sp>
      <p:sp>
        <p:nvSpPr>
          <p:cNvPr id="3" name="Content Placeholder 2">
            <a:extLst>
              <a:ext uri="{FF2B5EF4-FFF2-40B4-BE49-F238E27FC236}">
                <a16:creationId xmlns:a16="http://schemas.microsoft.com/office/drawing/2014/main" id="{674E46AA-FD69-9644-8AA9-2ADFC82A40BF}"/>
              </a:ext>
            </a:extLst>
          </p:cNvPr>
          <p:cNvSpPr>
            <a:spLocks noGrp="1"/>
          </p:cNvSpPr>
          <p:nvPr>
            <p:ph sz="quarter" idx="10"/>
          </p:nvPr>
        </p:nvSpPr>
        <p:spPr>
          <a:xfrm>
            <a:off x="457200" y="1828800"/>
            <a:ext cx="8229600" cy="3897334"/>
          </a:xfrm>
        </p:spPr>
        <p:txBody>
          <a:bodyPr>
            <a:noAutofit/>
          </a:bodyPr>
          <a:lstStyle/>
          <a:p>
            <a:pPr marL="0" indent="0" algn="ctr">
              <a:buNone/>
            </a:pPr>
            <a:r>
              <a:rPr lang="en-US" sz="12500" dirty="0">
                <a:solidFill>
                  <a:srgbClr val="FF0000"/>
                </a:solidFill>
                <a:latin typeface="Apple Chancery" panose="03020702040506060504" pitchFamily="66" charset="-79"/>
                <a:cs typeface="Apple Chancery" panose="03020702040506060504" pitchFamily="66" charset="-79"/>
              </a:rPr>
              <a:t>Coming </a:t>
            </a:r>
          </a:p>
          <a:p>
            <a:pPr marL="0" indent="0" algn="ctr">
              <a:buNone/>
            </a:pPr>
            <a:r>
              <a:rPr lang="en-US" sz="12500" dirty="0">
                <a:solidFill>
                  <a:srgbClr val="FF0000"/>
                </a:solidFill>
                <a:latin typeface="Apple Chancery" panose="03020702040506060504" pitchFamily="66" charset="-79"/>
                <a:cs typeface="Apple Chancery" panose="03020702040506060504" pitchFamily="66" charset="-79"/>
              </a:rPr>
              <a:t>Up</a:t>
            </a:r>
          </a:p>
        </p:txBody>
      </p:sp>
    </p:spTree>
    <p:extLst>
      <p:ext uri="{BB962C8B-B14F-4D97-AF65-F5344CB8AC3E}">
        <p14:creationId xmlns:p14="http://schemas.microsoft.com/office/powerpoint/2010/main" val="29410098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027B4C-D614-7A48-A4E7-6CB85BC08889}"/>
              </a:ext>
            </a:extLst>
          </p:cNvPr>
          <p:cNvSpPr>
            <a:spLocks noGrp="1"/>
          </p:cNvSpPr>
          <p:nvPr>
            <p:ph sz="quarter" idx="10"/>
          </p:nvPr>
        </p:nvSpPr>
        <p:spPr>
          <a:xfrm>
            <a:off x="457200" y="679938"/>
            <a:ext cx="8229600" cy="5046195"/>
          </a:xfrm>
        </p:spPr>
        <p:txBody>
          <a:bodyPr>
            <a:normAutofit lnSpcReduction="10000"/>
          </a:bodyPr>
          <a:lstStyle/>
          <a:p>
            <a:pPr marL="0" indent="0" algn="ctr">
              <a:buNone/>
            </a:pPr>
            <a:r>
              <a:rPr lang="en-US" sz="9600" b="1" dirty="0">
                <a:solidFill>
                  <a:schemeClr val="bg1"/>
                </a:solidFill>
              </a:rPr>
              <a:t>What</a:t>
            </a:r>
            <a:r>
              <a:rPr lang="en-US" sz="9600" b="1" dirty="0">
                <a:solidFill>
                  <a:srgbClr val="FF0000"/>
                </a:solidFill>
              </a:rPr>
              <a:t>/</a:t>
            </a:r>
            <a:r>
              <a:rPr lang="en-US" sz="9600" b="1" dirty="0">
                <a:solidFill>
                  <a:schemeClr val="bg1"/>
                </a:solidFill>
              </a:rPr>
              <a:t>where else</a:t>
            </a:r>
            <a:r>
              <a:rPr lang="en-US" sz="9600" b="1" dirty="0">
                <a:solidFill>
                  <a:srgbClr val="FF0000"/>
                </a:solidFill>
              </a:rPr>
              <a:t>?</a:t>
            </a:r>
          </a:p>
          <a:p>
            <a:pPr marL="0" indent="0" algn="ctr">
              <a:buNone/>
            </a:pPr>
            <a:r>
              <a:rPr lang="en-US" sz="9600" b="1" dirty="0">
                <a:solidFill>
                  <a:srgbClr val="FFFF00"/>
                </a:solidFill>
              </a:rPr>
              <a:t>Good question</a:t>
            </a:r>
            <a:r>
              <a:rPr lang="en-US" sz="9600" b="1" dirty="0">
                <a:solidFill>
                  <a:srgbClr val="FF0000"/>
                </a:solidFill>
              </a:rPr>
              <a:t>…</a:t>
            </a:r>
          </a:p>
        </p:txBody>
      </p:sp>
    </p:spTree>
    <p:extLst>
      <p:ext uri="{BB962C8B-B14F-4D97-AF65-F5344CB8AC3E}">
        <p14:creationId xmlns:p14="http://schemas.microsoft.com/office/powerpoint/2010/main" val="15131079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3D70-005E-0148-92BD-3A2454181312}"/>
              </a:ext>
            </a:extLst>
          </p:cNvPr>
          <p:cNvSpPr>
            <a:spLocks noGrp="1"/>
          </p:cNvSpPr>
          <p:nvPr>
            <p:ph type="title"/>
          </p:nvPr>
        </p:nvSpPr>
        <p:spPr>
          <a:xfrm>
            <a:off x="257908" y="117230"/>
            <a:ext cx="8663354" cy="2098432"/>
          </a:xfrm>
        </p:spPr>
        <p:txBody>
          <a:bodyPr>
            <a:noAutofit/>
          </a:bodyPr>
          <a:lstStyle/>
          <a:p>
            <a:pPr algn="ctr"/>
            <a:r>
              <a:rPr lang="en-US" sz="4800" b="1" dirty="0">
                <a:solidFill>
                  <a:srgbClr val="FFFF00"/>
                </a:solidFill>
              </a:rPr>
              <a:t>You asked</a:t>
            </a:r>
            <a:r>
              <a:rPr lang="en-US" sz="4800" b="1" dirty="0">
                <a:solidFill>
                  <a:srgbClr val="FF0000"/>
                </a:solidFill>
              </a:rPr>
              <a:t>…</a:t>
            </a:r>
            <a:r>
              <a:rPr lang="en-US" sz="4800" b="1" dirty="0">
                <a:solidFill>
                  <a:srgbClr val="92D050"/>
                </a:solidFill>
              </a:rPr>
              <a:t>What about being</a:t>
            </a:r>
            <a:br>
              <a:rPr lang="en-US" sz="4800" b="1" dirty="0">
                <a:solidFill>
                  <a:srgbClr val="92D050"/>
                </a:solidFill>
              </a:rPr>
            </a:br>
            <a:r>
              <a:rPr lang="en-US" sz="4800" b="1" dirty="0">
                <a:solidFill>
                  <a:srgbClr val="92D050"/>
                </a:solidFill>
              </a:rPr>
              <a:t> in-house at smaller companies</a:t>
            </a:r>
            <a:r>
              <a:rPr lang="en-US" sz="4800" b="1" dirty="0">
                <a:solidFill>
                  <a:srgbClr val="FF0000"/>
                </a:solidFill>
              </a:rPr>
              <a:t>?</a:t>
            </a:r>
          </a:p>
        </p:txBody>
      </p:sp>
      <p:sp>
        <p:nvSpPr>
          <p:cNvPr id="3" name="Content Placeholder 2">
            <a:extLst>
              <a:ext uri="{FF2B5EF4-FFF2-40B4-BE49-F238E27FC236}">
                <a16:creationId xmlns:a16="http://schemas.microsoft.com/office/drawing/2014/main" id="{44C1F4A3-0C8E-8E40-B180-3EE43AC795C2}"/>
              </a:ext>
            </a:extLst>
          </p:cNvPr>
          <p:cNvSpPr>
            <a:spLocks noGrp="1"/>
          </p:cNvSpPr>
          <p:nvPr>
            <p:ph sz="quarter" idx="10"/>
          </p:nvPr>
        </p:nvSpPr>
        <p:spPr>
          <a:xfrm>
            <a:off x="457200" y="2379785"/>
            <a:ext cx="8124092" cy="3259016"/>
          </a:xfrm>
        </p:spPr>
        <p:txBody>
          <a:bodyPr/>
          <a:lstStyle/>
          <a:p>
            <a:r>
              <a:rPr lang="en-US" sz="4000" dirty="0">
                <a:solidFill>
                  <a:schemeClr val="bg1"/>
                </a:solidFill>
              </a:rPr>
              <a:t>Value - efficiency - expertise - immediacy - full attention </a:t>
            </a:r>
            <a:r>
              <a:rPr lang="en-US" sz="4000" dirty="0">
                <a:solidFill>
                  <a:srgbClr val="FFFF00"/>
                </a:solidFill>
              </a:rPr>
              <a:t>thresholds required to decide to have a counsel</a:t>
            </a:r>
            <a:r>
              <a:rPr lang="en-US" sz="4000" dirty="0">
                <a:solidFill>
                  <a:srgbClr val="FF0000"/>
                </a:solidFill>
              </a:rPr>
              <a:t>.</a:t>
            </a:r>
          </a:p>
          <a:p>
            <a:r>
              <a:rPr lang="en-US" sz="4000" dirty="0">
                <a:solidFill>
                  <a:schemeClr val="bg1"/>
                </a:solidFill>
              </a:rPr>
              <a:t>Unless you are a </a:t>
            </a:r>
            <a:r>
              <a:rPr lang="en-US" sz="4000" dirty="0">
                <a:solidFill>
                  <a:srgbClr val="FFFF00"/>
                </a:solidFill>
              </a:rPr>
              <a:t>founder</a:t>
            </a:r>
            <a:r>
              <a:rPr lang="en-US" sz="4000" dirty="0">
                <a:solidFill>
                  <a:srgbClr val="FF0000"/>
                </a:solidFill>
              </a:rPr>
              <a:t>…</a:t>
            </a:r>
          </a:p>
          <a:p>
            <a:r>
              <a:rPr lang="en-US" sz="4000" dirty="0">
                <a:solidFill>
                  <a:schemeClr val="bg1"/>
                </a:solidFill>
              </a:rPr>
              <a:t>Or have </a:t>
            </a:r>
            <a:r>
              <a:rPr lang="en-US" sz="4000" dirty="0">
                <a:solidFill>
                  <a:srgbClr val="FFFF00"/>
                </a:solidFill>
              </a:rPr>
              <a:t>multiple responsibilities</a:t>
            </a:r>
            <a:r>
              <a:rPr lang="en-US" sz="4000" dirty="0">
                <a:solidFill>
                  <a:srgbClr val="FF0000"/>
                </a:solidFill>
              </a:rPr>
              <a:t>.</a:t>
            </a:r>
          </a:p>
          <a:p>
            <a:endParaRPr lang="en-US" dirty="0"/>
          </a:p>
        </p:txBody>
      </p:sp>
    </p:spTree>
    <p:extLst>
      <p:ext uri="{BB962C8B-B14F-4D97-AF65-F5344CB8AC3E}">
        <p14:creationId xmlns:p14="http://schemas.microsoft.com/office/powerpoint/2010/main" val="41461528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16CB-0C09-DB4B-865A-928199EBEE0D}"/>
              </a:ext>
            </a:extLst>
          </p:cNvPr>
          <p:cNvSpPr>
            <a:spLocks noGrp="1"/>
          </p:cNvSpPr>
          <p:nvPr>
            <p:ph type="title"/>
          </p:nvPr>
        </p:nvSpPr>
        <p:spPr>
          <a:xfrm>
            <a:off x="457200" y="326592"/>
            <a:ext cx="8229600" cy="2891169"/>
          </a:xfrm>
        </p:spPr>
        <p:txBody>
          <a:bodyPr/>
          <a:lstStyle/>
          <a:p>
            <a:pPr algn="ctr"/>
            <a:r>
              <a:rPr lang="en-US" b="1" dirty="0">
                <a:solidFill>
                  <a:srgbClr val="FFFF00"/>
                </a:solidFill>
              </a:rPr>
              <a:t>You wondered</a:t>
            </a:r>
            <a:r>
              <a:rPr lang="en-US" b="1" dirty="0">
                <a:solidFill>
                  <a:srgbClr val="FF0000"/>
                </a:solidFill>
              </a:rPr>
              <a:t>…</a:t>
            </a:r>
            <a:r>
              <a:rPr lang="en-US" b="1" dirty="0">
                <a:solidFill>
                  <a:schemeClr val="bg1"/>
                </a:solidFill>
              </a:rPr>
              <a:t>Will the need for </a:t>
            </a:r>
            <a:br>
              <a:rPr lang="en-US" b="1" dirty="0">
                <a:solidFill>
                  <a:schemeClr val="bg1"/>
                </a:solidFill>
              </a:rPr>
            </a:br>
            <a:r>
              <a:rPr lang="en-US" b="1" dirty="0">
                <a:solidFill>
                  <a:schemeClr val="bg1"/>
                </a:solidFill>
              </a:rPr>
              <a:t>in</a:t>
            </a:r>
            <a:r>
              <a:rPr lang="en-US" b="1" dirty="0">
                <a:solidFill>
                  <a:srgbClr val="FF0000"/>
                </a:solidFill>
              </a:rPr>
              <a:t>-</a:t>
            </a:r>
            <a:r>
              <a:rPr lang="en-US" b="1" dirty="0">
                <a:solidFill>
                  <a:schemeClr val="bg1"/>
                </a:solidFill>
              </a:rPr>
              <a:t>house counsel go away because </a:t>
            </a:r>
            <a:br>
              <a:rPr lang="en-US" b="1" dirty="0">
                <a:solidFill>
                  <a:schemeClr val="bg1"/>
                </a:solidFill>
              </a:rPr>
            </a:br>
            <a:r>
              <a:rPr lang="en-US" b="1" dirty="0">
                <a:solidFill>
                  <a:schemeClr val="bg1"/>
                </a:solidFill>
              </a:rPr>
              <a:t>of on</a:t>
            </a:r>
            <a:r>
              <a:rPr lang="en-US" b="1" dirty="0">
                <a:solidFill>
                  <a:srgbClr val="FF0000"/>
                </a:solidFill>
              </a:rPr>
              <a:t>-</a:t>
            </a:r>
            <a:r>
              <a:rPr lang="en-US" b="1" dirty="0">
                <a:solidFill>
                  <a:schemeClr val="bg1"/>
                </a:solidFill>
              </a:rPr>
              <a:t>line law firms or </a:t>
            </a:r>
            <a:r>
              <a:rPr lang="en-US" b="1" dirty="0">
                <a:solidFill>
                  <a:schemeClr val="accent5"/>
                </a:solidFill>
              </a:rPr>
              <a:t>A</a:t>
            </a:r>
            <a:r>
              <a:rPr lang="en-US" b="1" dirty="0">
                <a:solidFill>
                  <a:srgbClr val="FFFF00"/>
                </a:solidFill>
              </a:rPr>
              <a:t>.</a:t>
            </a:r>
            <a:r>
              <a:rPr lang="en-US" b="1" dirty="0">
                <a:solidFill>
                  <a:schemeClr val="accent5"/>
                </a:solidFill>
              </a:rPr>
              <a:t>I</a:t>
            </a:r>
            <a:r>
              <a:rPr lang="en-US" b="1" dirty="0">
                <a:solidFill>
                  <a:srgbClr val="FFFF00"/>
                </a:solidFill>
              </a:rPr>
              <a:t>.</a:t>
            </a:r>
            <a:r>
              <a:rPr lang="en-US" b="1" dirty="0">
                <a:solidFill>
                  <a:srgbClr val="FF0000"/>
                </a:solidFill>
              </a:rPr>
              <a:t>?</a:t>
            </a:r>
          </a:p>
        </p:txBody>
      </p:sp>
      <p:sp>
        <p:nvSpPr>
          <p:cNvPr id="3" name="Rectangle 2">
            <a:extLst>
              <a:ext uri="{FF2B5EF4-FFF2-40B4-BE49-F238E27FC236}">
                <a16:creationId xmlns:a16="http://schemas.microsoft.com/office/drawing/2014/main" id="{C45F09AB-9312-D541-8AF3-50B175C952A9}"/>
              </a:ext>
            </a:extLst>
          </p:cNvPr>
          <p:cNvSpPr/>
          <p:nvPr/>
        </p:nvSpPr>
        <p:spPr>
          <a:xfrm>
            <a:off x="1837481" y="3429000"/>
            <a:ext cx="5469038" cy="1938992"/>
          </a:xfrm>
          <a:prstGeom prst="rect">
            <a:avLst/>
          </a:prstGeom>
        </p:spPr>
        <p:txBody>
          <a:bodyPr wrap="square">
            <a:spAutoFit/>
          </a:bodyPr>
          <a:lstStyle/>
          <a:p>
            <a:pPr algn="ctr"/>
            <a:r>
              <a:rPr lang="en-US" sz="6000" dirty="0">
                <a:solidFill>
                  <a:srgbClr val="92D050"/>
                </a:solidFill>
              </a:rPr>
              <a:t>THOUGHTS</a:t>
            </a:r>
            <a:r>
              <a:rPr lang="en-US" sz="6000" dirty="0">
                <a:solidFill>
                  <a:srgbClr val="FF0000"/>
                </a:solidFill>
              </a:rPr>
              <a:t>?</a:t>
            </a:r>
          </a:p>
          <a:p>
            <a:pPr algn="ctr"/>
            <a:r>
              <a:rPr lang="en-US" sz="6000" dirty="0">
                <a:solidFill>
                  <a:srgbClr val="92D050"/>
                </a:solidFill>
              </a:rPr>
              <a:t>DISCUSSION</a:t>
            </a:r>
            <a:r>
              <a:rPr lang="en-US" sz="6000" dirty="0">
                <a:solidFill>
                  <a:srgbClr val="FF0000"/>
                </a:solidFill>
              </a:rPr>
              <a:t>?</a:t>
            </a:r>
          </a:p>
        </p:txBody>
      </p:sp>
    </p:spTree>
    <p:extLst>
      <p:ext uri="{BB962C8B-B14F-4D97-AF65-F5344CB8AC3E}">
        <p14:creationId xmlns:p14="http://schemas.microsoft.com/office/powerpoint/2010/main" val="9308900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5C5459-4FEB-4E42-BE04-BECEE89EC6F6}"/>
              </a:ext>
            </a:extLst>
          </p:cNvPr>
          <p:cNvSpPr>
            <a:spLocks noGrp="1"/>
          </p:cNvSpPr>
          <p:nvPr>
            <p:ph sz="quarter" idx="10"/>
          </p:nvPr>
        </p:nvSpPr>
        <p:spPr>
          <a:xfrm>
            <a:off x="457200" y="289367"/>
            <a:ext cx="8229600" cy="5436767"/>
          </a:xfrm>
        </p:spPr>
        <p:txBody>
          <a:bodyPr>
            <a:normAutofit/>
          </a:bodyPr>
          <a:lstStyle/>
          <a:p>
            <a:pPr marL="0" indent="0" algn="ctr">
              <a:buNone/>
            </a:pPr>
            <a:r>
              <a:rPr lang="en-US" sz="7200" dirty="0">
                <a:solidFill>
                  <a:srgbClr val="92D050"/>
                </a:solidFill>
              </a:rPr>
              <a:t>No</a:t>
            </a:r>
            <a:r>
              <a:rPr lang="en-US" sz="7200" dirty="0">
                <a:solidFill>
                  <a:srgbClr val="FF0000"/>
                </a:solidFill>
              </a:rPr>
              <a:t>,</a:t>
            </a:r>
            <a:r>
              <a:rPr lang="en-US" sz="7200" dirty="0">
                <a:solidFill>
                  <a:srgbClr val="FFFF00"/>
                </a:solidFill>
              </a:rPr>
              <a:t> </a:t>
            </a:r>
            <a:r>
              <a:rPr lang="en-US" sz="7200" dirty="0">
                <a:solidFill>
                  <a:schemeClr val="bg1"/>
                </a:solidFill>
              </a:rPr>
              <a:t>because of </a:t>
            </a:r>
            <a:r>
              <a:rPr lang="en-US" sz="7200" dirty="0">
                <a:solidFill>
                  <a:srgbClr val="FFFF00"/>
                </a:solidFill>
              </a:rPr>
              <a:t>specialized entity specific knowledge</a:t>
            </a:r>
            <a:r>
              <a:rPr lang="en-US" sz="7200" dirty="0">
                <a:solidFill>
                  <a:srgbClr val="FF0000"/>
                </a:solidFill>
              </a:rPr>
              <a:t>.</a:t>
            </a:r>
          </a:p>
        </p:txBody>
      </p:sp>
      <p:pic>
        <p:nvPicPr>
          <p:cNvPr id="1026" name="Picture 2" descr="Image result for ea logo">
            <a:extLst>
              <a:ext uri="{FF2B5EF4-FFF2-40B4-BE49-F238E27FC236}">
                <a16:creationId xmlns:a16="http://schemas.microsoft.com/office/drawing/2014/main" id="{3B3F8F61-1CD9-9048-BC2A-1E29B4BD6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284" y="3564562"/>
            <a:ext cx="2161572" cy="2161572"/>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89FB297E-C30C-9545-BF58-F944D3DD67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8269" y="3429000"/>
            <a:ext cx="2717157" cy="2717157"/>
          </a:xfrm>
          <a:prstGeom prst="rect">
            <a:avLst/>
          </a:prstGeom>
        </p:spPr>
      </p:pic>
    </p:spTree>
    <p:extLst>
      <p:ext uri="{BB962C8B-B14F-4D97-AF65-F5344CB8AC3E}">
        <p14:creationId xmlns:p14="http://schemas.microsoft.com/office/powerpoint/2010/main" val="39649610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E1A6A0-17CE-B44F-83A0-04178F9A2358}"/>
              </a:ext>
            </a:extLst>
          </p:cNvPr>
          <p:cNvSpPr>
            <a:spLocks noGrp="1"/>
          </p:cNvSpPr>
          <p:nvPr>
            <p:ph sz="quarter" idx="10"/>
          </p:nvPr>
        </p:nvSpPr>
        <p:spPr>
          <a:xfrm>
            <a:off x="457200" y="448887"/>
            <a:ext cx="8229600" cy="5277247"/>
          </a:xfrm>
        </p:spPr>
        <p:txBody>
          <a:bodyPr>
            <a:normAutofit/>
          </a:bodyPr>
          <a:lstStyle/>
          <a:p>
            <a:pPr marL="0" indent="0" algn="ctr">
              <a:buNone/>
            </a:pPr>
            <a:r>
              <a:rPr lang="en-US" sz="9600" dirty="0">
                <a:solidFill>
                  <a:schemeClr val="bg1"/>
                </a:solidFill>
              </a:rPr>
              <a:t>The question </a:t>
            </a:r>
          </a:p>
          <a:p>
            <a:pPr marL="0" indent="0" algn="ctr">
              <a:buNone/>
            </a:pPr>
            <a:r>
              <a:rPr lang="en-US" sz="9600" dirty="0">
                <a:solidFill>
                  <a:schemeClr val="bg1"/>
                </a:solidFill>
              </a:rPr>
              <a:t>of </a:t>
            </a:r>
            <a:r>
              <a:rPr lang="en-US" sz="9600" dirty="0">
                <a:solidFill>
                  <a:srgbClr val="FFFF00"/>
                </a:solidFill>
              </a:rPr>
              <a:t>GUESTS</a:t>
            </a:r>
            <a:r>
              <a:rPr lang="en-US" sz="9600" dirty="0">
                <a:solidFill>
                  <a:srgbClr val="FF0000"/>
                </a:solidFill>
              </a:rPr>
              <a:t>?</a:t>
            </a:r>
          </a:p>
        </p:txBody>
      </p:sp>
      <p:pic>
        <p:nvPicPr>
          <p:cNvPr id="5" name="Picture 4">
            <a:extLst>
              <a:ext uri="{FF2B5EF4-FFF2-40B4-BE49-F238E27FC236}">
                <a16:creationId xmlns:a16="http://schemas.microsoft.com/office/drawing/2014/main" id="{E2338D32-AA14-C34B-8F27-4EC6A366505A}"/>
              </a:ext>
            </a:extLst>
          </p:cNvPr>
          <p:cNvPicPr>
            <a:picLocks noChangeAspect="1"/>
          </p:cNvPicPr>
          <p:nvPr/>
        </p:nvPicPr>
        <p:blipFill rotWithShape="1">
          <a:blip r:embed="rId2"/>
          <a:srcRect t="12718" r="14163" b="6281"/>
          <a:stretch/>
        </p:blipFill>
        <p:spPr>
          <a:xfrm>
            <a:off x="1187161" y="3740726"/>
            <a:ext cx="6769677" cy="1985407"/>
          </a:xfrm>
          <a:prstGeom prst="rect">
            <a:avLst/>
          </a:prstGeom>
        </p:spPr>
      </p:pic>
    </p:spTree>
    <p:extLst>
      <p:ext uri="{BB962C8B-B14F-4D97-AF65-F5344CB8AC3E}">
        <p14:creationId xmlns:p14="http://schemas.microsoft.com/office/powerpoint/2010/main" val="15114903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06EF92F-1917-AA43-AD73-61BC05A44FEE}"/>
              </a:ext>
            </a:extLst>
          </p:cNvPr>
          <p:cNvPicPr>
            <a:picLocks noGrp="1" noChangeAspect="1"/>
          </p:cNvPicPr>
          <p:nvPr>
            <p:ph sz="half" idx="1"/>
          </p:nvPr>
        </p:nvPicPr>
        <p:blipFill>
          <a:blip r:embed="rId2"/>
          <a:stretch>
            <a:fillRect/>
          </a:stretch>
        </p:blipFill>
        <p:spPr>
          <a:xfrm>
            <a:off x="635001" y="457199"/>
            <a:ext cx="3510052" cy="5238077"/>
          </a:xfrm>
        </p:spPr>
      </p:pic>
      <p:pic>
        <p:nvPicPr>
          <p:cNvPr id="10" name="Content Placeholder 9">
            <a:extLst>
              <a:ext uri="{FF2B5EF4-FFF2-40B4-BE49-F238E27FC236}">
                <a16:creationId xmlns:a16="http://schemas.microsoft.com/office/drawing/2014/main" id="{96091CA3-50A5-6140-9CC5-063128997769}"/>
              </a:ext>
            </a:extLst>
          </p:cNvPr>
          <p:cNvPicPr>
            <a:picLocks noGrp="1" noChangeAspect="1"/>
          </p:cNvPicPr>
          <p:nvPr>
            <p:ph sz="half" idx="2"/>
          </p:nvPr>
        </p:nvPicPr>
        <p:blipFill>
          <a:blip r:embed="rId3"/>
          <a:stretch>
            <a:fillRect/>
          </a:stretch>
        </p:blipFill>
        <p:spPr>
          <a:xfrm>
            <a:off x="5157385" y="241300"/>
            <a:ext cx="3084915" cy="5902260"/>
          </a:xfrm>
        </p:spPr>
      </p:pic>
    </p:spTree>
    <p:extLst>
      <p:ext uri="{BB962C8B-B14F-4D97-AF65-F5344CB8AC3E}">
        <p14:creationId xmlns:p14="http://schemas.microsoft.com/office/powerpoint/2010/main" val="10636526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C3B94-4DAC-9F45-B2AB-215FDD257C0E}"/>
              </a:ext>
            </a:extLst>
          </p:cNvPr>
          <p:cNvSpPr>
            <a:spLocks noGrp="1"/>
          </p:cNvSpPr>
          <p:nvPr>
            <p:ph type="title"/>
          </p:nvPr>
        </p:nvSpPr>
        <p:spPr>
          <a:xfrm>
            <a:off x="457200" y="209362"/>
            <a:ext cx="8229600" cy="1016000"/>
          </a:xfrm>
        </p:spPr>
        <p:txBody>
          <a:bodyPr>
            <a:normAutofit/>
          </a:bodyPr>
          <a:lstStyle/>
          <a:p>
            <a:r>
              <a:rPr lang="en-US" sz="4800" b="1" dirty="0">
                <a:solidFill>
                  <a:srgbClr val="FFFF00"/>
                </a:solidFill>
              </a:rPr>
              <a:t>Take</a:t>
            </a:r>
            <a:r>
              <a:rPr lang="en-US" sz="4800" b="1" dirty="0">
                <a:solidFill>
                  <a:srgbClr val="FF0000"/>
                </a:solidFill>
              </a:rPr>
              <a:t>-</a:t>
            </a:r>
            <a:r>
              <a:rPr lang="en-US" sz="4800" b="1" dirty="0">
                <a:solidFill>
                  <a:srgbClr val="FFFF00"/>
                </a:solidFill>
              </a:rPr>
              <a:t>aways </a:t>
            </a:r>
            <a:r>
              <a:rPr lang="en-US" sz="4800" b="1" dirty="0">
                <a:solidFill>
                  <a:schemeClr val="bg1"/>
                </a:solidFill>
              </a:rPr>
              <a:t>and</a:t>
            </a:r>
            <a:r>
              <a:rPr lang="en-US" sz="4800" b="1" dirty="0">
                <a:solidFill>
                  <a:srgbClr val="FF0000"/>
                </a:solidFill>
              </a:rPr>
              <a:t>/</a:t>
            </a:r>
            <a:r>
              <a:rPr lang="en-US" sz="4800" b="1" dirty="0">
                <a:solidFill>
                  <a:schemeClr val="bg1"/>
                </a:solidFill>
              </a:rPr>
              <a:t>or</a:t>
            </a:r>
            <a:r>
              <a:rPr lang="en-US" sz="4800" b="1" dirty="0">
                <a:solidFill>
                  <a:srgbClr val="FFFF00"/>
                </a:solidFill>
              </a:rPr>
              <a:t> summaries</a:t>
            </a:r>
          </a:p>
        </p:txBody>
      </p:sp>
      <p:sp>
        <p:nvSpPr>
          <p:cNvPr id="6" name="Content Placeholder 5">
            <a:extLst>
              <a:ext uri="{FF2B5EF4-FFF2-40B4-BE49-F238E27FC236}">
                <a16:creationId xmlns:a16="http://schemas.microsoft.com/office/drawing/2014/main" id="{E3F617DB-3EF8-0148-A4B1-950504212397}"/>
              </a:ext>
            </a:extLst>
          </p:cNvPr>
          <p:cNvSpPr>
            <a:spLocks noGrp="1"/>
          </p:cNvSpPr>
          <p:nvPr>
            <p:ph sz="quarter" idx="10"/>
          </p:nvPr>
        </p:nvSpPr>
        <p:spPr>
          <a:xfrm>
            <a:off x="457200" y="2227384"/>
            <a:ext cx="8229600" cy="3498749"/>
          </a:xfrm>
        </p:spPr>
        <p:txBody>
          <a:bodyPr>
            <a:normAutofit/>
          </a:bodyPr>
          <a:lstStyle/>
          <a:p>
            <a:pPr marL="0" indent="0" algn="ctr">
              <a:buNone/>
            </a:pPr>
            <a:r>
              <a:rPr lang="en-US" sz="9600" dirty="0">
                <a:solidFill>
                  <a:srgbClr val="00B0F0"/>
                </a:solidFill>
              </a:rPr>
              <a:t>IDEAS ON </a:t>
            </a:r>
          </a:p>
          <a:p>
            <a:pPr marL="0" indent="0" algn="ctr">
              <a:buNone/>
            </a:pPr>
            <a:r>
              <a:rPr lang="en-US" sz="9600" dirty="0">
                <a:solidFill>
                  <a:srgbClr val="FFFF00"/>
                </a:solidFill>
              </a:rPr>
              <a:t>HOW BEST</a:t>
            </a:r>
            <a:r>
              <a:rPr lang="en-US" sz="9600" dirty="0">
                <a:solidFill>
                  <a:srgbClr val="FF0000"/>
                </a:solidFill>
              </a:rPr>
              <a:t>?</a:t>
            </a:r>
          </a:p>
        </p:txBody>
      </p:sp>
    </p:spTree>
    <p:extLst>
      <p:ext uri="{BB962C8B-B14F-4D97-AF65-F5344CB8AC3E}">
        <p14:creationId xmlns:p14="http://schemas.microsoft.com/office/powerpoint/2010/main" val="8773553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9697345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2F6E57D-F070-744F-BA64-1945D8B3667F}"/>
              </a:ext>
            </a:extLst>
          </p:cNvPr>
          <p:cNvPicPr>
            <a:picLocks noGrp="1" noChangeAspect="1"/>
          </p:cNvPicPr>
          <p:nvPr>
            <p:ph sz="quarter" idx="10"/>
          </p:nvPr>
        </p:nvPicPr>
        <p:blipFill>
          <a:blip r:embed="rId2"/>
          <a:stretch>
            <a:fillRect/>
          </a:stretch>
        </p:blipFill>
        <p:spPr>
          <a:xfrm>
            <a:off x="1581150" y="173364"/>
            <a:ext cx="5981700" cy="5708771"/>
          </a:xfrm>
        </p:spPr>
      </p:pic>
    </p:spTree>
    <p:extLst>
      <p:ext uri="{BB962C8B-B14F-4D97-AF65-F5344CB8AC3E}">
        <p14:creationId xmlns:p14="http://schemas.microsoft.com/office/powerpoint/2010/main" val="33790687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CC747CD-6969-9444-ABE1-4CFE27D20A1D}"/>
              </a:ext>
            </a:extLst>
          </p:cNvPr>
          <p:cNvPicPr>
            <a:picLocks noGrp="1" noChangeAspect="1"/>
          </p:cNvPicPr>
          <p:nvPr>
            <p:ph sz="quarter" idx="10"/>
          </p:nvPr>
        </p:nvPicPr>
        <p:blipFill>
          <a:blip r:embed="rId2"/>
          <a:stretch>
            <a:fillRect/>
          </a:stretch>
        </p:blipFill>
        <p:spPr>
          <a:xfrm>
            <a:off x="426167" y="558800"/>
            <a:ext cx="8291666" cy="4991100"/>
          </a:xfrm>
        </p:spPr>
      </p:pic>
    </p:spTree>
    <p:extLst>
      <p:ext uri="{BB962C8B-B14F-4D97-AF65-F5344CB8AC3E}">
        <p14:creationId xmlns:p14="http://schemas.microsoft.com/office/powerpoint/2010/main" val="1662228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44334"/>
            <a:ext cx="7907867" cy="890647"/>
          </a:xfrm>
        </p:spPr>
        <p:txBody>
          <a:bodyPr>
            <a:normAutofit/>
          </a:bodyPr>
          <a:lstStyle/>
          <a:p>
            <a:r>
              <a:rPr lang="en-US" sz="4800" b="1" dirty="0">
                <a:solidFill>
                  <a:srgbClr val="FFFF00"/>
                </a:solidFill>
                <a:latin typeface="Apple Chancery" panose="03020702040506060504" pitchFamily="66" charset="-79"/>
                <a:cs typeface="Apple Chancery" panose="03020702040506060504" pitchFamily="66" charset="-79"/>
              </a:rPr>
              <a:t>Evaluation</a:t>
            </a:r>
            <a:r>
              <a:rPr lang="en-US" sz="4800" b="1" dirty="0">
                <a:solidFill>
                  <a:srgbClr val="FFFF00"/>
                </a:solidFill>
                <a:latin typeface="+mn-lt"/>
              </a:rPr>
              <a:t> </a:t>
            </a:r>
            <a:r>
              <a:rPr lang="en-US" sz="4800" b="1" dirty="0">
                <a:solidFill>
                  <a:srgbClr val="FFFF00"/>
                </a:solidFill>
                <a:latin typeface="Apple Chancery" panose="03020702040506060504" pitchFamily="66" charset="-79"/>
                <a:cs typeface="Apple Chancery" panose="03020702040506060504" pitchFamily="66" charset="-79"/>
              </a:rPr>
              <a:t>Tips</a:t>
            </a:r>
            <a:endParaRPr lang="en-US" sz="4800" b="1" dirty="0">
              <a:solidFill>
                <a:srgbClr val="4BACC6"/>
              </a:solidFill>
              <a:latin typeface="Apple Chancery" panose="03020702040506060504" pitchFamily="66" charset="-79"/>
              <a:cs typeface="Apple Chancery" panose="03020702040506060504" pitchFamily="66" charset="-79"/>
            </a:endParaRPr>
          </a:p>
        </p:txBody>
      </p:sp>
      <p:sp>
        <p:nvSpPr>
          <p:cNvPr id="3" name="Content Placeholder 2"/>
          <p:cNvSpPr>
            <a:spLocks noGrp="1"/>
          </p:cNvSpPr>
          <p:nvPr>
            <p:ph sz="quarter" idx="10"/>
          </p:nvPr>
        </p:nvSpPr>
        <p:spPr>
          <a:xfrm>
            <a:off x="457200" y="934981"/>
            <a:ext cx="8229600" cy="4992448"/>
          </a:xfrm>
        </p:spPr>
        <p:txBody>
          <a:bodyPr>
            <a:noAutofit/>
          </a:bodyPr>
          <a:lstStyle/>
          <a:p>
            <a:r>
              <a:rPr lang="en-US" sz="3400" dirty="0">
                <a:solidFill>
                  <a:schemeClr val="accent5"/>
                </a:solidFill>
                <a:latin typeface="+mn-lt"/>
              </a:rPr>
              <a:t>Term paper topics </a:t>
            </a:r>
            <a:r>
              <a:rPr lang="en-US" sz="3400" dirty="0">
                <a:solidFill>
                  <a:schemeClr val="accent3">
                    <a:lumMod val="60000"/>
                    <a:lumOff val="40000"/>
                  </a:schemeClr>
                </a:solidFill>
                <a:latin typeface="+mn-lt"/>
              </a:rPr>
              <a:t>need not </a:t>
            </a:r>
            <a:r>
              <a:rPr lang="en-US" sz="3400" dirty="0">
                <a:solidFill>
                  <a:schemeClr val="accent5"/>
                </a:solidFill>
                <a:latin typeface="+mn-lt"/>
              </a:rPr>
              <a:t>be discussed with me,</a:t>
            </a:r>
            <a:r>
              <a:rPr lang="en-US" sz="3400" dirty="0">
                <a:solidFill>
                  <a:schemeClr val="bg1"/>
                </a:solidFill>
                <a:latin typeface="+mn-lt"/>
              </a:rPr>
              <a:t> </a:t>
            </a:r>
            <a:r>
              <a:rPr lang="en-US" sz="3400" dirty="0">
                <a:solidFill>
                  <a:schemeClr val="accent3">
                    <a:lumMod val="60000"/>
                    <a:lumOff val="40000"/>
                  </a:schemeClr>
                </a:solidFill>
                <a:latin typeface="+mn-lt"/>
              </a:rPr>
              <a:t>but often helpful to you if you do</a:t>
            </a:r>
            <a:r>
              <a:rPr lang="en-US" sz="3400" dirty="0">
                <a:solidFill>
                  <a:schemeClr val="bg1"/>
                </a:solidFill>
                <a:latin typeface="+mn-lt"/>
              </a:rPr>
              <a:t>.</a:t>
            </a:r>
          </a:p>
          <a:p>
            <a:r>
              <a:rPr lang="en-US" sz="3400" dirty="0">
                <a:solidFill>
                  <a:srgbClr val="4BACC6"/>
                </a:solidFill>
                <a:latin typeface="+mn-lt"/>
              </a:rPr>
              <a:t>Term paper </a:t>
            </a:r>
            <a:r>
              <a:rPr lang="en-US" sz="3400" dirty="0">
                <a:solidFill>
                  <a:schemeClr val="accent3">
                    <a:lumMod val="60000"/>
                    <a:lumOff val="40000"/>
                  </a:schemeClr>
                </a:solidFill>
                <a:latin typeface="+mn-lt"/>
              </a:rPr>
              <a:t>can be </a:t>
            </a:r>
            <a:r>
              <a:rPr lang="en-US" sz="3400" dirty="0">
                <a:solidFill>
                  <a:srgbClr val="4BACC6"/>
                </a:solidFill>
                <a:latin typeface="+mn-lt"/>
              </a:rPr>
              <a:t>on your presentation topic</a:t>
            </a:r>
            <a:r>
              <a:rPr lang="en-US" sz="3400" dirty="0">
                <a:solidFill>
                  <a:schemeClr val="bg1"/>
                </a:solidFill>
                <a:latin typeface="+mn-lt"/>
              </a:rPr>
              <a:t>.</a:t>
            </a:r>
          </a:p>
          <a:p>
            <a:r>
              <a:rPr lang="en-US" sz="3400" dirty="0">
                <a:solidFill>
                  <a:schemeClr val="accent3">
                    <a:lumMod val="60000"/>
                    <a:lumOff val="40000"/>
                  </a:schemeClr>
                </a:solidFill>
                <a:latin typeface="+mn-lt"/>
              </a:rPr>
              <a:t>Participation</a:t>
            </a:r>
            <a:r>
              <a:rPr lang="en-US" sz="3400" dirty="0">
                <a:solidFill>
                  <a:schemeClr val="bg1"/>
                </a:solidFill>
                <a:latin typeface="+mn-lt"/>
              </a:rPr>
              <a:t>: In-class or other contributions, including attendance.</a:t>
            </a:r>
          </a:p>
          <a:p>
            <a:r>
              <a:rPr lang="en-US" sz="3400" dirty="0">
                <a:solidFill>
                  <a:srgbClr val="4BACC6"/>
                </a:solidFill>
                <a:latin typeface="+mn-lt"/>
              </a:rPr>
              <a:t>Group presentation need not be on that week’s topic  </a:t>
            </a:r>
            <a:r>
              <a:rPr lang="en-US" sz="3400" dirty="0">
                <a:solidFill>
                  <a:schemeClr val="bg1"/>
                </a:solidFill>
                <a:latin typeface="+mn-lt"/>
              </a:rPr>
              <a:t>(20 minute per student multiplier suggested 2-4 per group to 60 minute max).</a:t>
            </a:r>
          </a:p>
        </p:txBody>
      </p:sp>
    </p:spTree>
    <p:extLst>
      <p:ext uri="{BB962C8B-B14F-4D97-AF65-F5344CB8AC3E}">
        <p14:creationId xmlns:p14="http://schemas.microsoft.com/office/powerpoint/2010/main" val="38395599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630CE5-8620-6A45-B9D4-B248875395D8}"/>
              </a:ext>
            </a:extLst>
          </p:cNvPr>
          <p:cNvPicPr>
            <a:picLocks noGrp="1" noChangeAspect="1"/>
          </p:cNvPicPr>
          <p:nvPr>
            <p:ph sz="quarter" idx="10"/>
          </p:nvPr>
        </p:nvPicPr>
        <p:blipFill>
          <a:blip r:embed="rId2"/>
          <a:stretch>
            <a:fillRect/>
          </a:stretch>
        </p:blipFill>
        <p:spPr>
          <a:xfrm>
            <a:off x="1723975" y="365125"/>
            <a:ext cx="5696049" cy="5360988"/>
          </a:xfrm>
        </p:spPr>
      </p:pic>
      <p:pic>
        <p:nvPicPr>
          <p:cNvPr id="2" name="Picture 1">
            <a:extLst>
              <a:ext uri="{FF2B5EF4-FFF2-40B4-BE49-F238E27FC236}">
                <a16:creationId xmlns:a16="http://schemas.microsoft.com/office/drawing/2014/main" id="{9715B3BD-ED4A-5445-9091-12BCAC850DA8}"/>
              </a:ext>
            </a:extLst>
          </p:cNvPr>
          <p:cNvPicPr>
            <a:picLocks noChangeAspect="1"/>
          </p:cNvPicPr>
          <p:nvPr/>
        </p:nvPicPr>
        <p:blipFill>
          <a:blip r:embed="rId3"/>
          <a:stretch>
            <a:fillRect/>
          </a:stretch>
        </p:blipFill>
        <p:spPr>
          <a:xfrm>
            <a:off x="5708" y="2105"/>
            <a:ext cx="9144000" cy="6858000"/>
          </a:xfrm>
          <a:prstGeom prst="rect">
            <a:avLst/>
          </a:prstGeom>
        </p:spPr>
      </p:pic>
      <p:pic>
        <p:nvPicPr>
          <p:cNvPr id="4" name="Picture 3">
            <a:extLst>
              <a:ext uri="{FF2B5EF4-FFF2-40B4-BE49-F238E27FC236}">
                <a16:creationId xmlns:a16="http://schemas.microsoft.com/office/drawing/2014/main" id="{26E02123-C47E-D645-B9F8-227FAC62F1D8}"/>
              </a:ext>
            </a:extLst>
          </p:cNvPr>
          <p:cNvPicPr>
            <a:picLocks noChangeAspect="1"/>
          </p:cNvPicPr>
          <p:nvPr/>
        </p:nvPicPr>
        <p:blipFill>
          <a:blip r:embed="rId4"/>
          <a:stretch>
            <a:fillRect/>
          </a:stretch>
        </p:blipFill>
        <p:spPr>
          <a:xfrm>
            <a:off x="473406" y="711201"/>
            <a:ext cx="8197188" cy="4902624"/>
          </a:xfrm>
          <a:prstGeom prst="rect">
            <a:avLst/>
          </a:prstGeom>
        </p:spPr>
      </p:pic>
    </p:spTree>
    <p:extLst>
      <p:ext uri="{BB962C8B-B14F-4D97-AF65-F5344CB8AC3E}">
        <p14:creationId xmlns:p14="http://schemas.microsoft.com/office/powerpoint/2010/main" val="12980303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275FE3-E2E4-9042-B460-0795EC3A831A}"/>
              </a:ext>
            </a:extLst>
          </p:cNvPr>
          <p:cNvPicPr>
            <a:picLocks noChangeAspect="1"/>
          </p:cNvPicPr>
          <p:nvPr/>
        </p:nvPicPr>
        <p:blipFill>
          <a:blip r:embed="rId2"/>
          <a:stretch>
            <a:fillRect/>
          </a:stretch>
        </p:blipFill>
        <p:spPr>
          <a:xfrm>
            <a:off x="1034213" y="406400"/>
            <a:ext cx="7075574" cy="5346700"/>
          </a:xfrm>
          <a:prstGeom prst="rect">
            <a:avLst/>
          </a:prstGeom>
        </p:spPr>
      </p:pic>
    </p:spTree>
    <p:extLst>
      <p:ext uri="{BB962C8B-B14F-4D97-AF65-F5344CB8AC3E}">
        <p14:creationId xmlns:p14="http://schemas.microsoft.com/office/powerpoint/2010/main" val="26438032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4ADBD-989D-C743-A856-7BD51E4A3A72}"/>
              </a:ext>
            </a:extLst>
          </p:cNvPr>
          <p:cNvPicPr>
            <a:picLocks noChangeAspect="1"/>
          </p:cNvPicPr>
          <p:nvPr/>
        </p:nvPicPr>
        <p:blipFill>
          <a:blip r:embed="rId2"/>
          <a:stretch>
            <a:fillRect/>
          </a:stretch>
        </p:blipFill>
        <p:spPr>
          <a:xfrm>
            <a:off x="477200" y="1028700"/>
            <a:ext cx="8189600" cy="4483100"/>
          </a:xfrm>
          <a:prstGeom prst="rect">
            <a:avLst/>
          </a:prstGeom>
        </p:spPr>
      </p:pic>
    </p:spTree>
    <p:extLst>
      <p:ext uri="{BB962C8B-B14F-4D97-AF65-F5344CB8AC3E}">
        <p14:creationId xmlns:p14="http://schemas.microsoft.com/office/powerpoint/2010/main" val="18913291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67082-E221-8A47-85E8-E2BFA5083B92}"/>
              </a:ext>
            </a:extLst>
          </p:cNvPr>
          <p:cNvPicPr>
            <a:picLocks noChangeAspect="1"/>
          </p:cNvPicPr>
          <p:nvPr/>
        </p:nvPicPr>
        <p:blipFill>
          <a:blip r:embed="rId2"/>
          <a:stretch>
            <a:fillRect/>
          </a:stretch>
        </p:blipFill>
        <p:spPr>
          <a:xfrm>
            <a:off x="419970" y="508000"/>
            <a:ext cx="8304059" cy="5203402"/>
          </a:xfrm>
          <a:prstGeom prst="rect">
            <a:avLst/>
          </a:prstGeom>
        </p:spPr>
      </p:pic>
    </p:spTree>
    <p:extLst>
      <p:ext uri="{BB962C8B-B14F-4D97-AF65-F5344CB8AC3E}">
        <p14:creationId xmlns:p14="http://schemas.microsoft.com/office/powerpoint/2010/main" val="4707268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0ADAAF-2692-8C40-A542-F181EB9F3DB0}"/>
              </a:ext>
            </a:extLst>
          </p:cNvPr>
          <p:cNvPicPr>
            <a:picLocks noChangeAspect="1"/>
          </p:cNvPicPr>
          <p:nvPr/>
        </p:nvPicPr>
        <p:blipFill>
          <a:blip r:embed="rId2"/>
          <a:stretch>
            <a:fillRect/>
          </a:stretch>
        </p:blipFill>
        <p:spPr>
          <a:xfrm>
            <a:off x="971550" y="367637"/>
            <a:ext cx="7200900" cy="5385021"/>
          </a:xfrm>
          <a:prstGeom prst="rect">
            <a:avLst/>
          </a:prstGeom>
        </p:spPr>
      </p:pic>
    </p:spTree>
    <p:extLst>
      <p:ext uri="{BB962C8B-B14F-4D97-AF65-F5344CB8AC3E}">
        <p14:creationId xmlns:p14="http://schemas.microsoft.com/office/powerpoint/2010/main" val="8012484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5F9E6-1E00-6741-AAA0-03976D1C1C78}"/>
              </a:ext>
            </a:extLst>
          </p:cNvPr>
          <p:cNvPicPr>
            <a:picLocks noChangeAspect="1"/>
          </p:cNvPicPr>
          <p:nvPr/>
        </p:nvPicPr>
        <p:blipFill>
          <a:blip r:embed="rId2"/>
          <a:stretch>
            <a:fillRect/>
          </a:stretch>
        </p:blipFill>
        <p:spPr>
          <a:xfrm>
            <a:off x="742642" y="431800"/>
            <a:ext cx="7658716" cy="5287398"/>
          </a:xfrm>
          <a:prstGeom prst="rect">
            <a:avLst/>
          </a:prstGeom>
        </p:spPr>
      </p:pic>
    </p:spTree>
    <p:extLst>
      <p:ext uri="{BB962C8B-B14F-4D97-AF65-F5344CB8AC3E}">
        <p14:creationId xmlns:p14="http://schemas.microsoft.com/office/powerpoint/2010/main" val="12563818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ED3CC6-5273-4541-9A51-91EC8D0A340F}"/>
              </a:ext>
            </a:extLst>
          </p:cNvPr>
          <p:cNvPicPr>
            <a:picLocks noChangeAspect="1"/>
          </p:cNvPicPr>
          <p:nvPr/>
        </p:nvPicPr>
        <p:blipFill>
          <a:blip r:embed="rId2"/>
          <a:stretch>
            <a:fillRect/>
          </a:stretch>
        </p:blipFill>
        <p:spPr>
          <a:xfrm>
            <a:off x="646167" y="1320799"/>
            <a:ext cx="7851666" cy="3994707"/>
          </a:xfrm>
          <a:prstGeom prst="rect">
            <a:avLst/>
          </a:prstGeom>
        </p:spPr>
      </p:pic>
    </p:spTree>
    <p:extLst>
      <p:ext uri="{BB962C8B-B14F-4D97-AF65-F5344CB8AC3E}">
        <p14:creationId xmlns:p14="http://schemas.microsoft.com/office/powerpoint/2010/main" val="36111737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2582" y="448887"/>
            <a:ext cx="8309156" cy="5522834"/>
          </a:xfrm>
        </p:spPr>
        <p:txBody>
          <a:bodyPr>
            <a:normAutofit/>
          </a:bodyPr>
          <a:lstStyle/>
          <a:p>
            <a:pPr marL="0" indent="0" algn="ctr">
              <a:buNone/>
            </a:pPr>
            <a:r>
              <a:rPr lang="en-US" sz="4400" dirty="0">
                <a:solidFill>
                  <a:srgbClr val="FFFF00"/>
                </a:solidFill>
                <a:latin typeface="P22 Typewriter"/>
                <a:cs typeface="P22 Typewriter"/>
              </a:rPr>
              <a:t>Now</a:t>
            </a:r>
            <a:r>
              <a:rPr lang="en-US" sz="4400" dirty="0">
                <a:solidFill>
                  <a:srgbClr val="FF0000"/>
                </a:solidFill>
                <a:latin typeface="P22 Typewriter"/>
                <a:cs typeface="P22 Typewriter"/>
              </a:rPr>
              <a:t>,</a:t>
            </a:r>
            <a:r>
              <a:rPr lang="en-US" sz="4400" dirty="0">
                <a:solidFill>
                  <a:srgbClr val="FFFF00"/>
                </a:solidFill>
                <a:latin typeface="P22 Typewriter"/>
                <a:cs typeface="P22 Typewriter"/>
              </a:rPr>
              <a:t> back to our regularly scheduled programming</a:t>
            </a:r>
            <a:r>
              <a:rPr lang="en-US" sz="4400" dirty="0">
                <a:solidFill>
                  <a:srgbClr val="FF0000"/>
                </a:solidFill>
                <a:latin typeface="P22 Typewriter"/>
                <a:cs typeface="P22 Typewriter"/>
              </a:rPr>
              <a:t>…</a:t>
            </a:r>
          </a:p>
        </p:txBody>
      </p:sp>
      <p:pic>
        <p:nvPicPr>
          <p:cNvPr id="4" name="Content Placeholder 3" descr="file7991274103168.jpg"/>
          <p:cNvPicPr>
            <a:picLocks noChangeAspect="1"/>
          </p:cNvPicPr>
          <p:nvPr/>
        </p:nvPicPr>
        <p:blipFill rotWithShape="1">
          <a:blip r:embed="rId2">
            <a:extLst>
              <a:ext uri="{28A0092B-C50C-407E-A947-70E740481C1C}">
                <a14:useLocalDpi xmlns:a14="http://schemas.microsoft.com/office/drawing/2010/main" val="0"/>
              </a:ext>
            </a:extLst>
          </a:blip>
          <a:srcRect l="-242" r="-124"/>
          <a:stretch/>
        </p:blipFill>
        <p:spPr>
          <a:xfrm>
            <a:off x="1992958" y="2151580"/>
            <a:ext cx="5158083" cy="3648914"/>
          </a:xfrm>
          <a:prstGeom prst="rect">
            <a:avLst/>
          </a:prstGeom>
        </p:spPr>
      </p:pic>
    </p:spTree>
    <p:extLst>
      <p:ext uri="{BB962C8B-B14F-4D97-AF65-F5344CB8AC3E}">
        <p14:creationId xmlns:p14="http://schemas.microsoft.com/office/powerpoint/2010/main" val="39210882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FE09-308F-964E-A045-EEABE9EB2B8B}"/>
              </a:ext>
            </a:extLst>
          </p:cNvPr>
          <p:cNvSpPr>
            <a:spLocks noGrp="1"/>
          </p:cNvSpPr>
          <p:nvPr>
            <p:ph type="title"/>
          </p:nvPr>
        </p:nvSpPr>
        <p:spPr>
          <a:xfrm>
            <a:off x="457200" y="89647"/>
            <a:ext cx="8229600" cy="1252946"/>
          </a:xfrm>
        </p:spPr>
        <p:txBody>
          <a:bodyPr>
            <a:normAutofit/>
          </a:bodyPr>
          <a:lstStyle/>
          <a:p>
            <a:pPr algn="ctr"/>
            <a:r>
              <a:rPr lang="en-US" sz="4800" b="1" dirty="0">
                <a:solidFill>
                  <a:srgbClr val="FFFF00"/>
                </a:solidFill>
                <a:cs typeface="Times New Roman"/>
              </a:rPr>
              <a:t>“</a:t>
            </a:r>
            <a:r>
              <a:rPr lang="en-US" sz="4800" b="1" dirty="0">
                <a:solidFill>
                  <a:schemeClr val="tx2">
                    <a:lumMod val="60000"/>
                    <a:lumOff val="40000"/>
                  </a:schemeClr>
                </a:solidFill>
                <a:cs typeface="Times New Roman"/>
              </a:rPr>
              <a:t>With great power</a:t>
            </a:r>
            <a:r>
              <a:rPr lang="en-US" sz="4800" b="1" dirty="0">
                <a:solidFill>
                  <a:srgbClr val="FF0000"/>
                </a:solidFill>
                <a:cs typeface="Times New Roman"/>
              </a:rPr>
              <a:t>…</a:t>
            </a:r>
            <a:r>
              <a:rPr lang="en-US" sz="4800" b="1" dirty="0">
                <a:solidFill>
                  <a:srgbClr val="FFFF00"/>
                </a:solidFill>
                <a:cs typeface="Times New Roman"/>
              </a:rPr>
              <a:t>”</a:t>
            </a:r>
            <a:endParaRPr lang="en-US" sz="4800" dirty="0">
              <a:solidFill>
                <a:srgbClr val="FFFF00"/>
              </a:solidFill>
            </a:endParaRPr>
          </a:p>
        </p:txBody>
      </p:sp>
      <p:pic>
        <p:nvPicPr>
          <p:cNvPr id="5" name="Content Placeholder 4">
            <a:extLst>
              <a:ext uri="{FF2B5EF4-FFF2-40B4-BE49-F238E27FC236}">
                <a16:creationId xmlns:a16="http://schemas.microsoft.com/office/drawing/2014/main" id="{C06B2AB6-5118-E74E-B8F6-0D7820C585B4}"/>
              </a:ext>
            </a:extLst>
          </p:cNvPr>
          <p:cNvPicPr>
            <a:picLocks noGrp="1" noChangeAspect="1"/>
          </p:cNvPicPr>
          <p:nvPr>
            <p:ph sz="quarter" idx="10"/>
          </p:nvPr>
        </p:nvPicPr>
        <p:blipFill>
          <a:blip r:embed="rId2"/>
          <a:stretch>
            <a:fillRect/>
          </a:stretch>
        </p:blipFill>
        <p:spPr>
          <a:xfrm>
            <a:off x="1589137" y="1443972"/>
            <a:ext cx="5965725" cy="4284662"/>
          </a:xfrm>
        </p:spPr>
      </p:pic>
    </p:spTree>
    <p:extLst>
      <p:ext uri="{BB962C8B-B14F-4D97-AF65-F5344CB8AC3E}">
        <p14:creationId xmlns:p14="http://schemas.microsoft.com/office/powerpoint/2010/main" val="27665814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E13940-0888-E843-A840-CB16FC40F203}"/>
              </a:ext>
            </a:extLst>
          </p:cNvPr>
          <p:cNvPicPr>
            <a:picLocks noGrp="1" noChangeAspect="1"/>
          </p:cNvPicPr>
          <p:nvPr>
            <p:ph sz="quarter" idx="10"/>
          </p:nvPr>
        </p:nvPicPr>
        <p:blipFill>
          <a:blip r:embed="rId2"/>
          <a:stretch>
            <a:fillRect/>
          </a:stretch>
        </p:blipFill>
        <p:spPr>
          <a:xfrm rot="5400000">
            <a:off x="1765300" y="942975"/>
            <a:ext cx="5613400" cy="4210050"/>
          </a:xfrm>
        </p:spPr>
      </p:pic>
    </p:spTree>
    <p:extLst>
      <p:ext uri="{BB962C8B-B14F-4D97-AF65-F5344CB8AC3E}">
        <p14:creationId xmlns:p14="http://schemas.microsoft.com/office/powerpoint/2010/main" val="3693419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770927"/>
          </a:xfrm>
        </p:spPr>
        <p:txBody>
          <a:bodyPr>
            <a:noAutofit/>
          </a:bodyPr>
          <a:lstStyle/>
          <a:p>
            <a:pPr algn="ctr"/>
            <a:r>
              <a:rPr lang="en-US" sz="6800" b="1" dirty="0">
                <a:solidFill>
                  <a:srgbClr val="FFFF00"/>
                </a:solidFill>
                <a:latin typeface="Arial"/>
                <a:cs typeface="Arial"/>
              </a:rPr>
              <a:t>Grades</a:t>
            </a:r>
            <a:r>
              <a:rPr lang="en-US" sz="6800" b="1" dirty="0">
                <a:solidFill>
                  <a:srgbClr val="FF0000"/>
                </a:solidFill>
                <a:latin typeface="Arial"/>
                <a:cs typeface="Arial"/>
              </a:rPr>
              <a:t> (</a:t>
            </a:r>
            <a:r>
              <a:rPr lang="en-US" sz="6800" b="1" dirty="0">
                <a:solidFill>
                  <a:schemeClr val="bg1"/>
                </a:solidFill>
                <a:latin typeface="Arial"/>
                <a:cs typeface="Arial"/>
              </a:rPr>
              <a:t>primarily</a:t>
            </a:r>
            <a:r>
              <a:rPr lang="en-US" sz="6800" b="1" dirty="0">
                <a:solidFill>
                  <a:srgbClr val="FF0000"/>
                </a:solidFill>
                <a:latin typeface="Arial"/>
                <a:cs typeface="Arial"/>
              </a:rPr>
              <a:t>)</a:t>
            </a:r>
          </a:p>
        </p:txBody>
      </p:sp>
      <p:sp>
        <p:nvSpPr>
          <p:cNvPr id="3" name="Content Placeholder 2"/>
          <p:cNvSpPr>
            <a:spLocks noGrp="1"/>
          </p:cNvSpPr>
          <p:nvPr>
            <p:ph sz="quarter" idx="10"/>
          </p:nvPr>
        </p:nvSpPr>
        <p:spPr>
          <a:xfrm>
            <a:off x="457200" y="2314936"/>
            <a:ext cx="8229600" cy="3411197"/>
          </a:xfrm>
        </p:spPr>
        <p:txBody>
          <a:bodyPr>
            <a:normAutofit/>
          </a:bodyPr>
          <a:lstStyle/>
          <a:p>
            <a:pPr marL="0" indent="0" algn="ctr">
              <a:buNone/>
            </a:pPr>
            <a:r>
              <a:rPr lang="en-US" sz="6000" dirty="0">
                <a:solidFill>
                  <a:schemeClr val="bg1"/>
                </a:solidFill>
                <a:latin typeface="Arial"/>
                <a:cs typeface="Arial"/>
              </a:rPr>
              <a:t>Paper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Quality</a:t>
            </a:r>
          </a:p>
          <a:p>
            <a:pPr marL="0" indent="0">
              <a:buNone/>
            </a:pPr>
            <a:endParaRPr lang="en-US" sz="6000" dirty="0">
              <a:solidFill>
                <a:schemeClr val="bg1"/>
              </a:solidFill>
              <a:latin typeface="Arial"/>
              <a:cs typeface="Arial"/>
              <a:sym typeface="Wingdings"/>
            </a:endParaRPr>
          </a:p>
          <a:p>
            <a:pPr marL="0" indent="0" algn="ctr">
              <a:buNone/>
            </a:pPr>
            <a:r>
              <a:rPr lang="en-US" sz="6000" dirty="0">
                <a:solidFill>
                  <a:schemeClr val="bg1"/>
                </a:solidFill>
                <a:latin typeface="Arial"/>
                <a:cs typeface="Arial"/>
                <a:sym typeface="Wingdings"/>
              </a:rPr>
              <a:t>Participation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Effort</a:t>
            </a:r>
            <a:endParaRPr lang="en-US" sz="6000" dirty="0">
              <a:solidFill>
                <a:srgbClr val="CCFFCC"/>
              </a:solidFill>
              <a:latin typeface="Arial"/>
              <a:cs typeface="Arial"/>
            </a:endParaRPr>
          </a:p>
        </p:txBody>
      </p:sp>
    </p:spTree>
    <p:extLst>
      <p:ext uri="{BB962C8B-B14F-4D97-AF65-F5344CB8AC3E}">
        <p14:creationId xmlns:p14="http://schemas.microsoft.com/office/powerpoint/2010/main" val="2593870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2C6ACC1B-E361-B745-9156-5A3126509D41}"/>
              </a:ext>
            </a:extLst>
          </p:cNvPr>
          <p:cNvPicPr>
            <a:picLocks noGrp="1" noChangeAspect="1"/>
          </p:cNvPicPr>
          <p:nvPr>
            <p:ph sz="half" idx="1"/>
          </p:nvPr>
        </p:nvPicPr>
        <p:blipFill>
          <a:blip r:embed="rId2"/>
          <a:stretch>
            <a:fillRect/>
          </a:stretch>
        </p:blipFill>
        <p:spPr>
          <a:xfrm>
            <a:off x="719596" y="493713"/>
            <a:ext cx="3513808" cy="5235575"/>
          </a:xfrm>
        </p:spPr>
      </p:pic>
      <p:pic>
        <p:nvPicPr>
          <p:cNvPr id="12" name="Content Placeholder 11">
            <a:extLst>
              <a:ext uri="{FF2B5EF4-FFF2-40B4-BE49-F238E27FC236}">
                <a16:creationId xmlns:a16="http://schemas.microsoft.com/office/drawing/2014/main" id="{5D26BD9D-07EB-8144-85DA-E51C5B88266C}"/>
              </a:ext>
            </a:extLst>
          </p:cNvPr>
          <p:cNvPicPr>
            <a:picLocks noGrp="1" noChangeAspect="1"/>
          </p:cNvPicPr>
          <p:nvPr>
            <p:ph sz="half" idx="2"/>
          </p:nvPr>
        </p:nvPicPr>
        <p:blipFill>
          <a:blip r:embed="rId3"/>
          <a:stretch>
            <a:fillRect/>
          </a:stretch>
        </p:blipFill>
        <p:spPr>
          <a:xfrm rot="5400000">
            <a:off x="4049713" y="1156239"/>
            <a:ext cx="5235575" cy="3910522"/>
          </a:xfrm>
        </p:spPr>
      </p:pic>
    </p:spTree>
    <p:extLst>
      <p:ext uri="{BB962C8B-B14F-4D97-AF65-F5344CB8AC3E}">
        <p14:creationId xmlns:p14="http://schemas.microsoft.com/office/powerpoint/2010/main" val="5366207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A1A06A-5C32-9A4C-BD3D-3256E40235FE}"/>
              </a:ext>
            </a:extLst>
          </p:cNvPr>
          <p:cNvPicPr>
            <a:picLocks noChangeAspect="1"/>
          </p:cNvPicPr>
          <p:nvPr/>
        </p:nvPicPr>
        <p:blipFill>
          <a:blip r:embed="rId2"/>
          <a:stretch>
            <a:fillRect/>
          </a:stretch>
        </p:blipFill>
        <p:spPr>
          <a:xfrm>
            <a:off x="1291243" y="615141"/>
            <a:ext cx="6561513" cy="4921135"/>
          </a:xfrm>
          <a:prstGeom prst="rect">
            <a:avLst/>
          </a:prstGeom>
        </p:spPr>
      </p:pic>
    </p:spTree>
    <p:extLst>
      <p:ext uri="{BB962C8B-B14F-4D97-AF65-F5344CB8AC3E}">
        <p14:creationId xmlns:p14="http://schemas.microsoft.com/office/powerpoint/2010/main" val="19397514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038CB-44F7-284F-ACEC-CB2E4A7DBED0}"/>
              </a:ext>
            </a:extLst>
          </p:cNvPr>
          <p:cNvPicPr>
            <a:picLocks noChangeAspect="1"/>
          </p:cNvPicPr>
          <p:nvPr/>
        </p:nvPicPr>
        <p:blipFill>
          <a:blip r:embed="rId2"/>
          <a:stretch>
            <a:fillRect/>
          </a:stretch>
        </p:blipFill>
        <p:spPr>
          <a:xfrm>
            <a:off x="1867684" y="149630"/>
            <a:ext cx="5408632" cy="5689774"/>
          </a:xfrm>
          <a:prstGeom prst="rect">
            <a:avLst/>
          </a:prstGeom>
        </p:spPr>
      </p:pic>
    </p:spTree>
    <p:extLst>
      <p:ext uri="{BB962C8B-B14F-4D97-AF65-F5344CB8AC3E}">
        <p14:creationId xmlns:p14="http://schemas.microsoft.com/office/powerpoint/2010/main" val="5247488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C7875-B008-E849-9066-B59B5ADDF85C}"/>
              </a:ext>
            </a:extLst>
          </p:cNvPr>
          <p:cNvPicPr>
            <a:picLocks noChangeAspect="1"/>
          </p:cNvPicPr>
          <p:nvPr/>
        </p:nvPicPr>
        <p:blipFill>
          <a:blip r:embed="rId2"/>
          <a:stretch>
            <a:fillRect/>
          </a:stretch>
        </p:blipFill>
        <p:spPr>
          <a:xfrm>
            <a:off x="2558937" y="282633"/>
            <a:ext cx="4026125" cy="5572967"/>
          </a:xfrm>
          <a:prstGeom prst="rect">
            <a:avLst/>
          </a:prstGeom>
        </p:spPr>
      </p:pic>
    </p:spTree>
    <p:extLst>
      <p:ext uri="{BB962C8B-B14F-4D97-AF65-F5344CB8AC3E}">
        <p14:creationId xmlns:p14="http://schemas.microsoft.com/office/powerpoint/2010/main" val="38897017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DAD4E-E7BA-C841-81DA-D4238123410B}"/>
              </a:ext>
            </a:extLst>
          </p:cNvPr>
          <p:cNvPicPr>
            <a:picLocks noChangeAspect="1"/>
          </p:cNvPicPr>
          <p:nvPr/>
        </p:nvPicPr>
        <p:blipFill>
          <a:blip r:embed="rId2"/>
          <a:stretch>
            <a:fillRect/>
          </a:stretch>
        </p:blipFill>
        <p:spPr>
          <a:xfrm>
            <a:off x="2257570" y="199505"/>
            <a:ext cx="4628860" cy="5646553"/>
          </a:xfrm>
          <a:prstGeom prst="rect">
            <a:avLst/>
          </a:prstGeom>
        </p:spPr>
      </p:pic>
    </p:spTree>
    <p:extLst>
      <p:ext uri="{BB962C8B-B14F-4D97-AF65-F5344CB8AC3E}">
        <p14:creationId xmlns:p14="http://schemas.microsoft.com/office/powerpoint/2010/main" val="32647541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C1878-B085-D745-90D5-660CB83784DE}"/>
              </a:ext>
            </a:extLst>
          </p:cNvPr>
          <p:cNvPicPr>
            <a:picLocks noChangeAspect="1"/>
          </p:cNvPicPr>
          <p:nvPr/>
        </p:nvPicPr>
        <p:blipFill>
          <a:blip r:embed="rId2"/>
          <a:stretch>
            <a:fillRect/>
          </a:stretch>
        </p:blipFill>
        <p:spPr>
          <a:xfrm>
            <a:off x="2859741" y="246530"/>
            <a:ext cx="3792069" cy="5542255"/>
          </a:xfrm>
          <a:prstGeom prst="rect">
            <a:avLst/>
          </a:prstGeom>
        </p:spPr>
      </p:pic>
    </p:spTree>
    <p:extLst>
      <p:ext uri="{BB962C8B-B14F-4D97-AF65-F5344CB8AC3E}">
        <p14:creationId xmlns:p14="http://schemas.microsoft.com/office/powerpoint/2010/main" val="28772211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2296C-B894-0042-A122-E5A1F3071F94}"/>
              </a:ext>
            </a:extLst>
          </p:cNvPr>
          <p:cNvPicPr>
            <a:picLocks noChangeAspect="1"/>
          </p:cNvPicPr>
          <p:nvPr/>
        </p:nvPicPr>
        <p:blipFill>
          <a:blip r:embed="rId2"/>
          <a:stretch>
            <a:fillRect/>
          </a:stretch>
        </p:blipFill>
        <p:spPr>
          <a:xfrm>
            <a:off x="384478" y="1506071"/>
            <a:ext cx="8375044" cy="3649756"/>
          </a:xfrm>
          <a:prstGeom prst="rect">
            <a:avLst/>
          </a:prstGeom>
        </p:spPr>
      </p:pic>
    </p:spTree>
    <p:extLst>
      <p:ext uri="{BB962C8B-B14F-4D97-AF65-F5344CB8AC3E}">
        <p14:creationId xmlns:p14="http://schemas.microsoft.com/office/powerpoint/2010/main" val="25503061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4B0-7F30-7545-8F88-96866B1BFD8F}"/>
              </a:ext>
            </a:extLst>
          </p:cNvPr>
          <p:cNvSpPr>
            <a:spLocks noGrp="1"/>
          </p:cNvSpPr>
          <p:nvPr>
            <p:ph type="title"/>
          </p:nvPr>
        </p:nvSpPr>
        <p:spPr>
          <a:xfrm>
            <a:off x="457200" y="111440"/>
            <a:ext cx="8229600" cy="1016000"/>
          </a:xfrm>
        </p:spPr>
        <p:txBody>
          <a:bodyPr>
            <a:normAutofit/>
          </a:bodyPr>
          <a:lstStyle/>
          <a:p>
            <a:pPr algn="ctr"/>
            <a:r>
              <a:rPr lang="en-US" sz="4800" b="1" dirty="0">
                <a:solidFill>
                  <a:srgbClr val="FFFF00"/>
                </a:solidFill>
              </a:rPr>
              <a:t>Useful metaphor </a:t>
            </a:r>
            <a:r>
              <a:rPr lang="en-US" sz="4800" b="1" dirty="0">
                <a:solidFill>
                  <a:srgbClr val="FF0000"/>
                </a:solidFill>
              </a:rPr>
              <a:t>only</a:t>
            </a:r>
          </a:p>
        </p:txBody>
      </p:sp>
      <p:sp>
        <p:nvSpPr>
          <p:cNvPr id="3" name="Content Placeholder 2">
            <a:extLst>
              <a:ext uri="{FF2B5EF4-FFF2-40B4-BE49-F238E27FC236}">
                <a16:creationId xmlns:a16="http://schemas.microsoft.com/office/drawing/2014/main" id="{6691ED35-9116-264D-A479-536741B83C5D}"/>
              </a:ext>
            </a:extLst>
          </p:cNvPr>
          <p:cNvSpPr>
            <a:spLocks noGrp="1"/>
          </p:cNvSpPr>
          <p:nvPr>
            <p:ph sz="quarter" idx="10"/>
          </p:nvPr>
        </p:nvSpPr>
        <p:spPr/>
        <p:txBody>
          <a:bodyPr>
            <a:normAutofit/>
          </a:bodyPr>
          <a:lstStyle/>
          <a:p>
            <a:pPr marL="457200" indent="-457200">
              <a:buFont typeface="+mj-lt"/>
              <a:buAutoNum type="arabicPeriod"/>
            </a:pPr>
            <a:r>
              <a:rPr lang="en-US" sz="6000" dirty="0">
                <a:solidFill>
                  <a:schemeClr val="bg1"/>
                </a:solidFill>
              </a:rPr>
              <a:t>You are a hero </a:t>
            </a:r>
            <a:r>
              <a:rPr lang="en-US" sz="6000" dirty="0">
                <a:solidFill>
                  <a:schemeClr val="accent5"/>
                </a:solidFill>
              </a:rPr>
              <a:t>(</a:t>
            </a:r>
            <a:r>
              <a:rPr lang="en-US" sz="6000" dirty="0">
                <a:solidFill>
                  <a:schemeClr val="bg1"/>
                </a:solidFill>
              </a:rPr>
              <a:t>because </a:t>
            </a:r>
            <a:r>
              <a:rPr lang="en-US" sz="6000" dirty="0">
                <a:solidFill>
                  <a:srgbClr val="92D050"/>
                </a:solidFill>
              </a:rPr>
              <a:t>everyone is  </a:t>
            </a:r>
            <a:r>
              <a:rPr lang="en-US" sz="6000" dirty="0">
                <a:solidFill>
                  <a:schemeClr val="bg1"/>
                </a:solidFill>
              </a:rPr>
              <a:t>per Campbell &amp; Post-structuralism</a:t>
            </a:r>
            <a:r>
              <a:rPr lang="en-US" sz="6000" dirty="0">
                <a:solidFill>
                  <a:schemeClr val="accent5"/>
                </a:solidFill>
              </a:rPr>
              <a:t>)</a:t>
            </a:r>
          </a:p>
          <a:p>
            <a:pPr marL="457200" indent="-457200">
              <a:buFont typeface="+mj-lt"/>
              <a:buAutoNum type="arabicPeriod"/>
            </a:pPr>
            <a:r>
              <a:rPr lang="en-US" sz="6000" dirty="0">
                <a:solidFill>
                  <a:schemeClr val="bg1"/>
                </a:solidFill>
              </a:rPr>
              <a:t>Don</a:t>
            </a:r>
            <a:r>
              <a:rPr lang="en-US" sz="6000" dirty="0">
                <a:solidFill>
                  <a:srgbClr val="00B0F0"/>
                </a:solidFill>
              </a:rPr>
              <a:t>’</a:t>
            </a:r>
            <a:r>
              <a:rPr lang="en-US" sz="6000" dirty="0">
                <a:solidFill>
                  <a:schemeClr val="bg1"/>
                </a:solidFill>
              </a:rPr>
              <a:t>t be a </a:t>
            </a:r>
            <a:r>
              <a:rPr lang="en-US" sz="6000" dirty="0">
                <a:solidFill>
                  <a:srgbClr val="00B0F0"/>
                </a:solidFill>
              </a:rPr>
              <a:t>“</a:t>
            </a:r>
            <a:r>
              <a:rPr lang="en-US" sz="6000" b="1" dirty="0">
                <a:solidFill>
                  <a:srgbClr val="FF0000"/>
                </a:solidFill>
              </a:rPr>
              <a:t>Hero</a:t>
            </a:r>
            <a:r>
              <a:rPr lang="en-US" sz="6000" dirty="0">
                <a:solidFill>
                  <a:srgbClr val="00B0F0"/>
                </a:solidFill>
              </a:rPr>
              <a:t>”</a:t>
            </a:r>
            <a:r>
              <a:rPr lang="en-US" sz="6000" dirty="0">
                <a:solidFill>
                  <a:srgbClr val="FFFF00"/>
                </a:solidFill>
              </a:rPr>
              <a:t>.</a:t>
            </a:r>
          </a:p>
        </p:txBody>
      </p:sp>
    </p:spTree>
    <p:extLst>
      <p:ext uri="{BB962C8B-B14F-4D97-AF65-F5344CB8AC3E}">
        <p14:creationId xmlns:p14="http://schemas.microsoft.com/office/powerpoint/2010/main" val="4192206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3BB57F-7FD7-7D43-8106-9C8D0DC289AE}"/>
              </a:ext>
            </a:extLst>
          </p:cNvPr>
          <p:cNvSpPr>
            <a:spLocks noGrp="1"/>
          </p:cNvSpPr>
          <p:nvPr>
            <p:ph sz="quarter" idx="10"/>
          </p:nvPr>
        </p:nvSpPr>
        <p:spPr>
          <a:xfrm>
            <a:off x="457200" y="959224"/>
            <a:ext cx="8229600" cy="4766910"/>
          </a:xfrm>
        </p:spPr>
        <p:txBody>
          <a:bodyPr>
            <a:normAutofit/>
          </a:bodyPr>
          <a:lstStyle/>
          <a:p>
            <a:pPr marL="0" indent="0" algn="ctr">
              <a:buNone/>
            </a:pPr>
            <a:r>
              <a:rPr lang="en-US" sz="9600" b="1" dirty="0">
                <a:solidFill>
                  <a:srgbClr val="FFFF00"/>
                </a:solidFill>
              </a:rPr>
              <a:t>Hence </a:t>
            </a:r>
          </a:p>
          <a:p>
            <a:pPr marL="0" indent="0" algn="ctr">
              <a:buNone/>
            </a:pPr>
            <a:r>
              <a:rPr lang="en-US" sz="9600" b="1" dirty="0">
                <a:solidFill>
                  <a:schemeClr val="bg1"/>
                </a:solidFill>
              </a:rPr>
              <a:t>case </a:t>
            </a:r>
          </a:p>
          <a:p>
            <a:pPr marL="0" indent="0" algn="ctr">
              <a:buNone/>
            </a:pPr>
            <a:r>
              <a:rPr lang="en-US" sz="9600" b="1" dirty="0">
                <a:solidFill>
                  <a:schemeClr val="bg1"/>
                </a:solidFill>
              </a:rPr>
              <a:t>studies</a:t>
            </a:r>
            <a:r>
              <a:rPr lang="en-US" sz="9600" b="1" dirty="0">
                <a:solidFill>
                  <a:srgbClr val="FF0000"/>
                </a:solidFill>
              </a:rPr>
              <a:t>…</a:t>
            </a:r>
            <a:endParaRPr lang="en-US" sz="9600" dirty="0"/>
          </a:p>
        </p:txBody>
      </p:sp>
    </p:spTree>
    <p:extLst>
      <p:ext uri="{BB962C8B-B14F-4D97-AF65-F5344CB8AC3E}">
        <p14:creationId xmlns:p14="http://schemas.microsoft.com/office/powerpoint/2010/main" val="5122793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4A3BF6-C7D7-5B44-A77B-9E65BA0ED182}"/>
              </a:ext>
            </a:extLst>
          </p:cNvPr>
          <p:cNvSpPr/>
          <p:nvPr/>
        </p:nvSpPr>
        <p:spPr>
          <a:xfrm>
            <a:off x="2286000" y="547771"/>
            <a:ext cx="4572000" cy="5062091"/>
          </a:xfrm>
          <a:prstGeom prst="rect">
            <a:avLst/>
          </a:prstGeom>
        </p:spPr>
        <p:txBody>
          <a:bodyPr>
            <a:spAutoFit/>
          </a:bodyPr>
          <a:lstStyle/>
          <a:p>
            <a:pPr marL="342900" lvl="0" indent="-342900" algn="ctr">
              <a:lnSpc>
                <a:spcPct val="150000"/>
              </a:lnSpc>
              <a:spcAft>
                <a:spcPts val="0"/>
              </a:spcAft>
              <a:buFont typeface="Symbol" pitchFamily="2" charset="2"/>
              <a:buChar char=""/>
              <a:tabLst>
                <a:tab pos="2743200" algn="ctr"/>
                <a:tab pos="5486400" algn="r"/>
                <a:tab pos="457200" algn="l"/>
              </a:tabLst>
            </a:pPr>
            <a:r>
              <a:rPr lang="en-US" sz="4400" i="1" dirty="0">
                <a:solidFill>
                  <a:schemeClr val="bg1"/>
                </a:solidFill>
                <a:latin typeface="Calibri" panose="020F0502020204030204" pitchFamily="34" charset="0"/>
                <a:ea typeface="Times New Roman" panose="02020603050405020304" pitchFamily="18" charset="0"/>
              </a:rPr>
              <a:t>History</a:t>
            </a:r>
            <a:endParaRPr lang="en-CA" sz="4400" dirty="0">
              <a:solidFill>
                <a:schemeClr val="bg1"/>
              </a:solidFill>
              <a:latin typeface="Times New Roman" panose="02020603050405020304" pitchFamily="18" charset="0"/>
              <a:ea typeface="Times New Roman" panose="02020603050405020304" pitchFamily="18" charset="0"/>
            </a:endParaRPr>
          </a:p>
          <a:p>
            <a:pPr marL="342900" lvl="0" indent="-342900" algn="ctr">
              <a:lnSpc>
                <a:spcPct val="150000"/>
              </a:lnSpc>
              <a:spcAft>
                <a:spcPts val="0"/>
              </a:spcAft>
              <a:buFont typeface="Symbol" pitchFamily="2" charset="2"/>
              <a:buChar char=""/>
              <a:tabLst>
                <a:tab pos="2743200" algn="ctr"/>
                <a:tab pos="5486400" algn="r"/>
                <a:tab pos="457200" algn="l"/>
              </a:tabLst>
            </a:pPr>
            <a:r>
              <a:rPr lang="en-US" sz="4400" i="1" dirty="0">
                <a:solidFill>
                  <a:schemeClr val="bg1"/>
                </a:solidFill>
                <a:latin typeface="Calibri" panose="020F0502020204030204" pitchFamily="34" charset="0"/>
                <a:ea typeface="Times New Roman" panose="02020603050405020304" pitchFamily="18" charset="0"/>
              </a:rPr>
              <a:t>Motivations</a:t>
            </a:r>
            <a:endParaRPr lang="en-CA" sz="4400" dirty="0">
              <a:solidFill>
                <a:schemeClr val="bg1"/>
              </a:solidFill>
              <a:latin typeface="Times New Roman" panose="02020603050405020304" pitchFamily="18" charset="0"/>
              <a:ea typeface="Times New Roman" panose="02020603050405020304" pitchFamily="18" charset="0"/>
            </a:endParaRPr>
          </a:p>
          <a:p>
            <a:pPr marL="342900" lvl="0" indent="-342900" algn="ctr">
              <a:lnSpc>
                <a:spcPct val="150000"/>
              </a:lnSpc>
              <a:spcAft>
                <a:spcPts val="0"/>
              </a:spcAft>
              <a:buFont typeface="Symbol" pitchFamily="2" charset="2"/>
              <a:buChar char=""/>
              <a:tabLst>
                <a:tab pos="2743200" algn="ctr"/>
                <a:tab pos="5486400" algn="r"/>
                <a:tab pos="457200" algn="l"/>
              </a:tabLst>
            </a:pPr>
            <a:r>
              <a:rPr lang="en-US" sz="4400" i="1" dirty="0">
                <a:solidFill>
                  <a:schemeClr val="bg1"/>
                </a:solidFill>
                <a:latin typeface="Calibri" panose="020F0502020204030204" pitchFamily="34" charset="0"/>
                <a:ea typeface="Times New Roman" panose="02020603050405020304" pitchFamily="18" charset="0"/>
              </a:rPr>
              <a:t>Conflicts</a:t>
            </a:r>
            <a:endParaRPr lang="en-CA" sz="4400" dirty="0">
              <a:solidFill>
                <a:schemeClr val="bg1"/>
              </a:solidFill>
              <a:latin typeface="Times New Roman" panose="02020603050405020304" pitchFamily="18" charset="0"/>
              <a:ea typeface="Times New Roman" panose="02020603050405020304" pitchFamily="18" charset="0"/>
            </a:endParaRPr>
          </a:p>
          <a:p>
            <a:pPr marL="342900" lvl="0" indent="-342900" algn="ctr">
              <a:lnSpc>
                <a:spcPct val="150000"/>
              </a:lnSpc>
              <a:spcAft>
                <a:spcPts val="0"/>
              </a:spcAft>
              <a:buFont typeface="Symbol" pitchFamily="2" charset="2"/>
              <a:buChar char=""/>
              <a:tabLst>
                <a:tab pos="2743200" algn="ctr"/>
                <a:tab pos="5486400" algn="r"/>
                <a:tab pos="457200" algn="l"/>
              </a:tabLst>
            </a:pPr>
            <a:r>
              <a:rPr lang="en-US" sz="4400" i="1" dirty="0">
                <a:solidFill>
                  <a:schemeClr val="bg1"/>
                </a:solidFill>
                <a:latin typeface="Calibri" panose="020F0502020204030204" pitchFamily="34" charset="0"/>
                <a:ea typeface="Times New Roman" panose="02020603050405020304" pitchFamily="18" charset="0"/>
              </a:rPr>
              <a:t>Characters</a:t>
            </a:r>
            <a:endParaRPr lang="en-CA" sz="4400" dirty="0">
              <a:solidFill>
                <a:schemeClr val="bg1"/>
              </a:solidFill>
              <a:latin typeface="Times New Roman" panose="02020603050405020304" pitchFamily="18" charset="0"/>
              <a:ea typeface="Times New Roman" panose="02020603050405020304" pitchFamily="18" charset="0"/>
            </a:endParaRPr>
          </a:p>
          <a:p>
            <a:pPr marL="342900" lvl="0" indent="-342900" algn="ctr">
              <a:lnSpc>
                <a:spcPct val="150000"/>
              </a:lnSpc>
              <a:spcAft>
                <a:spcPts val="0"/>
              </a:spcAft>
              <a:buFont typeface="Symbol" pitchFamily="2" charset="2"/>
              <a:buChar char=""/>
              <a:tabLst>
                <a:tab pos="2743200" algn="ctr"/>
                <a:tab pos="5486400" algn="r"/>
                <a:tab pos="457200" algn="l"/>
              </a:tabLst>
            </a:pPr>
            <a:r>
              <a:rPr lang="en-US" sz="4400" i="1" dirty="0">
                <a:solidFill>
                  <a:schemeClr val="bg1"/>
                </a:solidFill>
                <a:latin typeface="Calibri" panose="020F0502020204030204" pitchFamily="34" charset="0"/>
                <a:ea typeface="Times New Roman" panose="02020603050405020304" pitchFamily="18" charset="0"/>
              </a:rPr>
              <a:t>Narratives</a:t>
            </a:r>
            <a:endParaRPr lang="en-CA" sz="44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8260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BFCEE2-3D46-F349-9E29-0FA351296B88}"/>
              </a:ext>
            </a:extLst>
          </p:cNvPr>
          <p:cNvPicPr>
            <a:picLocks noGrp="1" noChangeAspect="1"/>
          </p:cNvPicPr>
          <p:nvPr>
            <p:ph sz="quarter" idx="10"/>
          </p:nvPr>
        </p:nvPicPr>
        <p:blipFill>
          <a:blip r:embed="rId2"/>
          <a:stretch>
            <a:fillRect/>
          </a:stretch>
        </p:blipFill>
        <p:spPr>
          <a:xfrm>
            <a:off x="177800" y="174625"/>
            <a:ext cx="8788400" cy="5651500"/>
          </a:xfrm>
        </p:spPr>
      </p:pic>
    </p:spTree>
    <p:extLst>
      <p:ext uri="{BB962C8B-B14F-4D97-AF65-F5344CB8AC3E}">
        <p14:creationId xmlns:p14="http://schemas.microsoft.com/office/powerpoint/2010/main" val="38964268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BDD1-CFD6-CD4C-9469-376D2A57B444}"/>
              </a:ext>
            </a:extLst>
          </p:cNvPr>
          <p:cNvSpPr>
            <a:spLocks noGrp="1"/>
          </p:cNvSpPr>
          <p:nvPr>
            <p:ph type="title"/>
          </p:nvPr>
        </p:nvSpPr>
        <p:spPr>
          <a:xfrm>
            <a:off x="457200" y="0"/>
            <a:ext cx="8229600" cy="1895302"/>
          </a:xfrm>
        </p:spPr>
        <p:txBody>
          <a:bodyPr>
            <a:normAutofit/>
          </a:bodyPr>
          <a:lstStyle/>
          <a:p>
            <a:pPr algn="ctr"/>
            <a:r>
              <a:rPr lang="en-US" b="1" dirty="0">
                <a:solidFill>
                  <a:srgbClr val="FFFF00"/>
                </a:solidFill>
              </a:rPr>
              <a:t>Possible Methodology for </a:t>
            </a:r>
            <a:br>
              <a:rPr lang="en-US" b="1" dirty="0">
                <a:solidFill>
                  <a:srgbClr val="FFFF00"/>
                </a:solidFill>
              </a:rPr>
            </a:br>
            <a:r>
              <a:rPr lang="en-US" b="1" dirty="0">
                <a:solidFill>
                  <a:schemeClr val="bg1"/>
                </a:solidFill>
              </a:rPr>
              <a:t>Group  Presentations</a:t>
            </a:r>
          </a:p>
        </p:txBody>
      </p:sp>
      <p:sp>
        <p:nvSpPr>
          <p:cNvPr id="3" name="Content Placeholder 2">
            <a:extLst>
              <a:ext uri="{FF2B5EF4-FFF2-40B4-BE49-F238E27FC236}">
                <a16:creationId xmlns:a16="http://schemas.microsoft.com/office/drawing/2014/main" id="{674E46AA-FD69-9644-8AA9-2ADFC82A40BF}"/>
              </a:ext>
            </a:extLst>
          </p:cNvPr>
          <p:cNvSpPr>
            <a:spLocks noGrp="1"/>
          </p:cNvSpPr>
          <p:nvPr>
            <p:ph sz="quarter" idx="10"/>
          </p:nvPr>
        </p:nvSpPr>
        <p:spPr>
          <a:xfrm>
            <a:off x="457200" y="2310938"/>
            <a:ext cx="8229600" cy="3415196"/>
          </a:xfrm>
        </p:spPr>
        <p:txBody>
          <a:bodyPr>
            <a:noAutofit/>
          </a:bodyPr>
          <a:lstStyle/>
          <a:p>
            <a:pPr marL="0" indent="0" algn="ctr">
              <a:buNone/>
            </a:pPr>
            <a:r>
              <a:rPr lang="en-US" sz="30000" dirty="0">
                <a:solidFill>
                  <a:srgbClr val="FF0000"/>
                </a:solidFill>
                <a:latin typeface="Apple Chancery" panose="03020702040506060504" pitchFamily="66" charset="-79"/>
                <a:cs typeface="Apple Chancery" panose="03020702040506060504" pitchFamily="66" charset="-79"/>
              </a:rPr>
              <a:t>?</a:t>
            </a:r>
          </a:p>
        </p:txBody>
      </p:sp>
    </p:spTree>
    <p:extLst>
      <p:ext uri="{BB962C8B-B14F-4D97-AF65-F5344CB8AC3E}">
        <p14:creationId xmlns:p14="http://schemas.microsoft.com/office/powerpoint/2010/main" val="25240649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198D-B43C-3648-BB10-86CA535C2A53}"/>
              </a:ext>
            </a:extLst>
          </p:cNvPr>
          <p:cNvSpPr>
            <a:spLocks noGrp="1"/>
          </p:cNvSpPr>
          <p:nvPr>
            <p:ph type="title"/>
          </p:nvPr>
        </p:nvSpPr>
        <p:spPr>
          <a:xfrm>
            <a:off x="457200" y="98612"/>
            <a:ext cx="8229600" cy="1595717"/>
          </a:xfrm>
        </p:spPr>
        <p:txBody>
          <a:bodyPr>
            <a:noAutofit/>
          </a:bodyPr>
          <a:lstStyle/>
          <a:p>
            <a:pPr algn="ctr"/>
            <a:r>
              <a:rPr lang="en-US" sz="4400" b="1" dirty="0">
                <a:solidFill>
                  <a:srgbClr val="FFFF00"/>
                </a:solidFill>
              </a:rPr>
              <a:t>Follow the counsel through the </a:t>
            </a:r>
            <a:r>
              <a:rPr lang="en-US" sz="4400" b="1" dirty="0">
                <a:solidFill>
                  <a:schemeClr val="bg1"/>
                </a:solidFill>
              </a:rPr>
              <a:t>maze</a:t>
            </a:r>
            <a:r>
              <a:rPr lang="en-US" sz="4400" b="1" dirty="0">
                <a:solidFill>
                  <a:srgbClr val="FFFF00"/>
                </a:solidFill>
              </a:rPr>
              <a:t> and its </a:t>
            </a:r>
            <a:r>
              <a:rPr lang="en-US" sz="4400" b="1" dirty="0">
                <a:solidFill>
                  <a:srgbClr val="FF0000"/>
                </a:solidFill>
              </a:rPr>
              <a:t>decision points</a:t>
            </a:r>
          </a:p>
        </p:txBody>
      </p:sp>
      <p:pic>
        <p:nvPicPr>
          <p:cNvPr id="6" name="Content Placeholder 5">
            <a:extLst>
              <a:ext uri="{FF2B5EF4-FFF2-40B4-BE49-F238E27FC236}">
                <a16:creationId xmlns:a16="http://schemas.microsoft.com/office/drawing/2014/main" id="{DEA41D83-FD0C-8140-8C3E-E6A69EAAA946}"/>
              </a:ext>
            </a:extLst>
          </p:cNvPr>
          <p:cNvPicPr>
            <a:picLocks noGrp="1" noChangeAspect="1"/>
          </p:cNvPicPr>
          <p:nvPr>
            <p:ph sz="quarter" idx="10"/>
          </p:nvPr>
        </p:nvPicPr>
        <p:blipFill>
          <a:blip r:embed="rId2"/>
          <a:stretch>
            <a:fillRect/>
          </a:stretch>
        </p:blipFill>
        <p:spPr>
          <a:xfrm>
            <a:off x="3041650" y="2328069"/>
            <a:ext cx="3060700" cy="3060700"/>
          </a:xfrm>
        </p:spPr>
      </p:pic>
    </p:spTree>
    <p:extLst>
      <p:ext uri="{BB962C8B-B14F-4D97-AF65-F5344CB8AC3E}">
        <p14:creationId xmlns:p14="http://schemas.microsoft.com/office/powerpoint/2010/main" val="33036056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6AB5-F526-1A4E-ABDB-527A30854F89}"/>
              </a:ext>
            </a:extLst>
          </p:cNvPr>
          <p:cNvSpPr>
            <a:spLocks noGrp="1"/>
          </p:cNvSpPr>
          <p:nvPr>
            <p:ph type="title"/>
          </p:nvPr>
        </p:nvSpPr>
        <p:spPr/>
        <p:txBody>
          <a:bodyPr/>
          <a:lstStyle/>
          <a:p>
            <a:pPr algn="ctr"/>
            <a:r>
              <a:rPr lang="en-US" b="1" dirty="0">
                <a:solidFill>
                  <a:srgbClr val="FFFF00"/>
                </a:solidFill>
              </a:rPr>
              <a:t>And bear in mind</a:t>
            </a:r>
            <a:r>
              <a:rPr lang="en-US" b="1" dirty="0">
                <a:solidFill>
                  <a:schemeClr val="bg1"/>
                </a:solidFill>
              </a:rPr>
              <a:t>…</a:t>
            </a:r>
          </a:p>
        </p:txBody>
      </p:sp>
      <p:pic>
        <p:nvPicPr>
          <p:cNvPr id="3" name="Picture 2">
            <a:extLst>
              <a:ext uri="{FF2B5EF4-FFF2-40B4-BE49-F238E27FC236}">
                <a16:creationId xmlns:a16="http://schemas.microsoft.com/office/drawing/2014/main" id="{19408795-0EC1-364F-B06D-7664F4F2F612}"/>
              </a:ext>
            </a:extLst>
          </p:cNvPr>
          <p:cNvPicPr>
            <a:picLocks noChangeAspect="1"/>
          </p:cNvPicPr>
          <p:nvPr/>
        </p:nvPicPr>
        <p:blipFill>
          <a:blip r:embed="rId2"/>
          <a:stretch>
            <a:fillRect/>
          </a:stretch>
        </p:blipFill>
        <p:spPr>
          <a:xfrm>
            <a:off x="311756" y="1972236"/>
            <a:ext cx="8375044" cy="3649756"/>
          </a:xfrm>
          <a:prstGeom prst="rect">
            <a:avLst/>
          </a:prstGeom>
        </p:spPr>
      </p:pic>
    </p:spTree>
    <p:extLst>
      <p:ext uri="{BB962C8B-B14F-4D97-AF65-F5344CB8AC3E}">
        <p14:creationId xmlns:p14="http://schemas.microsoft.com/office/powerpoint/2010/main" val="16374108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558D-DA6E-C840-B181-1CD46847C116}"/>
              </a:ext>
            </a:extLst>
          </p:cNvPr>
          <p:cNvSpPr>
            <a:spLocks noGrp="1"/>
          </p:cNvSpPr>
          <p:nvPr>
            <p:ph type="title"/>
          </p:nvPr>
        </p:nvSpPr>
        <p:spPr>
          <a:xfrm>
            <a:off x="0" y="92132"/>
            <a:ext cx="9144000" cy="1016000"/>
          </a:xfrm>
        </p:spPr>
        <p:txBody>
          <a:bodyPr>
            <a:noAutofit/>
          </a:bodyPr>
          <a:lstStyle/>
          <a:p>
            <a:pPr algn="ctr"/>
            <a:r>
              <a:rPr lang="en-US" sz="4400" b="1" dirty="0">
                <a:solidFill>
                  <a:srgbClr val="FFFF00"/>
                </a:solidFill>
              </a:rPr>
              <a:t>Alternative is </a:t>
            </a:r>
            <a:r>
              <a:rPr lang="en-US" sz="4400" b="1" dirty="0">
                <a:solidFill>
                  <a:schemeClr val="bg1"/>
                </a:solidFill>
              </a:rPr>
              <a:t>Topic Presentations</a:t>
            </a:r>
            <a:r>
              <a:rPr lang="en-US" sz="4400" b="1" dirty="0">
                <a:solidFill>
                  <a:srgbClr val="FF0000"/>
                </a:solidFill>
              </a:rPr>
              <a:t>…</a:t>
            </a:r>
          </a:p>
        </p:txBody>
      </p:sp>
      <p:sp>
        <p:nvSpPr>
          <p:cNvPr id="3" name="Content Placeholder 2">
            <a:extLst>
              <a:ext uri="{FF2B5EF4-FFF2-40B4-BE49-F238E27FC236}">
                <a16:creationId xmlns:a16="http://schemas.microsoft.com/office/drawing/2014/main" id="{9DABF191-C049-5843-AAAF-8812A7514916}"/>
              </a:ext>
            </a:extLst>
          </p:cNvPr>
          <p:cNvSpPr>
            <a:spLocks noGrp="1"/>
          </p:cNvSpPr>
          <p:nvPr>
            <p:ph sz="quarter" idx="10"/>
          </p:nvPr>
        </p:nvSpPr>
        <p:spPr>
          <a:xfrm>
            <a:off x="257908" y="1108132"/>
            <a:ext cx="8604738" cy="4812022"/>
          </a:xfrm>
        </p:spPr>
        <p:txBody>
          <a:bodyPr>
            <a:normAutofit lnSpcReduction="10000"/>
          </a:bodyPr>
          <a:lstStyle/>
          <a:p>
            <a:r>
              <a:rPr lang="en-US" dirty="0">
                <a:solidFill>
                  <a:schemeClr val="bg1"/>
                </a:solidFill>
              </a:rPr>
              <a:t>Privilege in all its permutations</a:t>
            </a:r>
          </a:p>
          <a:p>
            <a:r>
              <a:rPr lang="en-US" dirty="0">
                <a:solidFill>
                  <a:schemeClr val="bg1"/>
                </a:solidFill>
              </a:rPr>
              <a:t>Conflicts of interest in all its permutations including dealing with subsidiaries and/or parent companies</a:t>
            </a:r>
          </a:p>
          <a:p>
            <a:r>
              <a:rPr lang="en-US" dirty="0">
                <a:solidFill>
                  <a:schemeClr val="bg1"/>
                </a:solidFill>
              </a:rPr>
              <a:t>Specific securities law obligations</a:t>
            </a:r>
          </a:p>
          <a:p>
            <a:r>
              <a:rPr lang="en-US" dirty="0">
                <a:solidFill>
                  <a:schemeClr val="bg1"/>
                </a:solidFill>
              </a:rPr>
              <a:t>Responsibilities to Directors (including audit committee, special committees, and independent Committees)</a:t>
            </a:r>
          </a:p>
          <a:p>
            <a:r>
              <a:rPr lang="en-US" dirty="0">
                <a:solidFill>
                  <a:schemeClr val="bg1"/>
                </a:solidFill>
              </a:rPr>
              <a:t>“Whistle-Blower” rules and risks</a:t>
            </a:r>
          </a:p>
          <a:p>
            <a:r>
              <a:rPr lang="en-US" dirty="0">
                <a:solidFill>
                  <a:schemeClr val="bg1"/>
                </a:solidFill>
              </a:rPr>
              <a:t>Counsel’s obligations when your company is being bid on or taken-over</a:t>
            </a:r>
          </a:p>
          <a:p>
            <a:r>
              <a:rPr lang="en-US" dirty="0">
                <a:solidFill>
                  <a:schemeClr val="bg1"/>
                </a:solidFill>
              </a:rPr>
              <a:t>GDPR &amp; Data Protection</a:t>
            </a:r>
          </a:p>
          <a:p>
            <a:r>
              <a:rPr lang="en-US" dirty="0">
                <a:solidFill>
                  <a:schemeClr val="bg1"/>
                </a:solidFill>
              </a:rPr>
              <a:t>Sexual Harassment issues </a:t>
            </a:r>
          </a:p>
          <a:p>
            <a:r>
              <a:rPr lang="en-US" dirty="0">
                <a:solidFill>
                  <a:schemeClr val="bg1"/>
                </a:solidFill>
              </a:rPr>
              <a:t>Investigations</a:t>
            </a:r>
          </a:p>
          <a:p>
            <a:r>
              <a:rPr lang="en-US" dirty="0">
                <a:solidFill>
                  <a:schemeClr val="bg1"/>
                </a:solidFill>
              </a:rPr>
              <a:t>Media including the press &amp; social media</a:t>
            </a:r>
          </a:p>
          <a:p>
            <a:r>
              <a:rPr lang="en-US" dirty="0">
                <a:solidFill>
                  <a:schemeClr val="bg1"/>
                </a:solidFill>
              </a:rPr>
              <a:t>etc.</a:t>
            </a:r>
          </a:p>
          <a:p>
            <a:endParaRPr lang="en-US" dirty="0"/>
          </a:p>
          <a:p>
            <a:endParaRPr lang="en-US" dirty="0"/>
          </a:p>
          <a:p>
            <a:endParaRPr lang="en-US" dirty="0"/>
          </a:p>
        </p:txBody>
      </p:sp>
    </p:spTree>
    <p:extLst>
      <p:ext uri="{BB962C8B-B14F-4D97-AF65-F5344CB8AC3E}">
        <p14:creationId xmlns:p14="http://schemas.microsoft.com/office/powerpoint/2010/main" val="23292617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37436-95FE-274C-BD56-836B3183686C}"/>
              </a:ext>
            </a:extLst>
          </p:cNvPr>
          <p:cNvSpPr>
            <a:spLocks noGrp="1"/>
          </p:cNvSpPr>
          <p:nvPr>
            <p:ph type="title"/>
          </p:nvPr>
        </p:nvSpPr>
        <p:spPr>
          <a:xfrm>
            <a:off x="457200" y="185916"/>
            <a:ext cx="8229600" cy="1016000"/>
          </a:xfrm>
        </p:spPr>
        <p:txBody>
          <a:bodyPr/>
          <a:lstStyle/>
          <a:p>
            <a:pPr algn="ctr"/>
            <a:r>
              <a:rPr lang="en-US" dirty="0">
                <a:solidFill>
                  <a:schemeClr val="bg1"/>
                </a:solidFill>
              </a:rPr>
              <a:t>Gordian Knots</a:t>
            </a:r>
          </a:p>
        </p:txBody>
      </p:sp>
      <p:pic>
        <p:nvPicPr>
          <p:cNvPr id="5" name="Content Placeholder 4">
            <a:extLst>
              <a:ext uri="{FF2B5EF4-FFF2-40B4-BE49-F238E27FC236}">
                <a16:creationId xmlns:a16="http://schemas.microsoft.com/office/drawing/2014/main" id="{A14F506A-DDC4-CA4F-9969-098D35A2A9BB}"/>
              </a:ext>
            </a:extLst>
          </p:cNvPr>
          <p:cNvPicPr>
            <a:picLocks noGrp="1" noChangeAspect="1"/>
          </p:cNvPicPr>
          <p:nvPr>
            <p:ph sz="quarter" idx="10"/>
          </p:nvPr>
        </p:nvPicPr>
        <p:blipFill>
          <a:blip r:embed="rId2"/>
          <a:stretch>
            <a:fillRect/>
          </a:stretch>
        </p:blipFill>
        <p:spPr>
          <a:xfrm>
            <a:off x="2213189" y="1408113"/>
            <a:ext cx="4717622" cy="4318000"/>
          </a:xfrm>
        </p:spPr>
      </p:pic>
    </p:spTree>
    <p:extLst>
      <p:ext uri="{BB962C8B-B14F-4D97-AF65-F5344CB8AC3E}">
        <p14:creationId xmlns:p14="http://schemas.microsoft.com/office/powerpoint/2010/main" val="1285777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76B362-34F8-8F4B-BC84-72CC35CB158B}"/>
              </a:ext>
            </a:extLst>
          </p:cNvPr>
          <p:cNvPicPr>
            <a:picLocks noGrp="1" noChangeAspect="1"/>
          </p:cNvPicPr>
          <p:nvPr>
            <p:ph sz="quarter" idx="10"/>
          </p:nvPr>
        </p:nvPicPr>
        <p:blipFill>
          <a:blip r:embed="rId2"/>
          <a:stretch>
            <a:fillRect/>
          </a:stretch>
        </p:blipFill>
        <p:spPr>
          <a:xfrm>
            <a:off x="2170103" y="275772"/>
            <a:ext cx="4803794" cy="5457372"/>
          </a:xfrm>
        </p:spPr>
      </p:pic>
    </p:spTree>
    <p:extLst>
      <p:ext uri="{BB962C8B-B14F-4D97-AF65-F5344CB8AC3E}">
        <p14:creationId xmlns:p14="http://schemas.microsoft.com/office/powerpoint/2010/main" val="34194320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5160450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6247739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695450" y="878681"/>
            <a:ext cx="5753100" cy="4470400"/>
          </a:xfrm>
        </p:spPr>
      </p:pic>
    </p:spTree>
    <p:extLst>
      <p:ext uri="{BB962C8B-B14F-4D97-AF65-F5344CB8AC3E}">
        <p14:creationId xmlns:p14="http://schemas.microsoft.com/office/powerpoint/2010/main" val="17336769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38025F-6085-704A-B45D-6BDC564A1052}"/>
              </a:ext>
            </a:extLst>
          </p:cNvPr>
          <p:cNvSpPr>
            <a:spLocks noGrp="1"/>
          </p:cNvSpPr>
          <p:nvPr>
            <p:ph sz="quarter" idx="10"/>
          </p:nvPr>
        </p:nvSpPr>
        <p:spPr>
          <a:xfrm>
            <a:off x="457200" y="1246094"/>
            <a:ext cx="8229600" cy="4480040"/>
          </a:xfrm>
        </p:spPr>
        <p:txBody>
          <a:bodyPr>
            <a:normAutofit/>
          </a:bodyPr>
          <a:lstStyle/>
          <a:p>
            <a:pPr marL="0" indent="0" algn="ctr">
              <a:buNone/>
            </a:pPr>
            <a:r>
              <a:rPr lang="en-US" sz="9600" dirty="0">
                <a:solidFill>
                  <a:schemeClr val="bg1"/>
                </a:solidFill>
              </a:rPr>
              <a:t>Nominate a great in-house counsel</a:t>
            </a:r>
          </a:p>
        </p:txBody>
      </p:sp>
    </p:spTree>
    <p:extLst>
      <p:ext uri="{BB962C8B-B14F-4D97-AF65-F5344CB8AC3E}">
        <p14:creationId xmlns:p14="http://schemas.microsoft.com/office/powerpoint/2010/main" val="3543484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234164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DFCE4-2D73-A243-9051-7D1D83DE6F9F}"/>
              </a:ext>
            </a:extLst>
          </p:cNvPr>
          <p:cNvPicPr>
            <a:picLocks noChangeAspect="1"/>
          </p:cNvPicPr>
          <p:nvPr/>
        </p:nvPicPr>
        <p:blipFill>
          <a:blip r:embed="rId2"/>
          <a:stretch>
            <a:fillRect/>
          </a:stretch>
        </p:blipFill>
        <p:spPr>
          <a:xfrm>
            <a:off x="781050" y="260350"/>
            <a:ext cx="7581900" cy="5600700"/>
          </a:xfrm>
          <a:prstGeom prst="rect">
            <a:avLst/>
          </a:prstGeom>
        </p:spPr>
      </p:pic>
    </p:spTree>
    <p:extLst>
      <p:ext uri="{BB962C8B-B14F-4D97-AF65-F5344CB8AC3E}">
        <p14:creationId xmlns:p14="http://schemas.microsoft.com/office/powerpoint/2010/main" val="28345072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6B8E0-77EE-424A-A350-B840AECB8866}"/>
              </a:ext>
            </a:extLst>
          </p:cNvPr>
          <p:cNvPicPr>
            <a:picLocks noChangeAspect="1"/>
          </p:cNvPicPr>
          <p:nvPr/>
        </p:nvPicPr>
        <p:blipFill>
          <a:blip r:embed="rId2"/>
          <a:stretch>
            <a:fillRect/>
          </a:stretch>
        </p:blipFill>
        <p:spPr>
          <a:xfrm>
            <a:off x="2522790" y="166255"/>
            <a:ext cx="4098419" cy="5769377"/>
          </a:xfrm>
          <a:prstGeom prst="rect">
            <a:avLst/>
          </a:prstGeom>
        </p:spPr>
      </p:pic>
    </p:spTree>
    <p:extLst>
      <p:ext uri="{BB962C8B-B14F-4D97-AF65-F5344CB8AC3E}">
        <p14:creationId xmlns:p14="http://schemas.microsoft.com/office/powerpoint/2010/main" val="23186401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4528248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22871606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076" y="593766"/>
            <a:ext cx="8229600" cy="532237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SEE YOU NEXT WEEK</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25527349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738667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18997353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08287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90F0-7728-EC46-9142-8C64A31FE669}"/>
              </a:ext>
            </a:extLst>
          </p:cNvPr>
          <p:cNvSpPr>
            <a:spLocks noGrp="1"/>
          </p:cNvSpPr>
          <p:nvPr>
            <p:ph type="title"/>
          </p:nvPr>
        </p:nvSpPr>
        <p:spPr/>
        <p:txBody>
          <a:bodyPr/>
          <a:lstStyle/>
          <a:p>
            <a:pPr algn="ctr"/>
            <a:r>
              <a:rPr lang="en-US" b="1" dirty="0">
                <a:solidFill>
                  <a:srgbClr val="FFFF00"/>
                </a:solidFill>
              </a:rPr>
              <a:t>Follow up to </a:t>
            </a:r>
            <a:r>
              <a:rPr lang="en-US" b="1" dirty="0">
                <a:solidFill>
                  <a:schemeClr val="bg1"/>
                </a:solidFill>
              </a:rPr>
              <a:t>first</a:t>
            </a:r>
            <a:r>
              <a:rPr lang="en-US" b="1" dirty="0">
                <a:solidFill>
                  <a:srgbClr val="FFFF00"/>
                </a:solidFill>
              </a:rPr>
              <a:t> week</a:t>
            </a:r>
            <a:r>
              <a:rPr lang="en-US" b="1" dirty="0">
                <a:solidFill>
                  <a:srgbClr val="FF0000"/>
                </a:solidFill>
              </a:rPr>
              <a:t>…</a:t>
            </a:r>
          </a:p>
        </p:txBody>
      </p:sp>
      <p:pic>
        <p:nvPicPr>
          <p:cNvPr id="5" name="Content Placeholder 4">
            <a:extLst>
              <a:ext uri="{FF2B5EF4-FFF2-40B4-BE49-F238E27FC236}">
                <a16:creationId xmlns:a16="http://schemas.microsoft.com/office/drawing/2014/main" id="{4B55D7AF-6EA6-914A-8731-0E02FCD189EB}"/>
              </a:ext>
            </a:extLst>
          </p:cNvPr>
          <p:cNvPicPr>
            <a:picLocks noGrp="1" noChangeAspect="1"/>
          </p:cNvPicPr>
          <p:nvPr>
            <p:ph sz="quarter" idx="10"/>
          </p:nvPr>
        </p:nvPicPr>
        <p:blipFill>
          <a:blip r:embed="rId2"/>
          <a:stretch>
            <a:fillRect/>
          </a:stretch>
        </p:blipFill>
        <p:spPr>
          <a:xfrm>
            <a:off x="908242" y="1408113"/>
            <a:ext cx="7327515" cy="4318000"/>
          </a:xfrm>
        </p:spPr>
      </p:pic>
    </p:spTree>
    <p:extLst>
      <p:ext uri="{BB962C8B-B14F-4D97-AF65-F5344CB8AC3E}">
        <p14:creationId xmlns:p14="http://schemas.microsoft.com/office/powerpoint/2010/main" val="3623226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68869F-5201-E345-8D18-B1CB64513616}"/>
              </a:ext>
            </a:extLst>
          </p:cNvPr>
          <p:cNvSpPr>
            <a:spLocks noGrp="1"/>
          </p:cNvSpPr>
          <p:nvPr>
            <p:ph sz="quarter" idx="10"/>
          </p:nvPr>
        </p:nvSpPr>
        <p:spPr>
          <a:xfrm>
            <a:off x="133005" y="498764"/>
            <a:ext cx="8861366" cy="5419898"/>
          </a:xfrm>
        </p:spPr>
        <p:txBody>
          <a:bodyPr>
            <a:noAutofit/>
          </a:bodyPr>
          <a:lstStyle/>
          <a:p>
            <a:r>
              <a:rPr lang="en-US" sz="4400" dirty="0">
                <a:solidFill>
                  <a:schemeClr val="bg1"/>
                </a:solidFill>
              </a:rPr>
              <a:t>12,000 lawyers </a:t>
            </a:r>
            <a:r>
              <a:rPr lang="en-US" sz="4400" dirty="0">
                <a:solidFill>
                  <a:srgbClr val="FFFF00"/>
                </a:solidFill>
              </a:rPr>
              <a:t>practicing law in B.C</a:t>
            </a:r>
          </a:p>
          <a:p>
            <a:r>
              <a:rPr lang="en-US" sz="4400" dirty="0">
                <a:solidFill>
                  <a:schemeClr val="bg1"/>
                </a:solidFill>
              </a:rPr>
              <a:t>8,700 insured</a:t>
            </a:r>
          </a:p>
          <a:p>
            <a:r>
              <a:rPr lang="en-US" sz="4400" dirty="0">
                <a:solidFill>
                  <a:schemeClr val="bg1"/>
                </a:solidFill>
              </a:rPr>
              <a:t>Therefore </a:t>
            </a:r>
            <a:r>
              <a:rPr lang="en-US" sz="4400" dirty="0">
                <a:solidFill>
                  <a:srgbClr val="FF0000"/>
                </a:solidFill>
              </a:rPr>
              <a:t>3,300</a:t>
            </a:r>
            <a:r>
              <a:rPr lang="en-US" sz="4400" dirty="0">
                <a:solidFill>
                  <a:schemeClr val="bg1"/>
                </a:solidFill>
              </a:rPr>
              <a:t> </a:t>
            </a:r>
            <a:r>
              <a:rPr lang="en-US" sz="4400" dirty="0">
                <a:solidFill>
                  <a:srgbClr val="FFFF00"/>
                </a:solidFill>
              </a:rPr>
              <a:t>government</a:t>
            </a:r>
            <a:r>
              <a:rPr lang="en-US" sz="4400" dirty="0">
                <a:solidFill>
                  <a:srgbClr val="FF0000"/>
                </a:solidFill>
              </a:rPr>
              <a:t>, in-house</a:t>
            </a:r>
            <a:r>
              <a:rPr lang="en-US" sz="4400" dirty="0">
                <a:solidFill>
                  <a:srgbClr val="FFFF00"/>
                </a:solidFill>
              </a:rPr>
              <a:t> &amp; other lawyers  practicing law</a:t>
            </a:r>
          </a:p>
          <a:p>
            <a:r>
              <a:rPr lang="en-US" sz="4400" dirty="0">
                <a:solidFill>
                  <a:schemeClr val="bg1"/>
                </a:solidFill>
              </a:rPr>
              <a:t>0 citations </a:t>
            </a:r>
            <a:r>
              <a:rPr lang="en-US" sz="4400" dirty="0">
                <a:solidFill>
                  <a:srgbClr val="FFFF00"/>
                </a:solidFill>
              </a:rPr>
              <a:t>(disciplinary cases) </a:t>
            </a:r>
          </a:p>
          <a:p>
            <a:r>
              <a:rPr lang="en-US" sz="4400" dirty="0">
                <a:solidFill>
                  <a:schemeClr val="bg1"/>
                </a:solidFill>
              </a:rPr>
              <a:t>Some, not many, complaints</a:t>
            </a:r>
          </a:p>
          <a:p>
            <a:r>
              <a:rPr lang="en-US" sz="4400" dirty="0">
                <a:solidFill>
                  <a:schemeClr val="bg1"/>
                </a:solidFill>
              </a:rPr>
              <a:t>In-house lawyers </a:t>
            </a:r>
            <a:r>
              <a:rPr lang="en-US" sz="4400" dirty="0">
                <a:solidFill>
                  <a:srgbClr val="FF0000"/>
                </a:solidFill>
              </a:rPr>
              <a:t>not insured</a:t>
            </a:r>
          </a:p>
        </p:txBody>
      </p:sp>
    </p:spTree>
    <p:extLst>
      <p:ext uri="{BB962C8B-B14F-4D97-AF65-F5344CB8AC3E}">
        <p14:creationId xmlns:p14="http://schemas.microsoft.com/office/powerpoint/2010/main" val="1155191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082DBF-8030-9149-82C9-E7440F5251D3}"/>
              </a:ext>
            </a:extLst>
          </p:cNvPr>
          <p:cNvSpPr txBox="1"/>
          <p:nvPr/>
        </p:nvSpPr>
        <p:spPr>
          <a:xfrm>
            <a:off x="340841" y="1997839"/>
            <a:ext cx="8462317" cy="2862322"/>
          </a:xfrm>
          <a:prstGeom prst="rect">
            <a:avLst/>
          </a:prstGeom>
          <a:noFill/>
        </p:spPr>
        <p:txBody>
          <a:bodyPr wrap="none" rtlCol="0">
            <a:spAutoFit/>
          </a:bodyPr>
          <a:lstStyle/>
          <a:p>
            <a:pPr algn="ctr"/>
            <a:r>
              <a:rPr lang="en-US" sz="6000" dirty="0">
                <a:solidFill>
                  <a:schemeClr val="bg1"/>
                </a:solidFill>
              </a:rPr>
              <a:t>IS ANY JURISDICTION </a:t>
            </a:r>
          </a:p>
          <a:p>
            <a:pPr algn="ctr"/>
            <a:r>
              <a:rPr lang="en-US" sz="6000" dirty="0">
                <a:solidFill>
                  <a:schemeClr val="bg1"/>
                </a:solidFill>
              </a:rPr>
              <a:t>KEEPING GOOD </a:t>
            </a:r>
          </a:p>
          <a:p>
            <a:pPr algn="ctr"/>
            <a:r>
              <a:rPr lang="en-US" sz="6000" dirty="0">
                <a:solidFill>
                  <a:schemeClr val="bg1"/>
                </a:solidFill>
              </a:rPr>
              <a:t>STATS</a:t>
            </a:r>
            <a:r>
              <a:rPr lang="en-US" sz="6000" dirty="0">
                <a:solidFill>
                  <a:srgbClr val="FF0000"/>
                </a:solidFill>
              </a:rPr>
              <a:t>?</a:t>
            </a:r>
          </a:p>
        </p:txBody>
      </p:sp>
    </p:spTree>
    <p:extLst>
      <p:ext uri="{BB962C8B-B14F-4D97-AF65-F5344CB8AC3E}">
        <p14:creationId xmlns:p14="http://schemas.microsoft.com/office/powerpoint/2010/main" val="1609109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80670" y="1726033"/>
            <a:ext cx="6582660" cy="3082224"/>
          </a:xfrm>
        </p:spPr>
        <p:txBody>
          <a:bodyPr>
            <a:normAutofit/>
          </a:bodyPr>
          <a:lstStyle/>
          <a:p>
            <a:pPr marL="0" indent="0" algn="ctr">
              <a:buNone/>
            </a:pPr>
            <a:r>
              <a:rPr lang="en-US" sz="9600" dirty="0">
                <a:solidFill>
                  <a:schemeClr val="bg1"/>
                </a:solidFill>
                <a:latin typeface="American Typewriter"/>
                <a:cs typeface="American Typewriter"/>
              </a:rPr>
              <a:t>News of the Week</a:t>
            </a:r>
            <a:endParaRPr lang="en-US" sz="9600" dirty="0">
              <a:solidFill>
                <a:srgbClr val="FF0000"/>
              </a:solidFill>
              <a:latin typeface="American Typewriter"/>
              <a:cs typeface="American Typewriter"/>
            </a:endParaRPr>
          </a:p>
        </p:txBody>
      </p:sp>
    </p:spTree>
    <p:extLst>
      <p:ext uri="{BB962C8B-B14F-4D97-AF65-F5344CB8AC3E}">
        <p14:creationId xmlns:p14="http://schemas.microsoft.com/office/powerpoint/2010/main" val="2128468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A9639-738B-E248-AD71-DD539A8F61D1}"/>
              </a:ext>
            </a:extLst>
          </p:cNvPr>
          <p:cNvPicPr>
            <a:picLocks noChangeAspect="1"/>
          </p:cNvPicPr>
          <p:nvPr/>
        </p:nvPicPr>
        <p:blipFill>
          <a:blip r:embed="rId2"/>
          <a:stretch>
            <a:fillRect/>
          </a:stretch>
        </p:blipFill>
        <p:spPr>
          <a:xfrm>
            <a:off x="2711450" y="242348"/>
            <a:ext cx="3721100" cy="5562600"/>
          </a:xfrm>
          <a:prstGeom prst="rect">
            <a:avLst/>
          </a:prstGeom>
        </p:spPr>
      </p:pic>
    </p:spTree>
    <p:extLst>
      <p:ext uri="{BB962C8B-B14F-4D97-AF65-F5344CB8AC3E}">
        <p14:creationId xmlns:p14="http://schemas.microsoft.com/office/powerpoint/2010/main" val="3012178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06288"/>
            <a:ext cx="8686800" cy="4870174"/>
          </a:xfrm>
        </p:spPr>
        <p:txBody>
          <a:bodyPr>
            <a:normAutofit/>
          </a:bodyPr>
          <a:lstStyle/>
          <a:p>
            <a:pPr marL="0" indent="0" algn="ctr">
              <a:buNone/>
            </a:pPr>
            <a:r>
              <a:rPr lang="en-US" sz="4800" dirty="0">
                <a:solidFill>
                  <a:srgbClr val="FFFF00"/>
                </a:solidFill>
                <a:latin typeface="+mn-lt"/>
              </a:rPr>
              <a:t>Hello</a:t>
            </a:r>
          </a:p>
          <a:p>
            <a:pPr marL="0" indent="0" algn="ctr">
              <a:buNone/>
            </a:pPr>
            <a:endParaRPr lang="en-US" sz="4800" dirty="0">
              <a:solidFill>
                <a:schemeClr val="bg1"/>
              </a:solidFill>
              <a:latin typeface="+mn-lt"/>
            </a:endParaRPr>
          </a:p>
          <a:p>
            <a:pPr marL="0" indent="0" algn="ctr">
              <a:buNone/>
            </a:pPr>
            <a:r>
              <a:rPr lang="en-US" sz="4800" b="1" dirty="0">
                <a:solidFill>
                  <a:schemeClr val="bg1"/>
                </a:solidFill>
                <a:cs typeface="Lucida Console"/>
              </a:rPr>
              <a:t>LAW F 3780</a:t>
            </a:r>
          </a:p>
          <a:p>
            <a:pPr marL="0" indent="0" algn="ctr">
              <a:buNone/>
            </a:pPr>
            <a:r>
              <a:rPr lang="en-US" sz="4800" dirty="0">
                <a:solidFill>
                  <a:srgbClr val="FFFF00"/>
                </a:solidFill>
                <a:latin typeface="+mn-lt"/>
              </a:rPr>
              <a:t>Challenges of In-House</a:t>
            </a:r>
          </a:p>
          <a:p>
            <a:pPr marL="0" indent="0" algn="ctr">
              <a:buNone/>
            </a:pPr>
            <a:r>
              <a:rPr lang="en-US" sz="4800" dirty="0">
                <a:solidFill>
                  <a:srgbClr val="FF0000"/>
                </a:solidFill>
                <a:latin typeface="+mn-lt"/>
              </a:rPr>
              <a:t>&amp;</a:t>
            </a:r>
            <a:r>
              <a:rPr lang="en-US" sz="4800" dirty="0">
                <a:solidFill>
                  <a:srgbClr val="FFFF00"/>
                </a:solidFill>
                <a:latin typeface="+mn-lt"/>
              </a:rPr>
              <a:t> Corporate Counsel</a:t>
            </a:r>
          </a:p>
        </p:txBody>
      </p:sp>
    </p:spTree>
    <p:extLst>
      <p:ext uri="{BB962C8B-B14F-4D97-AF65-F5344CB8AC3E}">
        <p14:creationId xmlns:p14="http://schemas.microsoft.com/office/powerpoint/2010/main" val="723488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D8976-7EB2-D74E-941B-33C6C5EA1EDF}"/>
              </a:ext>
            </a:extLst>
          </p:cNvPr>
          <p:cNvPicPr>
            <a:picLocks noChangeAspect="1"/>
          </p:cNvPicPr>
          <p:nvPr/>
        </p:nvPicPr>
        <p:blipFill>
          <a:blip r:embed="rId2"/>
          <a:stretch>
            <a:fillRect/>
          </a:stretch>
        </p:blipFill>
        <p:spPr>
          <a:xfrm>
            <a:off x="3270250" y="223017"/>
            <a:ext cx="2603500" cy="5588000"/>
          </a:xfrm>
          <a:prstGeom prst="rect">
            <a:avLst/>
          </a:prstGeom>
        </p:spPr>
      </p:pic>
    </p:spTree>
    <p:extLst>
      <p:ext uri="{BB962C8B-B14F-4D97-AF65-F5344CB8AC3E}">
        <p14:creationId xmlns:p14="http://schemas.microsoft.com/office/powerpoint/2010/main" val="1584609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01DCD-DBCA-FB4A-B626-6FE8F349ED04}"/>
              </a:ext>
            </a:extLst>
          </p:cNvPr>
          <p:cNvPicPr>
            <a:picLocks noChangeAspect="1"/>
          </p:cNvPicPr>
          <p:nvPr/>
        </p:nvPicPr>
        <p:blipFill>
          <a:blip r:embed="rId2"/>
          <a:stretch>
            <a:fillRect/>
          </a:stretch>
        </p:blipFill>
        <p:spPr>
          <a:xfrm>
            <a:off x="1821542" y="316296"/>
            <a:ext cx="5500915" cy="5434639"/>
          </a:xfrm>
          <a:prstGeom prst="rect">
            <a:avLst/>
          </a:prstGeom>
        </p:spPr>
      </p:pic>
    </p:spTree>
    <p:extLst>
      <p:ext uri="{BB962C8B-B14F-4D97-AF65-F5344CB8AC3E}">
        <p14:creationId xmlns:p14="http://schemas.microsoft.com/office/powerpoint/2010/main" val="1302806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B3069-55B4-3749-AF7B-4712F3B165BD}"/>
              </a:ext>
            </a:extLst>
          </p:cNvPr>
          <p:cNvSpPr>
            <a:spLocks noGrp="1"/>
          </p:cNvSpPr>
          <p:nvPr>
            <p:ph type="title"/>
          </p:nvPr>
        </p:nvSpPr>
        <p:spPr>
          <a:xfrm>
            <a:off x="457200" y="137907"/>
            <a:ext cx="8229600" cy="1016000"/>
          </a:xfrm>
        </p:spPr>
        <p:txBody>
          <a:bodyPr/>
          <a:lstStyle/>
          <a:p>
            <a:pPr algn="ctr"/>
            <a:r>
              <a:rPr lang="en-US" b="1" dirty="0">
                <a:solidFill>
                  <a:srgbClr val="FF0000"/>
                </a:solidFill>
              </a:rPr>
              <a:t>Hot </a:t>
            </a:r>
            <a:r>
              <a:rPr lang="en-US" b="1" dirty="0">
                <a:solidFill>
                  <a:srgbClr val="FFFF00"/>
                </a:solidFill>
              </a:rPr>
              <a:t>on the heels of</a:t>
            </a:r>
            <a:r>
              <a:rPr lang="en-US" b="1" dirty="0">
                <a:solidFill>
                  <a:srgbClr val="FF0000"/>
                </a:solidFill>
              </a:rPr>
              <a:t>…</a:t>
            </a:r>
          </a:p>
        </p:txBody>
      </p:sp>
      <p:pic>
        <p:nvPicPr>
          <p:cNvPr id="4" name="Picture 3">
            <a:extLst>
              <a:ext uri="{FF2B5EF4-FFF2-40B4-BE49-F238E27FC236}">
                <a16:creationId xmlns:a16="http://schemas.microsoft.com/office/drawing/2014/main" id="{D2D7ADF2-3D01-7042-83F2-26B91093AF31}"/>
              </a:ext>
            </a:extLst>
          </p:cNvPr>
          <p:cNvPicPr>
            <a:picLocks noChangeAspect="1"/>
          </p:cNvPicPr>
          <p:nvPr/>
        </p:nvPicPr>
        <p:blipFill>
          <a:blip r:embed="rId2"/>
          <a:stretch>
            <a:fillRect/>
          </a:stretch>
        </p:blipFill>
        <p:spPr>
          <a:xfrm>
            <a:off x="2960914" y="1153907"/>
            <a:ext cx="3122538" cy="4700156"/>
          </a:xfrm>
          <a:prstGeom prst="rect">
            <a:avLst/>
          </a:prstGeom>
        </p:spPr>
      </p:pic>
    </p:spTree>
    <p:extLst>
      <p:ext uri="{BB962C8B-B14F-4D97-AF65-F5344CB8AC3E}">
        <p14:creationId xmlns:p14="http://schemas.microsoft.com/office/powerpoint/2010/main" val="3089739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68D82F-60B7-3D41-B287-02CE93AB9333}"/>
              </a:ext>
            </a:extLst>
          </p:cNvPr>
          <p:cNvPicPr>
            <a:picLocks noChangeAspect="1"/>
          </p:cNvPicPr>
          <p:nvPr/>
        </p:nvPicPr>
        <p:blipFill>
          <a:blip r:embed="rId2"/>
          <a:stretch>
            <a:fillRect/>
          </a:stretch>
        </p:blipFill>
        <p:spPr>
          <a:xfrm>
            <a:off x="3077426" y="158818"/>
            <a:ext cx="2989148" cy="5759578"/>
          </a:xfrm>
          <a:prstGeom prst="rect">
            <a:avLst/>
          </a:prstGeom>
        </p:spPr>
      </p:pic>
    </p:spTree>
    <p:extLst>
      <p:ext uri="{BB962C8B-B14F-4D97-AF65-F5344CB8AC3E}">
        <p14:creationId xmlns:p14="http://schemas.microsoft.com/office/powerpoint/2010/main" val="1030855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1EF15-78CD-2E43-AFD9-943F12175871}"/>
              </a:ext>
            </a:extLst>
          </p:cNvPr>
          <p:cNvPicPr>
            <a:picLocks noChangeAspect="1"/>
          </p:cNvPicPr>
          <p:nvPr/>
        </p:nvPicPr>
        <p:blipFill>
          <a:blip r:embed="rId2"/>
          <a:stretch>
            <a:fillRect/>
          </a:stretch>
        </p:blipFill>
        <p:spPr>
          <a:xfrm>
            <a:off x="2959100" y="115347"/>
            <a:ext cx="3225800" cy="5816600"/>
          </a:xfrm>
          <a:prstGeom prst="rect">
            <a:avLst/>
          </a:prstGeom>
        </p:spPr>
      </p:pic>
    </p:spTree>
    <p:extLst>
      <p:ext uri="{BB962C8B-B14F-4D97-AF65-F5344CB8AC3E}">
        <p14:creationId xmlns:p14="http://schemas.microsoft.com/office/powerpoint/2010/main" val="196864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776873-99F0-3C4C-B8EB-A29ECB69FAA4}"/>
              </a:ext>
            </a:extLst>
          </p:cNvPr>
          <p:cNvPicPr>
            <a:picLocks noChangeAspect="1"/>
          </p:cNvPicPr>
          <p:nvPr/>
        </p:nvPicPr>
        <p:blipFill>
          <a:blip r:embed="rId2"/>
          <a:stretch>
            <a:fillRect/>
          </a:stretch>
        </p:blipFill>
        <p:spPr>
          <a:xfrm>
            <a:off x="2497993" y="160256"/>
            <a:ext cx="4148013" cy="5590095"/>
          </a:xfrm>
          <a:prstGeom prst="rect">
            <a:avLst/>
          </a:prstGeom>
        </p:spPr>
      </p:pic>
    </p:spTree>
    <p:extLst>
      <p:ext uri="{BB962C8B-B14F-4D97-AF65-F5344CB8AC3E}">
        <p14:creationId xmlns:p14="http://schemas.microsoft.com/office/powerpoint/2010/main" val="1877182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3EF9CF-EA4F-EC41-AD7C-F2BE9E01FDE1}"/>
              </a:ext>
            </a:extLst>
          </p:cNvPr>
          <p:cNvPicPr>
            <a:picLocks noChangeAspect="1"/>
          </p:cNvPicPr>
          <p:nvPr/>
        </p:nvPicPr>
        <p:blipFill>
          <a:blip r:embed="rId2"/>
          <a:stretch>
            <a:fillRect/>
          </a:stretch>
        </p:blipFill>
        <p:spPr>
          <a:xfrm>
            <a:off x="2961686" y="201374"/>
            <a:ext cx="3220628" cy="5598729"/>
          </a:xfrm>
          <a:prstGeom prst="rect">
            <a:avLst/>
          </a:prstGeom>
        </p:spPr>
      </p:pic>
    </p:spTree>
    <p:extLst>
      <p:ext uri="{BB962C8B-B14F-4D97-AF65-F5344CB8AC3E}">
        <p14:creationId xmlns:p14="http://schemas.microsoft.com/office/powerpoint/2010/main" val="1227694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87D7B-CC1D-564F-9BE4-73EC41D0575D}"/>
              </a:ext>
            </a:extLst>
          </p:cNvPr>
          <p:cNvPicPr>
            <a:picLocks noChangeAspect="1"/>
          </p:cNvPicPr>
          <p:nvPr/>
        </p:nvPicPr>
        <p:blipFill>
          <a:blip r:embed="rId2"/>
          <a:stretch>
            <a:fillRect/>
          </a:stretch>
        </p:blipFill>
        <p:spPr>
          <a:xfrm>
            <a:off x="2594657" y="216131"/>
            <a:ext cx="3954685" cy="5600608"/>
          </a:xfrm>
          <a:prstGeom prst="rect">
            <a:avLst/>
          </a:prstGeom>
        </p:spPr>
      </p:pic>
    </p:spTree>
    <p:extLst>
      <p:ext uri="{BB962C8B-B14F-4D97-AF65-F5344CB8AC3E}">
        <p14:creationId xmlns:p14="http://schemas.microsoft.com/office/powerpoint/2010/main" val="336579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3A08-98D6-0141-BF11-C7D055DF2881}"/>
              </a:ext>
            </a:extLst>
          </p:cNvPr>
          <p:cNvSpPr>
            <a:spLocks noGrp="1"/>
          </p:cNvSpPr>
          <p:nvPr>
            <p:ph type="title"/>
          </p:nvPr>
        </p:nvSpPr>
        <p:spPr>
          <a:xfrm>
            <a:off x="457200" y="130628"/>
            <a:ext cx="8229600" cy="1324947"/>
          </a:xfrm>
        </p:spPr>
        <p:txBody>
          <a:bodyPr>
            <a:normAutofit fontScale="90000"/>
          </a:bodyPr>
          <a:lstStyle/>
          <a:p>
            <a:pPr algn="ctr"/>
            <a:r>
              <a:rPr lang="en-CA" b="1" dirty="0">
                <a:solidFill>
                  <a:srgbClr val="FFFF00"/>
                </a:solidFill>
              </a:rPr>
              <a:t>Remember</a:t>
            </a:r>
            <a:r>
              <a:rPr lang="en-CA" b="1" i="1" dirty="0">
                <a:solidFill>
                  <a:srgbClr val="FFFF00"/>
                </a:solidFill>
              </a:rPr>
              <a:t> </a:t>
            </a:r>
            <a:r>
              <a:rPr lang="en-CA" b="1" i="1" dirty="0" err="1">
                <a:solidFill>
                  <a:schemeClr val="bg1"/>
                </a:solidFill>
              </a:rPr>
              <a:t>Shlensky</a:t>
            </a:r>
            <a:r>
              <a:rPr lang="en-CA" b="1" i="1" dirty="0">
                <a:solidFill>
                  <a:schemeClr val="bg1"/>
                </a:solidFill>
              </a:rPr>
              <a:t> </a:t>
            </a:r>
            <a:r>
              <a:rPr lang="en-CA" b="1" i="1" dirty="0">
                <a:solidFill>
                  <a:srgbClr val="FF0000"/>
                </a:solidFill>
              </a:rPr>
              <a:t>v. </a:t>
            </a:r>
            <a:r>
              <a:rPr lang="en-CA" b="1" i="1" dirty="0">
                <a:solidFill>
                  <a:schemeClr val="bg1"/>
                </a:solidFill>
              </a:rPr>
              <a:t>Wrigley</a:t>
            </a:r>
            <a:r>
              <a:rPr lang="en-CA" b="1" dirty="0">
                <a:solidFill>
                  <a:schemeClr val="bg1"/>
                </a:solidFill>
              </a:rPr>
              <a:t> </a:t>
            </a:r>
            <a:br>
              <a:rPr lang="en-CA" b="1" dirty="0">
                <a:solidFill>
                  <a:srgbClr val="FFFF00"/>
                </a:solidFill>
              </a:rPr>
            </a:br>
            <a:r>
              <a:rPr lang="en-CA" dirty="0">
                <a:solidFill>
                  <a:schemeClr val="bg1"/>
                </a:solidFill>
              </a:rPr>
              <a:t>237 N.E.2d 776 </a:t>
            </a:r>
            <a:r>
              <a:rPr lang="en-CA" dirty="0">
                <a:solidFill>
                  <a:srgbClr val="FFFF00"/>
                </a:solidFill>
              </a:rPr>
              <a:t>(</a:t>
            </a:r>
            <a:r>
              <a:rPr lang="en-CA" dirty="0">
                <a:solidFill>
                  <a:schemeClr val="bg1"/>
                </a:solidFill>
              </a:rPr>
              <a:t>Ill. App.1968</a:t>
            </a:r>
            <a:r>
              <a:rPr lang="en-CA" dirty="0">
                <a:solidFill>
                  <a:srgbClr val="FFFF00"/>
                </a:solidFill>
              </a:rPr>
              <a:t>)</a:t>
            </a:r>
            <a:r>
              <a:rPr lang="en-CA" b="1" dirty="0">
                <a:solidFill>
                  <a:srgbClr val="FF0000"/>
                </a:solidFill>
              </a:rPr>
              <a:t>?</a:t>
            </a:r>
            <a:endParaRPr lang="en-US" b="1" dirty="0">
              <a:solidFill>
                <a:srgbClr val="FF0000"/>
              </a:solidFill>
            </a:endParaRPr>
          </a:p>
        </p:txBody>
      </p:sp>
      <p:pic>
        <p:nvPicPr>
          <p:cNvPr id="5" name="Content Placeholder 4">
            <a:extLst>
              <a:ext uri="{FF2B5EF4-FFF2-40B4-BE49-F238E27FC236}">
                <a16:creationId xmlns:a16="http://schemas.microsoft.com/office/drawing/2014/main" id="{51F9F878-4703-BE43-AE07-AFDCAE40A2EC}"/>
              </a:ext>
            </a:extLst>
          </p:cNvPr>
          <p:cNvPicPr>
            <a:picLocks noGrp="1" noChangeAspect="1"/>
          </p:cNvPicPr>
          <p:nvPr>
            <p:ph sz="quarter" idx="10"/>
          </p:nvPr>
        </p:nvPicPr>
        <p:blipFill>
          <a:blip r:embed="rId2"/>
          <a:stretch>
            <a:fillRect/>
          </a:stretch>
        </p:blipFill>
        <p:spPr>
          <a:xfrm>
            <a:off x="1541937" y="1576388"/>
            <a:ext cx="6060126" cy="4149725"/>
          </a:xfrm>
        </p:spPr>
      </p:pic>
    </p:spTree>
    <p:extLst>
      <p:ext uri="{BB962C8B-B14F-4D97-AF65-F5344CB8AC3E}">
        <p14:creationId xmlns:p14="http://schemas.microsoft.com/office/powerpoint/2010/main" val="2029491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A63E1-C3E4-F047-A458-75C00984ED8F}"/>
              </a:ext>
            </a:extLst>
          </p:cNvPr>
          <p:cNvSpPr>
            <a:spLocks noGrp="1"/>
          </p:cNvSpPr>
          <p:nvPr>
            <p:ph sz="quarter" idx="10"/>
          </p:nvPr>
        </p:nvSpPr>
        <p:spPr>
          <a:xfrm>
            <a:off x="457200" y="162046"/>
            <a:ext cx="8229600" cy="5729468"/>
          </a:xfrm>
        </p:spPr>
        <p:txBody>
          <a:bodyPr>
            <a:normAutofit/>
          </a:bodyPr>
          <a:lstStyle/>
          <a:p>
            <a:r>
              <a:rPr lang="en-US" dirty="0">
                <a:solidFill>
                  <a:schemeClr val="bg1"/>
                </a:solidFill>
              </a:rPr>
              <a:t>Mr. Phillip K. Wrigley was a director of the Chicago National League Ball Club (Inc.), which was the company that owned the Chicago Cubs. The Board tended to follow Mr. Wrigley’s lead for a variety of reasons not relevant to the outcome of this case. </a:t>
            </a:r>
            <a:r>
              <a:rPr lang="en-US" dirty="0">
                <a:solidFill>
                  <a:srgbClr val="FFFF00"/>
                </a:solidFill>
              </a:rPr>
              <a:t>Although every other major league team had installed lights to allow for night games, Defendant did not install them for the Cubs because he was concerned that night baseball would be detrimental to the surrounding neighborhood. </a:t>
            </a:r>
            <a:endParaRPr lang="en-CA" dirty="0">
              <a:solidFill>
                <a:srgbClr val="FFFF00"/>
              </a:solidFill>
            </a:endParaRPr>
          </a:p>
          <a:p>
            <a:r>
              <a:rPr lang="en-US" dirty="0">
                <a:solidFill>
                  <a:srgbClr val="FFFF00"/>
                </a:solidFill>
              </a:rPr>
              <a:t>Mr. </a:t>
            </a:r>
            <a:r>
              <a:rPr lang="en-US" dirty="0" err="1">
                <a:solidFill>
                  <a:srgbClr val="FFFF00"/>
                </a:solidFill>
              </a:rPr>
              <a:t>Shlensky</a:t>
            </a:r>
            <a:r>
              <a:rPr lang="en-US" dirty="0">
                <a:solidFill>
                  <a:srgbClr val="FFFF00"/>
                </a:solidFill>
              </a:rPr>
              <a:t>, a minority shareholder of the Chicago National League Ball Club (Inc.), brought a derivative action </a:t>
            </a:r>
            <a:r>
              <a:rPr lang="en-US" dirty="0">
                <a:solidFill>
                  <a:schemeClr val="bg1"/>
                </a:solidFill>
              </a:rPr>
              <a:t>against the decision not to install lights. </a:t>
            </a:r>
            <a:r>
              <a:rPr lang="en-US" i="1" dirty="0">
                <a:solidFill>
                  <a:schemeClr val="bg1"/>
                </a:solidFill>
              </a:rPr>
              <a:t>A derivative action is where an action is brought against the corporation in essence in the name of the corporation. Hence the word “derivative” as the right to bring action is derived from the corporation itself, and what is in the best interests of the corporation. Much more on this concept later in this course, but </a:t>
            </a:r>
            <a:r>
              <a:rPr lang="en-US" i="1" u="sng" dirty="0">
                <a:solidFill>
                  <a:schemeClr val="bg1"/>
                </a:solidFill>
              </a:rPr>
              <a:t>Wrigley v. </a:t>
            </a:r>
            <a:r>
              <a:rPr lang="en-US" i="1" u="sng" dirty="0" err="1">
                <a:solidFill>
                  <a:schemeClr val="bg1"/>
                </a:solidFill>
              </a:rPr>
              <a:t>Shlensky</a:t>
            </a:r>
            <a:r>
              <a:rPr lang="en-US" i="1" dirty="0">
                <a:solidFill>
                  <a:schemeClr val="bg1"/>
                </a:solidFill>
              </a:rPr>
              <a:t> is a useful introduction to the concept. </a:t>
            </a:r>
            <a:endParaRPr lang="en-CA" dirty="0">
              <a:solidFill>
                <a:schemeClr val="bg1"/>
              </a:solidFill>
            </a:endParaRPr>
          </a:p>
          <a:p>
            <a:endParaRPr lang="en-US" dirty="0"/>
          </a:p>
        </p:txBody>
      </p:sp>
    </p:spTree>
    <p:extLst>
      <p:ext uri="{BB962C8B-B14F-4D97-AF65-F5344CB8AC3E}">
        <p14:creationId xmlns:p14="http://schemas.microsoft.com/office/powerpoint/2010/main" val="963467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833" y="80141"/>
            <a:ext cx="7945967" cy="1016000"/>
          </a:xfrm>
        </p:spPr>
        <p:txBody>
          <a:bodyPr>
            <a:normAutofit/>
          </a:bodyPr>
          <a:lstStyle/>
          <a:p>
            <a:pPr algn="ctr"/>
            <a:r>
              <a:rPr lang="en-US" sz="4400" b="1" dirty="0">
                <a:solidFill>
                  <a:srgbClr val="FFFFFF"/>
                </a:solidFill>
              </a:rPr>
              <a:t>Terrific Thursdays</a:t>
            </a:r>
          </a:p>
        </p:txBody>
      </p:sp>
      <p:sp>
        <p:nvSpPr>
          <p:cNvPr id="3" name="Content Placeholder 2"/>
          <p:cNvSpPr>
            <a:spLocks noGrp="1"/>
          </p:cNvSpPr>
          <p:nvPr>
            <p:ph sz="quarter" idx="10"/>
          </p:nvPr>
        </p:nvSpPr>
        <p:spPr>
          <a:xfrm>
            <a:off x="457200" y="1251217"/>
            <a:ext cx="8229600" cy="4644671"/>
          </a:xfrm>
        </p:spPr>
        <p:txBody>
          <a:bodyPr/>
          <a:lstStyle/>
          <a:p>
            <a:endParaRPr lang="en-US" dirty="0"/>
          </a:p>
          <a:p>
            <a:endParaRPr lang="en-US"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041" y="1251217"/>
            <a:ext cx="6432394" cy="4431207"/>
          </a:xfrm>
          <a:prstGeom prst="rect">
            <a:avLst/>
          </a:prstGeom>
        </p:spPr>
      </p:pic>
    </p:spTree>
    <p:extLst>
      <p:ext uri="{BB962C8B-B14F-4D97-AF65-F5344CB8AC3E}">
        <p14:creationId xmlns:p14="http://schemas.microsoft.com/office/powerpoint/2010/main" val="2000633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4CB8EF-79A1-3F4B-8B9E-59AF49F65890}"/>
              </a:ext>
            </a:extLst>
          </p:cNvPr>
          <p:cNvSpPr>
            <a:spLocks noGrp="1"/>
          </p:cNvSpPr>
          <p:nvPr>
            <p:ph sz="quarter" idx="10"/>
          </p:nvPr>
        </p:nvSpPr>
        <p:spPr>
          <a:xfrm>
            <a:off x="457200" y="231493"/>
            <a:ext cx="8229600" cy="5613721"/>
          </a:xfrm>
        </p:spPr>
        <p:txBody>
          <a:bodyPr/>
          <a:lstStyle/>
          <a:p>
            <a:r>
              <a:rPr lang="en-US" dirty="0">
                <a:solidFill>
                  <a:schemeClr val="bg1"/>
                </a:solidFill>
              </a:rPr>
              <a:t>In his argument, ostensibly on behalf of the Chicago National League Ball Club (Inc.), Mr. </a:t>
            </a:r>
            <a:r>
              <a:rPr lang="en-US" dirty="0" err="1">
                <a:solidFill>
                  <a:schemeClr val="bg1"/>
                </a:solidFill>
              </a:rPr>
              <a:t>Shlensky</a:t>
            </a:r>
            <a:r>
              <a:rPr lang="en-US" dirty="0">
                <a:solidFill>
                  <a:schemeClr val="bg1"/>
                </a:solidFill>
              </a:rPr>
              <a:t> pointed out that the team was losing money, and that the other Chicago team, the White Sox, had higher attendance during the weekdays because they played at night. Therefore in his view the Cubs would draw more people with weekday night games. </a:t>
            </a:r>
            <a:r>
              <a:rPr lang="en-US" dirty="0" err="1">
                <a:solidFill>
                  <a:schemeClr val="bg1"/>
                </a:solidFill>
              </a:rPr>
              <a:t>Shlensky</a:t>
            </a:r>
            <a:r>
              <a:rPr lang="en-US" dirty="0">
                <a:solidFill>
                  <a:schemeClr val="bg1"/>
                </a:solidFill>
              </a:rPr>
              <a:t> argued that Wrigley’s first concern ought to be with the shareholders rather than the neighborhood.</a:t>
            </a:r>
            <a:endParaRPr lang="en-CA" dirty="0">
              <a:solidFill>
                <a:schemeClr val="bg1"/>
              </a:solidFill>
            </a:endParaRPr>
          </a:p>
          <a:p>
            <a:r>
              <a:rPr lang="en-US" b="1" dirty="0">
                <a:solidFill>
                  <a:srgbClr val="FFFF00"/>
                </a:solidFill>
              </a:rPr>
              <a:t>The issue in the case was whether </a:t>
            </a:r>
            <a:r>
              <a:rPr lang="en-US" dirty="0">
                <a:solidFill>
                  <a:srgbClr val="FFFF00"/>
                </a:solidFill>
              </a:rPr>
              <a:t>decisions made by Wrigley should be overruled absent a showing of fraud, illegality or a conflict of interest?</a:t>
            </a:r>
            <a:endParaRPr lang="en-CA" dirty="0">
              <a:solidFill>
                <a:srgbClr val="FFFF00"/>
              </a:solidFill>
            </a:endParaRPr>
          </a:p>
          <a:p>
            <a:endParaRPr lang="en-US" dirty="0"/>
          </a:p>
        </p:txBody>
      </p:sp>
      <p:pic>
        <p:nvPicPr>
          <p:cNvPr id="5" name="Picture 4">
            <a:extLst>
              <a:ext uri="{FF2B5EF4-FFF2-40B4-BE49-F238E27FC236}">
                <a16:creationId xmlns:a16="http://schemas.microsoft.com/office/drawing/2014/main" id="{BF85694E-B35C-B545-AEBB-A39E057FC325}"/>
              </a:ext>
            </a:extLst>
          </p:cNvPr>
          <p:cNvPicPr>
            <a:picLocks noChangeAspect="1"/>
          </p:cNvPicPr>
          <p:nvPr/>
        </p:nvPicPr>
        <p:blipFill>
          <a:blip r:embed="rId2"/>
          <a:stretch>
            <a:fillRect/>
          </a:stretch>
        </p:blipFill>
        <p:spPr>
          <a:xfrm>
            <a:off x="4811210" y="3773346"/>
            <a:ext cx="4012557" cy="2257063"/>
          </a:xfrm>
          <a:prstGeom prst="rect">
            <a:avLst/>
          </a:prstGeom>
        </p:spPr>
      </p:pic>
    </p:spTree>
    <p:extLst>
      <p:ext uri="{BB962C8B-B14F-4D97-AF65-F5344CB8AC3E}">
        <p14:creationId xmlns:p14="http://schemas.microsoft.com/office/powerpoint/2010/main" val="3275297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C619DF-C439-D94E-A6AE-BABBDC1E0D11}"/>
              </a:ext>
            </a:extLst>
          </p:cNvPr>
          <p:cNvSpPr>
            <a:spLocks noGrp="1"/>
          </p:cNvSpPr>
          <p:nvPr>
            <p:ph sz="quarter" idx="10"/>
          </p:nvPr>
        </p:nvSpPr>
        <p:spPr>
          <a:xfrm>
            <a:off x="457200" y="266217"/>
            <a:ext cx="8229600" cy="5567423"/>
          </a:xfrm>
        </p:spPr>
        <p:txBody>
          <a:bodyPr>
            <a:normAutofit fontScale="92500" lnSpcReduction="10000"/>
          </a:bodyPr>
          <a:lstStyle/>
          <a:p>
            <a:r>
              <a:rPr lang="en-CA" b="1" dirty="0">
                <a:solidFill>
                  <a:schemeClr val="bg1"/>
                </a:solidFill>
              </a:rPr>
              <a:t>The </a:t>
            </a:r>
            <a:r>
              <a:rPr lang="en-CA" b="1" dirty="0">
                <a:solidFill>
                  <a:srgbClr val="FFFF00"/>
                </a:solidFill>
              </a:rPr>
              <a:t>decision</a:t>
            </a:r>
            <a:r>
              <a:rPr lang="en-CA" dirty="0">
                <a:solidFill>
                  <a:srgbClr val="FFFF00"/>
                </a:solidFill>
              </a:rPr>
              <a:t> </a:t>
            </a:r>
            <a:r>
              <a:rPr lang="en-CA" b="1" dirty="0">
                <a:solidFill>
                  <a:srgbClr val="FFFF00"/>
                </a:solidFill>
              </a:rPr>
              <a:t>was not to overrule Wrigley’s determination on the issue of lights.</a:t>
            </a:r>
            <a:r>
              <a:rPr lang="en-CA" dirty="0">
                <a:solidFill>
                  <a:srgbClr val="FFFF00"/>
                </a:solidFill>
              </a:rPr>
              <a:t> </a:t>
            </a:r>
            <a:r>
              <a:rPr lang="en-CA" dirty="0">
                <a:solidFill>
                  <a:schemeClr val="bg1"/>
                </a:solidFill>
              </a:rPr>
              <a:t>The court cited some reasons why the light installation could be detrimental, such as lowering the property value of the park itself, a lack of proof that financing would be available for lights and some uncertainty whether the costs would in fact be offset by increasing revenues.  </a:t>
            </a:r>
            <a:r>
              <a:rPr lang="en-CA" dirty="0">
                <a:solidFill>
                  <a:srgbClr val="FFFF00"/>
                </a:solidFill>
              </a:rPr>
              <a:t>In essence the court set out that business decisions should not be disturbed just because a reasonable case can be made that the policy chosen by the company might not be the wisest possible. </a:t>
            </a:r>
            <a:r>
              <a:rPr lang="en-CA" dirty="0">
                <a:solidFill>
                  <a:srgbClr val="FF0000"/>
                </a:solidFill>
              </a:rPr>
              <a:t>This was all the more true where there was n</a:t>
            </a:r>
            <a:r>
              <a:rPr lang="en-US" dirty="0">
                <a:solidFill>
                  <a:srgbClr val="FF0000"/>
                </a:solidFill>
              </a:rPr>
              <a:t>o evidence of illegality, fraud or a conflict of interest</a:t>
            </a:r>
            <a:endParaRPr lang="en-CA" dirty="0">
              <a:solidFill>
                <a:srgbClr val="FF0000"/>
              </a:solidFill>
            </a:endParaRPr>
          </a:p>
          <a:p>
            <a:r>
              <a:rPr lang="en-CA" dirty="0">
                <a:solidFill>
                  <a:schemeClr val="bg1"/>
                </a:solidFill>
              </a:rPr>
              <a:t>The court upheld the directors’ decision. Moreover the court reasoned (as the directors themselves had not) that a decline in the quality of life in the local neighbourhoods might in the long run hurt property values around Wrigley Field, harming shareholders’ economic interests.</a:t>
            </a:r>
          </a:p>
          <a:p>
            <a:r>
              <a:rPr lang="en-US" b="1" dirty="0">
                <a:solidFill>
                  <a:schemeClr val="bg1"/>
                </a:solidFill>
              </a:rPr>
              <a:t>In many ways this decision on those like it can be seen as a form of abstention by judiciary; </a:t>
            </a:r>
            <a:r>
              <a:rPr lang="en-US" b="1" dirty="0">
                <a:solidFill>
                  <a:srgbClr val="FF0000"/>
                </a:solidFill>
              </a:rPr>
              <a:t>an unwillingness to supplant the business judgment of a properly constituted and motivated Board of Directors</a:t>
            </a:r>
            <a:r>
              <a:rPr lang="en-US" b="1" dirty="0">
                <a:solidFill>
                  <a:schemeClr val="bg1"/>
                </a:solidFill>
              </a:rPr>
              <a:t>. This so-called “</a:t>
            </a:r>
            <a:r>
              <a:rPr lang="en-US" b="1" i="1" dirty="0">
                <a:solidFill>
                  <a:srgbClr val="FFFF00"/>
                </a:solidFill>
              </a:rPr>
              <a:t>BUSINESS JUDGMENT RULE</a:t>
            </a:r>
            <a:r>
              <a:rPr lang="en-US" b="1" dirty="0">
                <a:solidFill>
                  <a:schemeClr val="bg1"/>
                </a:solidFill>
              </a:rPr>
              <a:t>” establishes a presumption against judicial review of duty of care claims. </a:t>
            </a:r>
            <a:endParaRPr lang="en-CA" dirty="0">
              <a:solidFill>
                <a:schemeClr val="bg1"/>
              </a:solidFill>
            </a:endParaRPr>
          </a:p>
          <a:p>
            <a:endParaRPr lang="en-US" dirty="0"/>
          </a:p>
        </p:txBody>
      </p:sp>
    </p:spTree>
    <p:extLst>
      <p:ext uri="{BB962C8B-B14F-4D97-AF65-F5344CB8AC3E}">
        <p14:creationId xmlns:p14="http://schemas.microsoft.com/office/powerpoint/2010/main" val="2915044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15C427-55BF-4846-A175-DDD237C4764C}"/>
              </a:ext>
            </a:extLst>
          </p:cNvPr>
          <p:cNvPicPr>
            <a:picLocks noChangeAspect="1"/>
          </p:cNvPicPr>
          <p:nvPr/>
        </p:nvPicPr>
        <p:blipFill>
          <a:blip r:embed="rId2"/>
          <a:stretch>
            <a:fillRect/>
          </a:stretch>
        </p:blipFill>
        <p:spPr>
          <a:xfrm>
            <a:off x="2241550" y="613640"/>
            <a:ext cx="4660900" cy="4965700"/>
          </a:xfrm>
          <a:prstGeom prst="rect">
            <a:avLst/>
          </a:prstGeom>
        </p:spPr>
      </p:pic>
    </p:spTree>
    <p:extLst>
      <p:ext uri="{BB962C8B-B14F-4D97-AF65-F5344CB8AC3E}">
        <p14:creationId xmlns:p14="http://schemas.microsoft.com/office/powerpoint/2010/main" val="4271007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593489-3EB5-094B-9E51-A1036EBACDB2}"/>
              </a:ext>
            </a:extLst>
          </p:cNvPr>
          <p:cNvPicPr>
            <a:picLocks noChangeAspect="1"/>
          </p:cNvPicPr>
          <p:nvPr/>
        </p:nvPicPr>
        <p:blipFill>
          <a:blip r:embed="rId2"/>
          <a:stretch>
            <a:fillRect/>
          </a:stretch>
        </p:blipFill>
        <p:spPr>
          <a:xfrm>
            <a:off x="1595612" y="358217"/>
            <a:ext cx="5952775" cy="5287661"/>
          </a:xfrm>
          <a:prstGeom prst="rect">
            <a:avLst/>
          </a:prstGeom>
        </p:spPr>
      </p:pic>
    </p:spTree>
    <p:extLst>
      <p:ext uri="{BB962C8B-B14F-4D97-AF65-F5344CB8AC3E}">
        <p14:creationId xmlns:p14="http://schemas.microsoft.com/office/powerpoint/2010/main" val="135257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53C0B-FF97-5849-BFE0-0B31E989DCF9}"/>
              </a:ext>
            </a:extLst>
          </p:cNvPr>
          <p:cNvPicPr>
            <a:picLocks noChangeAspect="1"/>
          </p:cNvPicPr>
          <p:nvPr/>
        </p:nvPicPr>
        <p:blipFill>
          <a:blip r:embed="rId2"/>
          <a:stretch>
            <a:fillRect/>
          </a:stretch>
        </p:blipFill>
        <p:spPr>
          <a:xfrm>
            <a:off x="1993763" y="226244"/>
            <a:ext cx="5156474" cy="5660599"/>
          </a:xfrm>
          <a:prstGeom prst="rect">
            <a:avLst/>
          </a:prstGeom>
        </p:spPr>
      </p:pic>
    </p:spTree>
    <p:extLst>
      <p:ext uri="{BB962C8B-B14F-4D97-AF65-F5344CB8AC3E}">
        <p14:creationId xmlns:p14="http://schemas.microsoft.com/office/powerpoint/2010/main" val="4213421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19DF8-6F13-C14E-92B7-564EA15ED503}"/>
              </a:ext>
            </a:extLst>
          </p:cNvPr>
          <p:cNvPicPr>
            <a:picLocks noChangeAspect="1"/>
          </p:cNvPicPr>
          <p:nvPr/>
        </p:nvPicPr>
        <p:blipFill>
          <a:blip r:embed="rId2"/>
          <a:stretch>
            <a:fillRect/>
          </a:stretch>
        </p:blipFill>
        <p:spPr>
          <a:xfrm>
            <a:off x="1082685" y="245097"/>
            <a:ext cx="6978630" cy="5637391"/>
          </a:xfrm>
          <a:prstGeom prst="rect">
            <a:avLst/>
          </a:prstGeom>
        </p:spPr>
      </p:pic>
    </p:spTree>
    <p:extLst>
      <p:ext uri="{BB962C8B-B14F-4D97-AF65-F5344CB8AC3E}">
        <p14:creationId xmlns:p14="http://schemas.microsoft.com/office/powerpoint/2010/main" val="902487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FE2F9B-7AEF-BA4C-B2DC-AB3682AC49C7}"/>
              </a:ext>
            </a:extLst>
          </p:cNvPr>
          <p:cNvPicPr>
            <a:picLocks noChangeAspect="1"/>
          </p:cNvPicPr>
          <p:nvPr/>
        </p:nvPicPr>
        <p:blipFill>
          <a:blip r:embed="rId2"/>
          <a:stretch>
            <a:fillRect/>
          </a:stretch>
        </p:blipFill>
        <p:spPr>
          <a:xfrm>
            <a:off x="2927350" y="324448"/>
            <a:ext cx="3289300" cy="5499100"/>
          </a:xfrm>
          <a:prstGeom prst="rect">
            <a:avLst/>
          </a:prstGeom>
        </p:spPr>
      </p:pic>
    </p:spTree>
    <p:extLst>
      <p:ext uri="{BB962C8B-B14F-4D97-AF65-F5344CB8AC3E}">
        <p14:creationId xmlns:p14="http://schemas.microsoft.com/office/powerpoint/2010/main" val="2361014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74A7B-8C3E-C84F-BB22-BA13E04402AF}"/>
              </a:ext>
            </a:extLst>
          </p:cNvPr>
          <p:cNvPicPr>
            <a:picLocks noChangeAspect="1"/>
          </p:cNvPicPr>
          <p:nvPr/>
        </p:nvPicPr>
        <p:blipFill>
          <a:blip r:embed="rId2"/>
          <a:stretch>
            <a:fillRect/>
          </a:stretch>
        </p:blipFill>
        <p:spPr>
          <a:xfrm>
            <a:off x="2992338" y="207353"/>
            <a:ext cx="3159323" cy="5580261"/>
          </a:xfrm>
          <a:prstGeom prst="rect">
            <a:avLst/>
          </a:prstGeom>
        </p:spPr>
      </p:pic>
    </p:spTree>
    <p:extLst>
      <p:ext uri="{BB962C8B-B14F-4D97-AF65-F5344CB8AC3E}">
        <p14:creationId xmlns:p14="http://schemas.microsoft.com/office/powerpoint/2010/main" val="1983102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533730-1077-9847-9505-86892652922B}"/>
              </a:ext>
            </a:extLst>
          </p:cNvPr>
          <p:cNvPicPr>
            <a:picLocks noChangeAspect="1"/>
          </p:cNvPicPr>
          <p:nvPr/>
        </p:nvPicPr>
        <p:blipFill>
          <a:blip r:embed="rId2"/>
          <a:stretch>
            <a:fillRect/>
          </a:stretch>
        </p:blipFill>
        <p:spPr>
          <a:xfrm>
            <a:off x="2753958" y="244940"/>
            <a:ext cx="3637980" cy="5553432"/>
          </a:xfrm>
          <a:prstGeom prst="rect">
            <a:avLst/>
          </a:prstGeom>
        </p:spPr>
      </p:pic>
    </p:spTree>
    <p:extLst>
      <p:ext uri="{BB962C8B-B14F-4D97-AF65-F5344CB8AC3E}">
        <p14:creationId xmlns:p14="http://schemas.microsoft.com/office/powerpoint/2010/main" val="1697217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ECD006-1892-3641-ACF8-C9088DC1B490}"/>
              </a:ext>
            </a:extLst>
          </p:cNvPr>
          <p:cNvPicPr>
            <a:picLocks noChangeAspect="1"/>
          </p:cNvPicPr>
          <p:nvPr/>
        </p:nvPicPr>
        <p:blipFill>
          <a:blip r:embed="rId2"/>
          <a:stretch>
            <a:fillRect/>
          </a:stretch>
        </p:blipFill>
        <p:spPr>
          <a:xfrm>
            <a:off x="2285766" y="387276"/>
            <a:ext cx="4572468" cy="5258338"/>
          </a:xfrm>
          <a:prstGeom prst="rect">
            <a:avLst/>
          </a:prstGeom>
        </p:spPr>
      </p:pic>
    </p:spTree>
    <p:extLst>
      <p:ext uri="{BB962C8B-B14F-4D97-AF65-F5344CB8AC3E}">
        <p14:creationId xmlns:p14="http://schemas.microsoft.com/office/powerpoint/2010/main" val="1530705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083.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843" t="21392" r="2663" b="3971"/>
          <a:stretch/>
        </p:blipFill>
        <p:spPr>
          <a:xfrm>
            <a:off x="876352" y="985838"/>
            <a:ext cx="7391295" cy="4471988"/>
          </a:xfrm>
        </p:spPr>
      </p:pic>
    </p:spTree>
    <p:extLst>
      <p:ext uri="{BB962C8B-B14F-4D97-AF65-F5344CB8AC3E}">
        <p14:creationId xmlns:p14="http://schemas.microsoft.com/office/powerpoint/2010/main" val="2552268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7F32B4-FA84-FD40-9FAF-022E70066DF6}"/>
              </a:ext>
            </a:extLst>
          </p:cNvPr>
          <p:cNvPicPr>
            <a:picLocks noChangeAspect="1"/>
          </p:cNvPicPr>
          <p:nvPr/>
        </p:nvPicPr>
        <p:blipFill>
          <a:blip r:embed="rId2"/>
          <a:stretch>
            <a:fillRect/>
          </a:stretch>
        </p:blipFill>
        <p:spPr>
          <a:xfrm>
            <a:off x="1881554" y="301477"/>
            <a:ext cx="5380892" cy="5491838"/>
          </a:xfrm>
          <a:prstGeom prst="rect">
            <a:avLst/>
          </a:prstGeom>
        </p:spPr>
      </p:pic>
    </p:spTree>
    <p:extLst>
      <p:ext uri="{BB962C8B-B14F-4D97-AF65-F5344CB8AC3E}">
        <p14:creationId xmlns:p14="http://schemas.microsoft.com/office/powerpoint/2010/main" val="2943916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7C0C9-E7B8-4142-955C-719D7FF148DB}"/>
              </a:ext>
            </a:extLst>
          </p:cNvPr>
          <p:cNvPicPr>
            <a:picLocks noChangeAspect="1"/>
          </p:cNvPicPr>
          <p:nvPr/>
        </p:nvPicPr>
        <p:blipFill>
          <a:blip r:embed="rId2"/>
          <a:stretch>
            <a:fillRect/>
          </a:stretch>
        </p:blipFill>
        <p:spPr>
          <a:xfrm>
            <a:off x="876300" y="217365"/>
            <a:ext cx="7391400" cy="5626100"/>
          </a:xfrm>
          <a:prstGeom prst="rect">
            <a:avLst/>
          </a:prstGeom>
        </p:spPr>
      </p:pic>
    </p:spTree>
    <p:extLst>
      <p:ext uri="{BB962C8B-B14F-4D97-AF65-F5344CB8AC3E}">
        <p14:creationId xmlns:p14="http://schemas.microsoft.com/office/powerpoint/2010/main" val="2935284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6F8429-0398-5F4F-90AC-0A63ADBBFC5C}"/>
              </a:ext>
            </a:extLst>
          </p:cNvPr>
          <p:cNvPicPr>
            <a:picLocks noChangeAspect="1"/>
          </p:cNvPicPr>
          <p:nvPr/>
        </p:nvPicPr>
        <p:blipFill>
          <a:blip r:embed="rId2"/>
          <a:stretch>
            <a:fillRect/>
          </a:stretch>
        </p:blipFill>
        <p:spPr>
          <a:xfrm>
            <a:off x="2776415" y="173254"/>
            <a:ext cx="3591169" cy="5640404"/>
          </a:xfrm>
          <a:prstGeom prst="rect">
            <a:avLst/>
          </a:prstGeom>
        </p:spPr>
      </p:pic>
    </p:spTree>
    <p:extLst>
      <p:ext uri="{BB962C8B-B14F-4D97-AF65-F5344CB8AC3E}">
        <p14:creationId xmlns:p14="http://schemas.microsoft.com/office/powerpoint/2010/main" val="3246573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85919-020E-1744-B155-48F15264B1FB}"/>
              </a:ext>
            </a:extLst>
          </p:cNvPr>
          <p:cNvPicPr>
            <a:picLocks noChangeAspect="1"/>
          </p:cNvPicPr>
          <p:nvPr/>
        </p:nvPicPr>
        <p:blipFill>
          <a:blip r:embed="rId2"/>
          <a:stretch>
            <a:fillRect/>
          </a:stretch>
        </p:blipFill>
        <p:spPr>
          <a:xfrm>
            <a:off x="2263495" y="108212"/>
            <a:ext cx="4617009" cy="5783541"/>
          </a:xfrm>
          <a:prstGeom prst="rect">
            <a:avLst/>
          </a:prstGeom>
        </p:spPr>
      </p:pic>
    </p:spTree>
    <p:extLst>
      <p:ext uri="{BB962C8B-B14F-4D97-AF65-F5344CB8AC3E}">
        <p14:creationId xmlns:p14="http://schemas.microsoft.com/office/powerpoint/2010/main" val="2933200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860105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825744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028305"/>
            <a:ext cx="8548661" cy="3697828"/>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187613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E74C-48EE-3E41-A6CB-DEFEA91EBD39}"/>
              </a:ext>
            </a:extLst>
          </p:cNvPr>
          <p:cNvSpPr>
            <a:spLocks noGrp="1"/>
          </p:cNvSpPr>
          <p:nvPr>
            <p:ph type="title"/>
          </p:nvPr>
        </p:nvSpPr>
        <p:spPr>
          <a:xfrm>
            <a:off x="457200" y="188806"/>
            <a:ext cx="8229600" cy="1016000"/>
          </a:xfrm>
        </p:spPr>
        <p:txBody>
          <a:bodyPr>
            <a:normAutofit/>
          </a:bodyPr>
          <a:lstStyle/>
          <a:p>
            <a:pPr algn="ctr"/>
            <a:r>
              <a:rPr lang="en-US" sz="4800" b="1" dirty="0">
                <a:solidFill>
                  <a:schemeClr val="bg1"/>
                </a:solidFill>
              </a:rPr>
              <a:t>Recapping</a:t>
            </a:r>
          </a:p>
        </p:txBody>
      </p:sp>
      <p:pic>
        <p:nvPicPr>
          <p:cNvPr id="5" name="Content Placeholder 4">
            <a:extLst>
              <a:ext uri="{FF2B5EF4-FFF2-40B4-BE49-F238E27FC236}">
                <a16:creationId xmlns:a16="http://schemas.microsoft.com/office/drawing/2014/main" id="{3DE879EB-A383-E549-85D7-4EA1BD831F04}"/>
              </a:ext>
            </a:extLst>
          </p:cNvPr>
          <p:cNvPicPr>
            <a:picLocks noGrp="1" noChangeAspect="1"/>
          </p:cNvPicPr>
          <p:nvPr>
            <p:ph sz="quarter" idx="10"/>
          </p:nvPr>
        </p:nvPicPr>
        <p:blipFill>
          <a:blip r:embed="rId2"/>
          <a:stretch>
            <a:fillRect/>
          </a:stretch>
        </p:blipFill>
        <p:spPr>
          <a:xfrm>
            <a:off x="1394790" y="1408113"/>
            <a:ext cx="6354419" cy="4318000"/>
          </a:xfrm>
        </p:spPr>
      </p:pic>
    </p:spTree>
    <p:extLst>
      <p:ext uri="{BB962C8B-B14F-4D97-AF65-F5344CB8AC3E}">
        <p14:creationId xmlns:p14="http://schemas.microsoft.com/office/powerpoint/2010/main" val="1517597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3D05E-E3BE-4D43-8B72-6B4436C3A946}"/>
              </a:ext>
            </a:extLst>
          </p:cNvPr>
          <p:cNvSpPr>
            <a:spLocks noGrp="1"/>
          </p:cNvSpPr>
          <p:nvPr>
            <p:ph type="title"/>
          </p:nvPr>
        </p:nvSpPr>
        <p:spPr>
          <a:xfrm>
            <a:off x="457200" y="156264"/>
            <a:ext cx="8229600" cy="1016000"/>
          </a:xfrm>
        </p:spPr>
        <p:txBody>
          <a:bodyPr>
            <a:normAutofit/>
          </a:bodyPr>
          <a:lstStyle/>
          <a:p>
            <a:pPr algn="ctr"/>
            <a:r>
              <a:rPr lang="en-US" sz="3200" dirty="0">
                <a:solidFill>
                  <a:srgbClr val="FFFF00"/>
                </a:solidFill>
              </a:rPr>
              <a:t>Speaking of Excess</a:t>
            </a:r>
            <a:r>
              <a:rPr lang="en-US" sz="3200" dirty="0">
                <a:solidFill>
                  <a:schemeClr val="bg1"/>
                </a:solidFill>
              </a:rPr>
              <a:t>…</a:t>
            </a:r>
            <a:r>
              <a:rPr lang="en-US" sz="3200" b="1" dirty="0">
                <a:solidFill>
                  <a:srgbClr val="FF0000"/>
                </a:solidFill>
              </a:rPr>
              <a:t>trapped or team player</a:t>
            </a:r>
            <a:r>
              <a:rPr lang="en-US" sz="3200" dirty="0">
                <a:solidFill>
                  <a:schemeClr val="bg1"/>
                </a:solidFill>
              </a:rPr>
              <a:t>?</a:t>
            </a:r>
          </a:p>
        </p:txBody>
      </p:sp>
      <p:pic>
        <p:nvPicPr>
          <p:cNvPr id="5" name="Content Placeholder 4">
            <a:extLst>
              <a:ext uri="{FF2B5EF4-FFF2-40B4-BE49-F238E27FC236}">
                <a16:creationId xmlns:a16="http://schemas.microsoft.com/office/drawing/2014/main" id="{5E70077B-2597-1140-B797-B12FD83717B3}"/>
              </a:ext>
            </a:extLst>
          </p:cNvPr>
          <p:cNvPicPr>
            <a:picLocks noGrp="1" noChangeAspect="1"/>
          </p:cNvPicPr>
          <p:nvPr>
            <p:ph sz="quarter" idx="10"/>
          </p:nvPr>
        </p:nvPicPr>
        <p:blipFill rotWithShape="1">
          <a:blip r:embed="rId2"/>
          <a:srcRect l="4615" r="3718" b="6169"/>
          <a:stretch/>
        </p:blipFill>
        <p:spPr>
          <a:xfrm>
            <a:off x="717177" y="1332857"/>
            <a:ext cx="4294094" cy="2301287"/>
          </a:xfrm>
        </p:spPr>
      </p:pic>
      <p:pic>
        <p:nvPicPr>
          <p:cNvPr id="7" name="Picture 6">
            <a:extLst>
              <a:ext uri="{FF2B5EF4-FFF2-40B4-BE49-F238E27FC236}">
                <a16:creationId xmlns:a16="http://schemas.microsoft.com/office/drawing/2014/main" id="{97A6E2EA-5553-B943-A169-CA4EF6ECE746}"/>
              </a:ext>
            </a:extLst>
          </p:cNvPr>
          <p:cNvPicPr>
            <a:picLocks noChangeAspect="1"/>
          </p:cNvPicPr>
          <p:nvPr/>
        </p:nvPicPr>
        <p:blipFill>
          <a:blip r:embed="rId3"/>
          <a:stretch>
            <a:fillRect/>
          </a:stretch>
        </p:blipFill>
        <p:spPr>
          <a:xfrm>
            <a:off x="4672371" y="3794737"/>
            <a:ext cx="3667048" cy="2444698"/>
          </a:xfrm>
          <a:prstGeom prst="rect">
            <a:avLst/>
          </a:prstGeom>
        </p:spPr>
      </p:pic>
    </p:spTree>
    <p:extLst>
      <p:ext uri="{BB962C8B-B14F-4D97-AF65-F5344CB8AC3E}">
        <p14:creationId xmlns:p14="http://schemas.microsoft.com/office/powerpoint/2010/main" val="2658678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A1D0B-4631-E047-A478-A9F747654DF8}"/>
              </a:ext>
            </a:extLst>
          </p:cNvPr>
          <p:cNvSpPr>
            <a:spLocks noGrp="1"/>
          </p:cNvSpPr>
          <p:nvPr>
            <p:ph type="title"/>
          </p:nvPr>
        </p:nvSpPr>
        <p:spPr/>
        <p:txBody>
          <a:bodyPr/>
          <a:lstStyle/>
          <a:p>
            <a:pPr algn="ctr"/>
            <a:r>
              <a:rPr lang="en-US" b="1" dirty="0">
                <a:solidFill>
                  <a:schemeClr val="bg1"/>
                </a:solidFill>
              </a:rPr>
              <a:t>Entry drug to</a:t>
            </a:r>
            <a:r>
              <a:rPr lang="en-US" b="1" dirty="0">
                <a:solidFill>
                  <a:srgbClr val="FF0000"/>
                </a:solidFill>
              </a:rPr>
              <a:t>…</a:t>
            </a:r>
            <a:r>
              <a:rPr lang="en-US" b="1" dirty="0">
                <a:solidFill>
                  <a:srgbClr val="FFFF00"/>
                </a:solidFill>
              </a:rPr>
              <a:t>?</a:t>
            </a:r>
          </a:p>
        </p:txBody>
      </p:sp>
      <p:pic>
        <p:nvPicPr>
          <p:cNvPr id="5" name="Content Placeholder 4">
            <a:extLst>
              <a:ext uri="{FF2B5EF4-FFF2-40B4-BE49-F238E27FC236}">
                <a16:creationId xmlns:a16="http://schemas.microsoft.com/office/drawing/2014/main" id="{D01D6A1D-884C-2442-B148-5FA60351F615}"/>
              </a:ext>
            </a:extLst>
          </p:cNvPr>
          <p:cNvPicPr>
            <a:picLocks noGrp="1" noChangeAspect="1"/>
          </p:cNvPicPr>
          <p:nvPr>
            <p:ph sz="quarter" idx="10"/>
          </p:nvPr>
        </p:nvPicPr>
        <p:blipFill>
          <a:blip r:embed="rId2"/>
          <a:stretch>
            <a:fillRect/>
          </a:stretch>
        </p:blipFill>
        <p:spPr>
          <a:xfrm>
            <a:off x="1276488" y="1893681"/>
            <a:ext cx="6591024" cy="3841395"/>
          </a:xfrm>
        </p:spPr>
      </p:pic>
    </p:spTree>
    <p:extLst>
      <p:ext uri="{BB962C8B-B14F-4D97-AF65-F5344CB8AC3E}">
        <p14:creationId xmlns:p14="http://schemas.microsoft.com/office/powerpoint/2010/main" val="3522243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946468"/>
            <a:ext cx="9143999"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855189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35" y="0"/>
            <a:ext cx="8337665" cy="1016000"/>
          </a:xfrm>
        </p:spPr>
        <p:txBody>
          <a:bodyPr>
            <a:normAutofit/>
          </a:bodyPr>
          <a:lstStyle/>
          <a:p>
            <a:pPr algn="ctr"/>
            <a:r>
              <a:rPr lang="en-US" sz="4800" b="1" dirty="0">
                <a:solidFill>
                  <a:srgbClr val="FFFF00"/>
                </a:solidFill>
                <a:latin typeface="Arial"/>
                <a:cs typeface="Arial"/>
              </a:rPr>
              <a:t>The course in one cartoon</a:t>
            </a:r>
          </a:p>
        </p:txBody>
      </p:sp>
      <p:pic>
        <p:nvPicPr>
          <p:cNvPr id="4" name="Content Placeholder 3">
            <a:extLst>
              <a:ext uri="{FF2B5EF4-FFF2-40B4-BE49-F238E27FC236}">
                <a16:creationId xmlns:a16="http://schemas.microsoft.com/office/drawing/2014/main" id="{A436F83F-C29F-374A-B2CA-48419763A047}"/>
              </a:ext>
            </a:extLst>
          </p:cNvPr>
          <p:cNvPicPr>
            <a:picLocks noGrp="1" noChangeAspect="1"/>
          </p:cNvPicPr>
          <p:nvPr>
            <p:ph sz="quarter" idx="10"/>
          </p:nvPr>
        </p:nvPicPr>
        <p:blipFill>
          <a:blip r:embed="rId2"/>
          <a:stretch>
            <a:fillRect/>
          </a:stretch>
        </p:blipFill>
        <p:spPr>
          <a:xfrm>
            <a:off x="2663673" y="1276512"/>
            <a:ext cx="3816654" cy="4575647"/>
          </a:xfrm>
        </p:spPr>
      </p:pic>
    </p:spTree>
    <p:extLst>
      <p:ext uri="{BB962C8B-B14F-4D97-AF65-F5344CB8AC3E}">
        <p14:creationId xmlns:p14="http://schemas.microsoft.com/office/powerpoint/2010/main" val="3490146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0DBAC8-9011-9549-99D8-E501764436F2}"/>
              </a:ext>
            </a:extLst>
          </p:cNvPr>
          <p:cNvSpPr>
            <a:spLocks noGrp="1"/>
          </p:cNvSpPr>
          <p:nvPr>
            <p:ph sz="quarter" idx="10"/>
          </p:nvPr>
        </p:nvSpPr>
        <p:spPr>
          <a:xfrm>
            <a:off x="457200" y="444843"/>
            <a:ext cx="8229600" cy="5281291"/>
          </a:xfrm>
        </p:spPr>
        <p:txBody>
          <a:bodyPr>
            <a:normAutofit/>
          </a:bodyPr>
          <a:lstStyle/>
          <a:p>
            <a:pPr marL="0" indent="0" algn="ctr">
              <a:buNone/>
            </a:pPr>
            <a:r>
              <a:rPr lang="en-US" sz="6000" b="1" dirty="0">
                <a:solidFill>
                  <a:srgbClr val="FFFF00"/>
                </a:solidFill>
              </a:rPr>
              <a:t>Examine the question from the perspective of</a:t>
            </a:r>
            <a:r>
              <a:rPr lang="en-US" sz="6000" b="1" dirty="0">
                <a:solidFill>
                  <a:srgbClr val="FF0000"/>
                </a:solidFill>
              </a:rPr>
              <a:t>:</a:t>
            </a:r>
            <a:r>
              <a:rPr lang="en-US" sz="6000" b="1" dirty="0">
                <a:solidFill>
                  <a:srgbClr val="FFFF00"/>
                </a:solidFill>
              </a:rPr>
              <a:t> </a:t>
            </a:r>
          </a:p>
          <a:p>
            <a:pPr marL="0" indent="0" algn="ctr">
              <a:buNone/>
            </a:pPr>
            <a:r>
              <a:rPr lang="en-US" sz="6000" b="1" dirty="0">
                <a:solidFill>
                  <a:srgbClr val="FF0000"/>
                </a:solidFill>
              </a:rPr>
              <a:t>1. </a:t>
            </a:r>
            <a:r>
              <a:rPr lang="en-US" sz="6000" dirty="0">
                <a:solidFill>
                  <a:schemeClr val="bg1"/>
                </a:solidFill>
              </a:rPr>
              <a:t>An out-side counsel</a:t>
            </a:r>
          </a:p>
          <a:p>
            <a:pPr marL="0" indent="0" algn="ctr">
              <a:buNone/>
            </a:pPr>
            <a:r>
              <a:rPr lang="en-US" sz="6000" b="1" dirty="0">
                <a:solidFill>
                  <a:srgbClr val="FF0000"/>
                </a:solidFill>
              </a:rPr>
              <a:t>2. </a:t>
            </a:r>
            <a:r>
              <a:rPr lang="en-US" sz="6000" dirty="0">
                <a:solidFill>
                  <a:schemeClr val="bg1"/>
                </a:solidFill>
              </a:rPr>
              <a:t>An in-house counsel</a:t>
            </a:r>
          </a:p>
          <a:p>
            <a:pPr marL="0" indent="0" algn="ctr">
              <a:buNone/>
            </a:pPr>
            <a:r>
              <a:rPr lang="en-US" sz="6000" b="1" dirty="0">
                <a:solidFill>
                  <a:srgbClr val="FFFF00"/>
                </a:solidFill>
              </a:rPr>
              <a:t>What do you see</a:t>
            </a:r>
            <a:r>
              <a:rPr lang="en-US" sz="6000" b="1" dirty="0">
                <a:solidFill>
                  <a:srgbClr val="FF0000"/>
                </a:solidFill>
              </a:rPr>
              <a:t>?</a:t>
            </a:r>
          </a:p>
        </p:txBody>
      </p:sp>
    </p:spTree>
    <p:extLst>
      <p:ext uri="{BB962C8B-B14F-4D97-AF65-F5344CB8AC3E}">
        <p14:creationId xmlns:p14="http://schemas.microsoft.com/office/powerpoint/2010/main" val="3928525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D262-4754-FE41-B247-A6BCA3ADFD9F}"/>
              </a:ext>
            </a:extLst>
          </p:cNvPr>
          <p:cNvSpPr>
            <a:spLocks noGrp="1"/>
          </p:cNvSpPr>
          <p:nvPr>
            <p:ph type="title"/>
          </p:nvPr>
        </p:nvSpPr>
        <p:spPr>
          <a:xfrm>
            <a:off x="457200" y="193589"/>
            <a:ext cx="8229600" cy="1016000"/>
          </a:xfrm>
        </p:spPr>
        <p:txBody>
          <a:bodyPr>
            <a:normAutofit/>
          </a:bodyPr>
          <a:lstStyle/>
          <a:p>
            <a:r>
              <a:rPr lang="en-US" sz="4400" b="1" dirty="0">
                <a:solidFill>
                  <a:srgbClr val="FF0000"/>
                </a:solidFill>
              </a:rPr>
              <a:t>Basic Problem</a:t>
            </a:r>
            <a:r>
              <a:rPr lang="en-US" sz="4400" b="1" dirty="0">
                <a:solidFill>
                  <a:schemeClr val="bg1"/>
                </a:solidFill>
              </a:rPr>
              <a:t>?</a:t>
            </a:r>
          </a:p>
        </p:txBody>
      </p:sp>
      <p:sp>
        <p:nvSpPr>
          <p:cNvPr id="3" name="Content Placeholder 2">
            <a:extLst>
              <a:ext uri="{FF2B5EF4-FFF2-40B4-BE49-F238E27FC236}">
                <a16:creationId xmlns:a16="http://schemas.microsoft.com/office/drawing/2014/main" id="{11FC3616-1D5D-1743-A70D-6D0B81436AC2}"/>
              </a:ext>
            </a:extLst>
          </p:cNvPr>
          <p:cNvSpPr>
            <a:spLocks noGrp="1"/>
          </p:cNvSpPr>
          <p:nvPr>
            <p:ph sz="quarter" idx="10"/>
          </p:nvPr>
        </p:nvSpPr>
        <p:spPr/>
        <p:txBody>
          <a:bodyPr>
            <a:normAutofit/>
          </a:bodyPr>
          <a:lstStyle/>
          <a:p>
            <a:pPr marL="0" indent="0">
              <a:buNone/>
            </a:pPr>
            <a:r>
              <a:rPr lang="en-US" sz="4000" dirty="0">
                <a:solidFill>
                  <a:srgbClr val="FFFF00"/>
                </a:solidFill>
              </a:rPr>
              <a:t>Employer/employee relationship is a conflict of interest?</a:t>
            </a:r>
          </a:p>
          <a:p>
            <a:pPr marL="0" indent="0">
              <a:buNone/>
            </a:pPr>
            <a:r>
              <a:rPr lang="en-CA" b="1" i="1" dirty="0">
                <a:solidFill>
                  <a:schemeClr val="bg1"/>
                </a:solidFill>
              </a:rPr>
              <a:t>3.4-1</a:t>
            </a:r>
            <a:r>
              <a:rPr lang="en-CA" i="1" dirty="0">
                <a:solidFill>
                  <a:schemeClr val="bg1"/>
                </a:solidFill>
              </a:rPr>
              <a:t>  A lawyer must not act or continue to act for a client where there is a conflict of interest, except as permitted under this Code.</a:t>
            </a:r>
            <a:r>
              <a:rPr lang="en-CA" dirty="0"/>
              <a:t> </a:t>
            </a:r>
            <a:r>
              <a:rPr lang="en-CA" i="1" dirty="0">
                <a:solidFill>
                  <a:srgbClr val="FFFF00"/>
                </a:solidFill>
              </a:rPr>
              <a:t>Commentary</a:t>
            </a:r>
          </a:p>
          <a:p>
            <a:pPr marL="0" indent="0">
              <a:buNone/>
            </a:pPr>
            <a:r>
              <a:rPr lang="en-CA" b="1" i="1" dirty="0">
                <a:solidFill>
                  <a:schemeClr val="bg1"/>
                </a:solidFill>
              </a:rPr>
              <a:t>[1]</a:t>
            </a:r>
            <a:r>
              <a:rPr lang="en-CA" i="1" dirty="0">
                <a:solidFill>
                  <a:schemeClr val="bg1"/>
                </a:solidFill>
              </a:rPr>
              <a:t>  As defined in these rules, a conflict of interest exists when there is a </a:t>
            </a:r>
            <a:r>
              <a:rPr lang="en-CA" i="1" dirty="0">
                <a:solidFill>
                  <a:srgbClr val="FF0000"/>
                </a:solidFill>
              </a:rPr>
              <a:t>substantial risk that a lawyer’s </a:t>
            </a:r>
            <a:r>
              <a:rPr lang="en-CA" i="1" dirty="0">
                <a:solidFill>
                  <a:schemeClr val="bg1"/>
                </a:solidFill>
              </a:rPr>
              <a:t>loyalty to or </a:t>
            </a:r>
            <a:r>
              <a:rPr lang="en-CA" i="1" dirty="0">
                <a:solidFill>
                  <a:srgbClr val="FF0000"/>
                </a:solidFill>
              </a:rPr>
              <a:t>representation of a client would be materially and adversely affected by the lawyer’s own interest</a:t>
            </a:r>
            <a:r>
              <a:rPr lang="en-CA" i="1" dirty="0">
                <a:solidFill>
                  <a:schemeClr val="bg1"/>
                </a:solidFill>
              </a:rPr>
              <a:t>… A client’s interests may be seriously prejudiced unless the lawyer’s judgment and freedom of action on the client’s behalf are </a:t>
            </a:r>
            <a:r>
              <a:rPr lang="en-CA" i="1" dirty="0">
                <a:solidFill>
                  <a:srgbClr val="FF0000"/>
                </a:solidFill>
              </a:rPr>
              <a:t>as free as possible </a:t>
            </a:r>
            <a:r>
              <a:rPr lang="en-CA" i="1" dirty="0">
                <a:solidFill>
                  <a:schemeClr val="bg1"/>
                </a:solidFill>
              </a:rPr>
              <a:t>from conflicts of interest.</a:t>
            </a:r>
          </a:p>
        </p:txBody>
      </p:sp>
    </p:spTree>
    <p:extLst>
      <p:ext uri="{BB962C8B-B14F-4D97-AF65-F5344CB8AC3E}">
        <p14:creationId xmlns:p14="http://schemas.microsoft.com/office/powerpoint/2010/main" val="4163432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E785D-477C-564E-B22B-05D2685C9D5E}"/>
              </a:ext>
            </a:extLst>
          </p:cNvPr>
          <p:cNvSpPr>
            <a:spLocks noGrp="1"/>
          </p:cNvSpPr>
          <p:nvPr>
            <p:ph sz="quarter" idx="10"/>
          </p:nvPr>
        </p:nvSpPr>
        <p:spPr>
          <a:xfrm>
            <a:off x="457200" y="465513"/>
            <a:ext cx="8229600" cy="5386647"/>
          </a:xfrm>
        </p:spPr>
        <p:txBody>
          <a:bodyPr>
            <a:normAutofit lnSpcReduction="10000"/>
          </a:bodyPr>
          <a:lstStyle/>
          <a:p>
            <a:pPr marL="0" indent="0">
              <a:buNone/>
            </a:pPr>
            <a:r>
              <a:rPr lang="en-CA" b="1" i="1" dirty="0">
                <a:solidFill>
                  <a:schemeClr val="bg1"/>
                </a:solidFill>
              </a:rPr>
              <a:t>[5]  </a:t>
            </a:r>
            <a:r>
              <a:rPr lang="en-CA" i="1" dirty="0">
                <a:solidFill>
                  <a:schemeClr val="bg1"/>
                </a:solidFill>
              </a:rPr>
              <a:t>The </a:t>
            </a:r>
            <a:r>
              <a:rPr lang="en-CA" i="1" dirty="0">
                <a:solidFill>
                  <a:srgbClr val="FF0000"/>
                </a:solidFill>
              </a:rPr>
              <a:t>value of an independent bar </a:t>
            </a:r>
            <a:r>
              <a:rPr lang="en-CA" i="1" dirty="0">
                <a:solidFill>
                  <a:schemeClr val="bg1"/>
                </a:solidFill>
              </a:rPr>
              <a:t>is diminished unless the lawyer is </a:t>
            </a:r>
            <a:r>
              <a:rPr lang="en-CA" i="1" dirty="0">
                <a:solidFill>
                  <a:srgbClr val="FF0000"/>
                </a:solidFill>
              </a:rPr>
              <a:t>free from conflicts of interest</a:t>
            </a:r>
            <a:r>
              <a:rPr lang="en-CA" i="1" dirty="0">
                <a:solidFill>
                  <a:schemeClr val="bg1"/>
                </a:solidFill>
              </a:rPr>
              <a:t>…</a:t>
            </a:r>
            <a:r>
              <a:rPr lang="en-CA" i="1" dirty="0">
                <a:solidFill>
                  <a:srgbClr val="FF0000"/>
                </a:solidFill>
              </a:rPr>
              <a:t>The lawyer-client relationship is a fiduciary relationship</a:t>
            </a:r>
            <a:r>
              <a:rPr lang="en-CA" i="1" dirty="0">
                <a:solidFill>
                  <a:schemeClr val="bg1"/>
                </a:solidFill>
              </a:rPr>
              <a:t>…This obligation is premised on an established or ongoing lawyer client relationship in which the client must be assured of the lawyer’s undivided loyalty, </a:t>
            </a:r>
            <a:r>
              <a:rPr lang="en-CA" i="1" dirty="0">
                <a:solidFill>
                  <a:srgbClr val="FF0000"/>
                </a:solidFill>
              </a:rPr>
              <a:t>free from any material impairment </a:t>
            </a:r>
            <a:r>
              <a:rPr lang="en-CA" i="1" dirty="0">
                <a:solidFill>
                  <a:schemeClr val="bg1"/>
                </a:solidFill>
              </a:rPr>
              <a:t>of the lawyer and client relationship. </a:t>
            </a:r>
          </a:p>
          <a:p>
            <a:pPr marL="0" indent="0">
              <a:buNone/>
            </a:pPr>
            <a:r>
              <a:rPr lang="en-CA" b="1" i="1" dirty="0">
                <a:solidFill>
                  <a:schemeClr val="bg1"/>
                </a:solidFill>
              </a:rPr>
              <a:t>[8]  </a:t>
            </a:r>
            <a:r>
              <a:rPr lang="en-CA" i="1" dirty="0">
                <a:solidFill>
                  <a:schemeClr val="bg1"/>
                </a:solidFill>
              </a:rPr>
              <a:t>Conflicts of interest can arise in many different circumstances. The following examples are intended to provide illustrations of circumstances that may give rise to conflicts of interest. The examples are not exhaustive.</a:t>
            </a:r>
          </a:p>
          <a:p>
            <a:pPr marL="400050" lvl="1" indent="0">
              <a:buNone/>
            </a:pPr>
            <a:r>
              <a:rPr lang="en-CA" i="1" dirty="0">
                <a:solidFill>
                  <a:schemeClr val="bg1"/>
                </a:solidFill>
              </a:rPr>
              <a:t>(d)     </a:t>
            </a:r>
            <a:r>
              <a:rPr lang="en-CA" i="1" dirty="0">
                <a:solidFill>
                  <a:srgbClr val="FF0000"/>
                </a:solidFill>
              </a:rPr>
              <a:t>A </a:t>
            </a:r>
            <a:r>
              <a:rPr lang="en-CA" i="1" dirty="0" err="1">
                <a:solidFill>
                  <a:srgbClr val="FF0000"/>
                </a:solidFill>
              </a:rPr>
              <a:t>lawyer</a:t>
            </a:r>
            <a:r>
              <a:rPr lang="en-CA" i="1" dirty="0" err="1">
                <a:solidFill>
                  <a:schemeClr val="bg1"/>
                </a:solidFill>
              </a:rPr>
              <a:t>,..or</a:t>
            </a:r>
            <a:r>
              <a:rPr lang="en-CA" i="1" dirty="0">
                <a:solidFill>
                  <a:schemeClr val="bg1"/>
                </a:solidFill>
              </a:rPr>
              <a:t> a family member </a:t>
            </a:r>
            <a:r>
              <a:rPr lang="en-CA" i="1" dirty="0">
                <a:solidFill>
                  <a:srgbClr val="FF0000"/>
                </a:solidFill>
              </a:rPr>
              <a:t>has a personal financial interest</a:t>
            </a:r>
            <a:r>
              <a:rPr lang="en-CA" i="1" dirty="0">
                <a:solidFill>
                  <a:schemeClr val="bg1"/>
                </a:solidFill>
              </a:rPr>
              <a:t> in a client’s affairs or in a matter in which the lawyer is requested to act for a client…</a:t>
            </a:r>
          </a:p>
          <a:p>
            <a:pPr marL="800100" lvl="2" indent="0">
              <a:buNone/>
            </a:pPr>
            <a:r>
              <a:rPr lang="en-CA" i="1" dirty="0">
                <a:solidFill>
                  <a:schemeClr val="bg1"/>
                </a:solidFill>
              </a:rPr>
              <a:t>(</a:t>
            </a:r>
            <a:r>
              <a:rPr lang="en-CA" i="1" dirty="0" err="1">
                <a:solidFill>
                  <a:schemeClr val="bg1"/>
                </a:solidFill>
              </a:rPr>
              <a:t>i</a:t>
            </a:r>
            <a:r>
              <a:rPr lang="en-CA" i="1" dirty="0">
                <a:solidFill>
                  <a:schemeClr val="bg1"/>
                </a:solidFill>
              </a:rPr>
              <a:t>)         A lawyer owning a small number of shares of a publicly traded corporation would not necessarily have a conflict of interest…because the holding may have no adverse influence on the lawyer’s judgment...</a:t>
            </a:r>
          </a:p>
          <a:p>
            <a:pPr marL="0" indent="0">
              <a:buNone/>
            </a:pPr>
            <a:endParaRPr lang="en-US" i="1" dirty="0">
              <a:solidFill>
                <a:schemeClr val="bg1"/>
              </a:solidFill>
            </a:endParaRPr>
          </a:p>
        </p:txBody>
      </p:sp>
    </p:spTree>
    <p:extLst>
      <p:ext uri="{BB962C8B-B14F-4D97-AF65-F5344CB8AC3E}">
        <p14:creationId xmlns:p14="http://schemas.microsoft.com/office/powerpoint/2010/main" val="772317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972B3-94B3-F848-A9E8-B7918FCCA227}"/>
              </a:ext>
            </a:extLst>
          </p:cNvPr>
          <p:cNvSpPr>
            <a:spLocks noGrp="1"/>
          </p:cNvSpPr>
          <p:nvPr>
            <p:ph type="title"/>
          </p:nvPr>
        </p:nvSpPr>
        <p:spPr>
          <a:xfrm>
            <a:off x="457200" y="160338"/>
            <a:ext cx="8229600" cy="1016000"/>
          </a:xfrm>
        </p:spPr>
        <p:txBody>
          <a:bodyPr>
            <a:normAutofit/>
          </a:bodyPr>
          <a:lstStyle/>
          <a:p>
            <a:pPr algn="ctr"/>
            <a:r>
              <a:rPr lang="en-US" sz="4400" b="1" dirty="0">
                <a:solidFill>
                  <a:srgbClr val="FF0000"/>
                </a:solidFill>
              </a:rPr>
              <a:t>Basic Problem</a:t>
            </a:r>
            <a:r>
              <a:rPr lang="en-US" sz="4400" b="1" dirty="0">
                <a:solidFill>
                  <a:schemeClr val="bg1"/>
                </a:solidFill>
              </a:rPr>
              <a:t>? </a:t>
            </a:r>
            <a:r>
              <a:rPr lang="en-US" sz="4400" b="1" dirty="0">
                <a:solidFill>
                  <a:srgbClr val="FFFF00"/>
                </a:solidFill>
              </a:rPr>
              <a:t>Huge</a:t>
            </a:r>
            <a:r>
              <a:rPr lang="en-US" sz="4400" b="1" dirty="0">
                <a:solidFill>
                  <a:schemeClr val="bg1"/>
                </a:solidFill>
              </a:rPr>
              <a:t>?</a:t>
            </a:r>
            <a:endParaRPr lang="en-US" sz="4400" dirty="0"/>
          </a:p>
        </p:txBody>
      </p:sp>
      <p:sp>
        <p:nvSpPr>
          <p:cNvPr id="3" name="Content Placeholder 2">
            <a:extLst>
              <a:ext uri="{FF2B5EF4-FFF2-40B4-BE49-F238E27FC236}">
                <a16:creationId xmlns:a16="http://schemas.microsoft.com/office/drawing/2014/main" id="{FF70DDB8-A843-E04E-BE78-A13D028368E5}"/>
              </a:ext>
            </a:extLst>
          </p:cNvPr>
          <p:cNvSpPr>
            <a:spLocks noGrp="1"/>
          </p:cNvSpPr>
          <p:nvPr>
            <p:ph sz="quarter" idx="10"/>
          </p:nvPr>
        </p:nvSpPr>
        <p:spPr>
          <a:xfrm>
            <a:off x="457200" y="1612668"/>
            <a:ext cx="8229600" cy="4113465"/>
          </a:xfrm>
        </p:spPr>
        <p:txBody>
          <a:bodyPr/>
          <a:lstStyle/>
          <a:p>
            <a:pPr marL="0" indent="0" algn="ctr">
              <a:buNone/>
            </a:pPr>
            <a:r>
              <a:rPr lang="en-US" sz="4000" b="1" dirty="0">
                <a:solidFill>
                  <a:srgbClr val="00B0F0"/>
                </a:solidFill>
              </a:rPr>
              <a:t>Separation of Legal Advice </a:t>
            </a:r>
          </a:p>
          <a:p>
            <a:pPr marL="0" indent="0" algn="ctr">
              <a:buNone/>
            </a:pPr>
            <a:r>
              <a:rPr lang="en-US" sz="4000" b="1" dirty="0">
                <a:solidFill>
                  <a:srgbClr val="FF0000"/>
                </a:solidFill>
              </a:rPr>
              <a:t>&amp; </a:t>
            </a:r>
            <a:r>
              <a:rPr lang="en-US" sz="4000" b="1" dirty="0">
                <a:solidFill>
                  <a:srgbClr val="00B0F0"/>
                </a:solidFill>
              </a:rPr>
              <a:t>Decision Making</a:t>
            </a:r>
            <a:r>
              <a:rPr lang="en-US" sz="4000" b="1" dirty="0">
                <a:solidFill>
                  <a:srgbClr val="FF0000"/>
                </a:solidFill>
              </a:rPr>
              <a:t>?</a:t>
            </a:r>
          </a:p>
          <a:p>
            <a:pPr algn="ctr"/>
            <a:r>
              <a:rPr lang="en-US" sz="4000" dirty="0">
                <a:solidFill>
                  <a:schemeClr val="bg1"/>
                </a:solidFill>
              </a:rPr>
              <a:t>Are you doing both</a:t>
            </a:r>
            <a:r>
              <a:rPr lang="en-US" sz="4000" dirty="0">
                <a:solidFill>
                  <a:srgbClr val="FF0000"/>
                </a:solidFill>
              </a:rPr>
              <a:t>?</a:t>
            </a:r>
          </a:p>
          <a:p>
            <a:pPr algn="ctr"/>
            <a:r>
              <a:rPr lang="en-US" sz="4000" dirty="0">
                <a:solidFill>
                  <a:schemeClr val="bg1"/>
                </a:solidFill>
              </a:rPr>
              <a:t>Should you be doing both</a:t>
            </a:r>
            <a:r>
              <a:rPr lang="en-US" sz="4000" dirty="0">
                <a:solidFill>
                  <a:srgbClr val="FF0000"/>
                </a:solidFill>
              </a:rPr>
              <a:t>?</a:t>
            </a:r>
          </a:p>
          <a:p>
            <a:pPr marL="0" indent="0" algn="ctr">
              <a:buNone/>
            </a:pPr>
            <a:r>
              <a:rPr lang="en-CA" sz="4000" b="1" dirty="0">
                <a:solidFill>
                  <a:srgbClr val="FF0000"/>
                </a:solidFill>
              </a:rPr>
              <a:t>'</a:t>
            </a:r>
            <a:r>
              <a:rPr lang="en-CA" sz="4000" b="1" dirty="0">
                <a:solidFill>
                  <a:srgbClr val="FFFF00"/>
                </a:solidFill>
              </a:rPr>
              <a:t>A man who is his own lawyer</a:t>
            </a:r>
          </a:p>
          <a:p>
            <a:pPr marL="0" indent="0" algn="ctr">
              <a:buNone/>
            </a:pPr>
            <a:r>
              <a:rPr lang="en-CA" sz="4000" b="1" dirty="0">
                <a:solidFill>
                  <a:srgbClr val="FFFF00"/>
                </a:solidFill>
              </a:rPr>
              <a:t> has a fool for a client</a:t>
            </a:r>
            <a:r>
              <a:rPr lang="en-CA" sz="4000" b="1" dirty="0">
                <a:solidFill>
                  <a:schemeClr val="bg1"/>
                </a:solidFill>
              </a:rPr>
              <a:t>.</a:t>
            </a:r>
            <a:r>
              <a:rPr lang="en-CA" sz="4000"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085622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DFCF-9A06-2041-B0F5-0473DFBB9DEE}"/>
              </a:ext>
            </a:extLst>
          </p:cNvPr>
          <p:cNvSpPr>
            <a:spLocks noGrp="1"/>
          </p:cNvSpPr>
          <p:nvPr>
            <p:ph type="title"/>
          </p:nvPr>
        </p:nvSpPr>
        <p:spPr>
          <a:xfrm>
            <a:off x="457200" y="174193"/>
            <a:ext cx="8229600" cy="1016000"/>
          </a:xfrm>
        </p:spPr>
        <p:txBody>
          <a:bodyPr>
            <a:normAutofit/>
          </a:bodyPr>
          <a:lstStyle/>
          <a:p>
            <a:pPr algn="ctr"/>
            <a:r>
              <a:rPr lang="en-US" sz="4800" b="1" dirty="0">
                <a:solidFill>
                  <a:srgbClr val="FF0000"/>
                </a:solidFill>
              </a:rPr>
              <a:t>Basic Conundrum</a:t>
            </a:r>
            <a:r>
              <a:rPr lang="en-US" sz="4800" b="1" dirty="0">
                <a:solidFill>
                  <a:srgbClr val="FFFF00"/>
                </a:solidFill>
              </a:rPr>
              <a:t>?</a:t>
            </a:r>
          </a:p>
        </p:txBody>
      </p:sp>
      <p:sp>
        <p:nvSpPr>
          <p:cNvPr id="3" name="Content Placeholder 2">
            <a:extLst>
              <a:ext uri="{FF2B5EF4-FFF2-40B4-BE49-F238E27FC236}">
                <a16:creationId xmlns:a16="http://schemas.microsoft.com/office/drawing/2014/main" id="{5947FDBF-8D2A-DB4E-B58E-FBAE5D9E7A67}"/>
              </a:ext>
            </a:extLst>
          </p:cNvPr>
          <p:cNvSpPr>
            <a:spLocks noGrp="1"/>
          </p:cNvSpPr>
          <p:nvPr>
            <p:ph sz="quarter" idx="10"/>
          </p:nvPr>
        </p:nvSpPr>
        <p:spPr>
          <a:xfrm>
            <a:off x="457200" y="1999129"/>
            <a:ext cx="8229600" cy="3727004"/>
          </a:xfrm>
        </p:spPr>
        <p:txBody>
          <a:bodyPr/>
          <a:lstStyle/>
          <a:p>
            <a:pPr marL="0" indent="0" algn="ctr">
              <a:buNone/>
            </a:pPr>
            <a:r>
              <a:rPr lang="en-US" sz="9600" dirty="0">
                <a:solidFill>
                  <a:schemeClr val="bg1"/>
                </a:solidFill>
              </a:rPr>
              <a:t>Good governance is </a:t>
            </a:r>
            <a:r>
              <a:rPr lang="en-US" sz="9600" dirty="0">
                <a:solidFill>
                  <a:schemeClr val="tx1">
                    <a:lumMod val="85000"/>
                    <a:lumOff val="15000"/>
                  </a:schemeClr>
                </a:solidFill>
              </a:rPr>
              <a:t>invisible</a:t>
            </a:r>
          </a:p>
          <a:p>
            <a:endParaRPr lang="en-US" dirty="0"/>
          </a:p>
        </p:txBody>
      </p:sp>
    </p:spTree>
    <p:extLst>
      <p:ext uri="{BB962C8B-B14F-4D97-AF65-F5344CB8AC3E}">
        <p14:creationId xmlns:p14="http://schemas.microsoft.com/office/powerpoint/2010/main" val="21672786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AF68-AD88-AB4D-8575-B6A7F4C2DAEA}"/>
              </a:ext>
            </a:extLst>
          </p:cNvPr>
          <p:cNvSpPr>
            <a:spLocks noGrp="1"/>
          </p:cNvSpPr>
          <p:nvPr>
            <p:ph type="title"/>
          </p:nvPr>
        </p:nvSpPr>
        <p:spPr>
          <a:xfrm>
            <a:off x="457200" y="0"/>
            <a:ext cx="8229600" cy="1995055"/>
          </a:xfrm>
        </p:spPr>
        <p:txBody>
          <a:bodyPr>
            <a:normAutofit/>
          </a:bodyPr>
          <a:lstStyle/>
          <a:p>
            <a:pPr algn="ctr"/>
            <a:r>
              <a:rPr lang="en-US" sz="9600" dirty="0">
                <a:solidFill>
                  <a:srgbClr val="FFFF00"/>
                </a:solidFill>
              </a:rPr>
              <a:t>…</a:t>
            </a:r>
            <a:r>
              <a:rPr lang="en-US" sz="9600" dirty="0">
                <a:solidFill>
                  <a:schemeClr val="bg1"/>
                </a:solidFill>
              </a:rPr>
              <a:t>invisible</a:t>
            </a:r>
            <a:r>
              <a:rPr lang="en-US" sz="9600" dirty="0">
                <a:solidFill>
                  <a:srgbClr val="FFFF00"/>
                </a:solidFill>
              </a:rPr>
              <a:t>.</a:t>
            </a:r>
          </a:p>
        </p:txBody>
      </p:sp>
      <p:sp>
        <p:nvSpPr>
          <p:cNvPr id="3" name="Content Placeholder 2">
            <a:extLst>
              <a:ext uri="{FF2B5EF4-FFF2-40B4-BE49-F238E27FC236}">
                <a16:creationId xmlns:a16="http://schemas.microsoft.com/office/drawing/2014/main" id="{AD700B90-38A6-D349-9CCF-3BC40C9A248B}"/>
              </a:ext>
            </a:extLst>
          </p:cNvPr>
          <p:cNvSpPr>
            <a:spLocks noGrp="1"/>
          </p:cNvSpPr>
          <p:nvPr>
            <p:ph sz="quarter" idx="10"/>
          </p:nvPr>
        </p:nvSpPr>
        <p:spPr>
          <a:xfrm>
            <a:off x="457200" y="2294314"/>
            <a:ext cx="4946073" cy="3431820"/>
          </a:xfrm>
        </p:spPr>
        <p:txBody>
          <a:bodyPr>
            <a:normAutofit/>
          </a:bodyPr>
          <a:lstStyle/>
          <a:p>
            <a:pPr marL="0" indent="0">
              <a:buNone/>
            </a:pPr>
            <a:r>
              <a:rPr lang="en-US" sz="6000" dirty="0">
                <a:solidFill>
                  <a:srgbClr val="FFFF00"/>
                </a:solidFill>
              </a:rPr>
              <a:t>Measured by the number of crises that don</a:t>
            </a:r>
            <a:r>
              <a:rPr lang="en-US" sz="6000" dirty="0">
                <a:solidFill>
                  <a:srgbClr val="FF0000"/>
                </a:solidFill>
              </a:rPr>
              <a:t>’</a:t>
            </a:r>
            <a:r>
              <a:rPr lang="en-US" sz="6000" dirty="0">
                <a:solidFill>
                  <a:srgbClr val="FFFF00"/>
                </a:solidFill>
              </a:rPr>
              <a:t>t manifest</a:t>
            </a:r>
            <a:r>
              <a:rPr lang="en-US" sz="6000" dirty="0">
                <a:solidFill>
                  <a:srgbClr val="FF0000"/>
                </a:solidFill>
              </a:rPr>
              <a:t>.</a:t>
            </a:r>
          </a:p>
        </p:txBody>
      </p:sp>
      <p:pic>
        <p:nvPicPr>
          <p:cNvPr id="9" name="Picture 8">
            <a:extLst>
              <a:ext uri="{FF2B5EF4-FFF2-40B4-BE49-F238E27FC236}">
                <a16:creationId xmlns:a16="http://schemas.microsoft.com/office/drawing/2014/main" id="{F6CAB304-76A1-4E4D-9273-2491A2ACD964}"/>
              </a:ext>
            </a:extLst>
          </p:cNvPr>
          <p:cNvPicPr>
            <a:picLocks noChangeAspect="1"/>
          </p:cNvPicPr>
          <p:nvPr/>
        </p:nvPicPr>
        <p:blipFill>
          <a:blip r:embed="rId2"/>
          <a:stretch>
            <a:fillRect/>
          </a:stretch>
        </p:blipFill>
        <p:spPr>
          <a:xfrm>
            <a:off x="5403273" y="2552584"/>
            <a:ext cx="3327400" cy="2451100"/>
          </a:xfrm>
          <a:prstGeom prst="rect">
            <a:avLst/>
          </a:prstGeom>
        </p:spPr>
      </p:pic>
    </p:spTree>
    <p:extLst>
      <p:ext uri="{BB962C8B-B14F-4D97-AF65-F5344CB8AC3E}">
        <p14:creationId xmlns:p14="http://schemas.microsoft.com/office/powerpoint/2010/main" val="1338412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64D8-9551-A04B-AAD0-06AEAF3C3F5E}"/>
              </a:ext>
            </a:extLst>
          </p:cNvPr>
          <p:cNvSpPr>
            <a:spLocks noGrp="1"/>
          </p:cNvSpPr>
          <p:nvPr>
            <p:ph type="title"/>
          </p:nvPr>
        </p:nvSpPr>
        <p:spPr>
          <a:xfrm>
            <a:off x="457200" y="143713"/>
            <a:ext cx="8229600" cy="1016000"/>
          </a:xfrm>
        </p:spPr>
        <p:txBody>
          <a:bodyPr>
            <a:normAutofit/>
          </a:bodyPr>
          <a:lstStyle/>
          <a:p>
            <a:pPr algn="ctr"/>
            <a:r>
              <a:rPr lang="en-US" sz="4400" dirty="0">
                <a:solidFill>
                  <a:schemeClr val="bg1"/>
                </a:solidFill>
              </a:rPr>
              <a:t>Poor Governance is </a:t>
            </a:r>
            <a:r>
              <a:rPr lang="en-US" sz="4400" b="1" dirty="0">
                <a:solidFill>
                  <a:schemeClr val="accent6"/>
                </a:solidFill>
              </a:rPr>
              <a:t>SUPER VISIBLE</a:t>
            </a:r>
          </a:p>
        </p:txBody>
      </p:sp>
      <p:sp>
        <p:nvSpPr>
          <p:cNvPr id="6" name="TextBox 5">
            <a:extLst>
              <a:ext uri="{FF2B5EF4-FFF2-40B4-BE49-F238E27FC236}">
                <a16:creationId xmlns:a16="http://schemas.microsoft.com/office/drawing/2014/main" id="{39CFAD72-D0D9-104E-A695-4E0FCE6BA95D}"/>
              </a:ext>
            </a:extLst>
          </p:cNvPr>
          <p:cNvSpPr txBox="1"/>
          <p:nvPr/>
        </p:nvSpPr>
        <p:spPr>
          <a:xfrm>
            <a:off x="5242379" y="5789847"/>
            <a:ext cx="1454309" cy="369332"/>
          </a:xfrm>
          <a:prstGeom prst="rect">
            <a:avLst/>
          </a:prstGeom>
          <a:noFill/>
        </p:spPr>
        <p:txBody>
          <a:bodyPr wrap="none" rtlCol="0">
            <a:spAutoFit/>
          </a:bodyPr>
          <a:lstStyle/>
          <a:p>
            <a:r>
              <a:rPr lang="en-US" dirty="0">
                <a:solidFill>
                  <a:srgbClr val="FFFF00"/>
                </a:solidFill>
              </a:rPr>
              <a:t>ABA Journal</a:t>
            </a:r>
          </a:p>
        </p:txBody>
      </p:sp>
      <p:pic>
        <p:nvPicPr>
          <p:cNvPr id="7" name="Content Placeholder 6">
            <a:extLst>
              <a:ext uri="{FF2B5EF4-FFF2-40B4-BE49-F238E27FC236}">
                <a16:creationId xmlns:a16="http://schemas.microsoft.com/office/drawing/2014/main" id="{915E30F8-67EE-9543-A763-3EE2A336B8E4}"/>
              </a:ext>
            </a:extLst>
          </p:cNvPr>
          <p:cNvPicPr>
            <a:picLocks noGrp="1" noChangeAspect="1"/>
          </p:cNvPicPr>
          <p:nvPr>
            <p:ph sz="quarter" idx="10"/>
          </p:nvPr>
        </p:nvPicPr>
        <p:blipFill>
          <a:blip r:embed="rId2"/>
          <a:stretch>
            <a:fillRect/>
          </a:stretch>
        </p:blipFill>
        <p:spPr>
          <a:xfrm>
            <a:off x="2417803" y="1408113"/>
            <a:ext cx="4308393" cy="4318000"/>
          </a:xfrm>
          <a:prstGeom prst="rect">
            <a:avLst/>
          </a:prstGeom>
        </p:spPr>
      </p:pic>
    </p:spTree>
    <p:extLst>
      <p:ext uri="{BB962C8B-B14F-4D97-AF65-F5344CB8AC3E}">
        <p14:creationId xmlns:p14="http://schemas.microsoft.com/office/powerpoint/2010/main" val="2672511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959743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922238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127087"/>
            <a:ext cx="8229600" cy="1016000"/>
          </a:xfrm>
        </p:spPr>
        <p:txBody>
          <a:bodyPr>
            <a:noAutofit/>
          </a:bodyPr>
          <a:lstStyle/>
          <a:p>
            <a:pPr algn="ctr"/>
            <a:br>
              <a:rPr lang="en-CA" sz="4400" b="1" dirty="0">
                <a:solidFill>
                  <a:srgbClr val="FFFF00"/>
                </a:solidFill>
              </a:rPr>
            </a:br>
            <a:r>
              <a:rPr lang="en-CA" sz="4400" b="1" dirty="0">
                <a:solidFill>
                  <a:srgbClr val="FFFF00"/>
                </a:solidFill>
              </a:rPr>
              <a:t>EVALUATION</a:t>
            </a: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10"/>
          </p:nvPr>
        </p:nvSpPr>
        <p:spPr>
          <a:xfrm>
            <a:off x="457200" y="1263535"/>
            <a:ext cx="8229600" cy="4788130"/>
          </a:xfrm>
        </p:spPr>
        <p:txBody>
          <a:bodyPr>
            <a:normAutofit/>
          </a:bodyPr>
          <a:lstStyle/>
          <a:p>
            <a:pPr marL="0" indent="0">
              <a:buNone/>
            </a:pPr>
            <a:r>
              <a:rPr lang="en-CA" sz="2800" b="1" dirty="0">
                <a:solidFill>
                  <a:srgbClr val="FFFF00"/>
                </a:solidFill>
              </a:rPr>
              <a:t>Term paper </a:t>
            </a:r>
            <a:r>
              <a:rPr lang="en-CA" sz="2800" b="1" dirty="0">
                <a:solidFill>
                  <a:schemeClr val="bg1"/>
                </a:solidFill>
              </a:rPr>
              <a:t>= </a:t>
            </a:r>
            <a:r>
              <a:rPr lang="en-CA" sz="2800" b="1" dirty="0">
                <a:solidFill>
                  <a:srgbClr val="FF0000"/>
                </a:solidFill>
              </a:rPr>
              <a:t>50% </a:t>
            </a:r>
            <a:r>
              <a:rPr lang="en-CA" sz="2800" b="1" dirty="0">
                <a:solidFill>
                  <a:schemeClr val="bg1"/>
                </a:solidFill>
              </a:rPr>
              <a:t>of the final grade.</a:t>
            </a:r>
            <a:endParaRPr lang="en-CA" sz="2800" dirty="0">
              <a:solidFill>
                <a:schemeClr val="bg1"/>
              </a:solidFill>
            </a:endParaRPr>
          </a:p>
          <a:p>
            <a:pPr marL="0" indent="0">
              <a:buNone/>
            </a:pPr>
            <a:r>
              <a:rPr lang="en-CA" sz="2800" b="1" dirty="0">
                <a:solidFill>
                  <a:schemeClr val="bg1"/>
                </a:solidFill>
              </a:rPr>
              <a:t>5000 word paper </a:t>
            </a:r>
          </a:p>
          <a:p>
            <a:pPr marL="0" indent="0">
              <a:buNone/>
            </a:pPr>
            <a:r>
              <a:rPr lang="en-CA" sz="2800" b="1" dirty="0">
                <a:solidFill>
                  <a:schemeClr val="bg1"/>
                </a:solidFill>
              </a:rPr>
              <a:t>The paper is due on the last day of the exam period at 4:00 p.m.</a:t>
            </a:r>
            <a:endParaRPr lang="en-CA" sz="2800" dirty="0">
              <a:solidFill>
                <a:schemeClr val="bg1"/>
              </a:solidFill>
            </a:endParaRPr>
          </a:p>
          <a:p>
            <a:pPr marL="0" indent="0">
              <a:buNone/>
            </a:pPr>
            <a:r>
              <a:rPr lang="en-CA" sz="2800" b="1" dirty="0">
                <a:solidFill>
                  <a:srgbClr val="FFFF00"/>
                </a:solidFill>
              </a:rPr>
              <a:t>Class Participation </a:t>
            </a:r>
            <a:r>
              <a:rPr lang="en-CA" sz="2800" b="1" dirty="0">
                <a:solidFill>
                  <a:schemeClr val="bg1"/>
                </a:solidFill>
              </a:rPr>
              <a:t>= </a:t>
            </a:r>
            <a:r>
              <a:rPr lang="en-CA" sz="2800" b="1" dirty="0">
                <a:solidFill>
                  <a:srgbClr val="FF0000"/>
                </a:solidFill>
              </a:rPr>
              <a:t>50% </a:t>
            </a:r>
            <a:r>
              <a:rPr lang="en-CA" sz="2800" b="1" dirty="0">
                <a:solidFill>
                  <a:schemeClr val="bg1"/>
                </a:solidFill>
              </a:rPr>
              <a:t>of the final grade</a:t>
            </a:r>
            <a:endParaRPr lang="en-CA" sz="2800" dirty="0">
              <a:solidFill>
                <a:schemeClr val="bg1"/>
              </a:solidFill>
            </a:endParaRPr>
          </a:p>
          <a:p>
            <a:pPr marL="0" indent="0">
              <a:buNone/>
            </a:pPr>
            <a:r>
              <a:rPr lang="en-CA" sz="2800" dirty="0">
                <a:solidFill>
                  <a:srgbClr val="FF0000"/>
                </a:solidFill>
              </a:rPr>
              <a:t>30% </a:t>
            </a:r>
            <a:r>
              <a:rPr lang="en-CA" sz="2800" dirty="0">
                <a:solidFill>
                  <a:schemeClr val="bg1"/>
                </a:solidFill>
              </a:rPr>
              <a:t>of the mark will be based on group preparation of a Class Discussion, with a Discussion Outline provided to the class—preferably by posting on the course website—a week before.</a:t>
            </a:r>
          </a:p>
          <a:p>
            <a:pPr marL="0" indent="0">
              <a:buNone/>
            </a:pPr>
            <a:r>
              <a:rPr lang="en-CA" sz="2800" dirty="0">
                <a:solidFill>
                  <a:srgbClr val="FF0000"/>
                </a:solidFill>
              </a:rPr>
              <a:t>20% </a:t>
            </a:r>
            <a:r>
              <a:rPr lang="en-CA" sz="2800" dirty="0">
                <a:solidFill>
                  <a:schemeClr val="bg1"/>
                </a:solidFill>
              </a:rPr>
              <a:t>for student participation in other course activities including seminar discussions etc.</a:t>
            </a:r>
          </a:p>
          <a:p>
            <a:endParaRPr lang="en-US" dirty="0"/>
          </a:p>
        </p:txBody>
      </p:sp>
    </p:spTree>
    <p:extLst>
      <p:ext uri="{BB962C8B-B14F-4D97-AF65-F5344CB8AC3E}">
        <p14:creationId xmlns:p14="http://schemas.microsoft.com/office/powerpoint/2010/main" val="16809632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4B4E-5E92-054F-8CA4-466F2CFBC876}"/>
              </a:ext>
            </a:extLst>
          </p:cNvPr>
          <p:cNvSpPr>
            <a:spLocks noGrp="1"/>
          </p:cNvSpPr>
          <p:nvPr>
            <p:ph type="title"/>
          </p:nvPr>
        </p:nvSpPr>
        <p:spPr>
          <a:xfrm>
            <a:off x="457200" y="210214"/>
            <a:ext cx="8229600" cy="1016000"/>
          </a:xfrm>
        </p:spPr>
        <p:txBody>
          <a:bodyPr/>
          <a:lstStyle/>
          <a:p>
            <a:pPr algn="ctr"/>
            <a:r>
              <a:rPr lang="en-US" b="1" dirty="0">
                <a:solidFill>
                  <a:schemeClr val="bg1"/>
                </a:solidFill>
              </a:rPr>
              <a:t>Syllabus Exercise Part </a:t>
            </a:r>
            <a:r>
              <a:rPr lang="en-US" b="1" dirty="0">
                <a:solidFill>
                  <a:srgbClr val="FF0000"/>
                </a:solidFill>
              </a:rPr>
              <a:t>2 </a:t>
            </a:r>
            <a:r>
              <a:rPr lang="en-US" b="1" dirty="0">
                <a:solidFill>
                  <a:srgbClr val="FFFF00"/>
                </a:solidFill>
              </a:rPr>
              <a:t>RESULTS</a:t>
            </a:r>
          </a:p>
        </p:txBody>
      </p:sp>
      <p:sp>
        <p:nvSpPr>
          <p:cNvPr id="4" name="Content Placeholder 3">
            <a:extLst>
              <a:ext uri="{FF2B5EF4-FFF2-40B4-BE49-F238E27FC236}">
                <a16:creationId xmlns:a16="http://schemas.microsoft.com/office/drawing/2014/main" id="{0857653F-267B-8342-82C9-9203CAE0C94C}"/>
              </a:ext>
            </a:extLst>
          </p:cNvPr>
          <p:cNvSpPr>
            <a:spLocks noGrp="1"/>
          </p:cNvSpPr>
          <p:nvPr>
            <p:ph sz="quarter" idx="10"/>
          </p:nvPr>
        </p:nvSpPr>
        <p:spPr>
          <a:xfrm>
            <a:off x="457200" y="1799924"/>
            <a:ext cx="8229600" cy="3926210"/>
          </a:xfrm>
        </p:spPr>
        <p:txBody>
          <a:bodyPr/>
          <a:lstStyle/>
          <a:p>
            <a:pPr marL="0" indent="0" algn="ctr">
              <a:buNone/>
            </a:pPr>
            <a:r>
              <a:rPr lang="en-US" sz="12500" dirty="0">
                <a:solidFill>
                  <a:srgbClr val="FF0000"/>
                </a:solidFill>
                <a:latin typeface="Apple Chancery" panose="03020702040506060504" pitchFamily="66" charset="-79"/>
                <a:cs typeface="Apple Chancery" panose="03020702040506060504" pitchFamily="66" charset="-79"/>
              </a:rPr>
              <a:t>Coming </a:t>
            </a:r>
          </a:p>
          <a:p>
            <a:pPr marL="0" indent="0" algn="ctr">
              <a:buNone/>
            </a:pPr>
            <a:r>
              <a:rPr lang="en-US" sz="12500" dirty="0">
                <a:solidFill>
                  <a:srgbClr val="FF0000"/>
                </a:solidFill>
                <a:latin typeface="Apple Chancery" panose="03020702040506060504" pitchFamily="66" charset="-79"/>
                <a:cs typeface="Apple Chancery" panose="03020702040506060504" pitchFamily="66" charset="-79"/>
              </a:rPr>
              <a:t>Up</a:t>
            </a:r>
          </a:p>
          <a:p>
            <a:endParaRPr lang="en-US" dirty="0"/>
          </a:p>
        </p:txBody>
      </p:sp>
    </p:spTree>
    <p:extLst>
      <p:ext uri="{BB962C8B-B14F-4D97-AF65-F5344CB8AC3E}">
        <p14:creationId xmlns:p14="http://schemas.microsoft.com/office/powerpoint/2010/main" val="3620811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BDD1-CFD6-CD4C-9469-376D2A57B444}"/>
              </a:ext>
            </a:extLst>
          </p:cNvPr>
          <p:cNvSpPr>
            <a:spLocks noGrp="1"/>
          </p:cNvSpPr>
          <p:nvPr>
            <p:ph type="title"/>
          </p:nvPr>
        </p:nvSpPr>
        <p:spPr>
          <a:xfrm>
            <a:off x="457200" y="0"/>
            <a:ext cx="8229600" cy="1895302"/>
          </a:xfrm>
        </p:spPr>
        <p:txBody>
          <a:bodyPr>
            <a:normAutofit fontScale="90000"/>
          </a:bodyPr>
          <a:lstStyle/>
          <a:p>
            <a:pPr algn="ctr"/>
            <a:r>
              <a:rPr lang="en-US" b="1" dirty="0">
                <a:solidFill>
                  <a:srgbClr val="FFFF00"/>
                </a:solidFill>
              </a:rPr>
              <a:t>Possible Methodology for </a:t>
            </a:r>
            <a:br>
              <a:rPr lang="en-US" b="1" dirty="0">
                <a:solidFill>
                  <a:srgbClr val="FFFF00"/>
                </a:solidFill>
              </a:rPr>
            </a:br>
            <a:r>
              <a:rPr lang="en-US" b="1" dirty="0">
                <a:solidFill>
                  <a:schemeClr val="bg1"/>
                </a:solidFill>
              </a:rPr>
              <a:t>Group  Presentations</a:t>
            </a:r>
            <a:br>
              <a:rPr lang="en-US" b="1" dirty="0">
                <a:solidFill>
                  <a:schemeClr val="bg1"/>
                </a:solidFill>
              </a:rPr>
            </a:br>
            <a:r>
              <a:rPr lang="en-US" b="1" dirty="0">
                <a:solidFill>
                  <a:srgbClr val="FF0000"/>
                </a:solidFill>
              </a:rPr>
              <a:t>&amp;</a:t>
            </a:r>
            <a:r>
              <a:rPr lang="en-US" b="1" dirty="0">
                <a:solidFill>
                  <a:schemeClr val="bg1"/>
                </a:solidFill>
              </a:rPr>
              <a:t> much of the course </a:t>
            </a:r>
            <a:r>
              <a:rPr lang="en-US" b="1" dirty="0">
                <a:solidFill>
                  <a:srgbClr val="FF0000"/>
                </a:solidFill>
              </a:rPr>
              <a:t>(</a:t>
            </a:r>
            <a:r>
              <a:rPr lang="en-US" b="1" dirty="0">
                <a:solidFill>
                  <a:srgbClr val="FFFF00"/>
                </a:solidFill>
              </a:rPr>
              <a:t>?</a:t>
            </a:r>
            <a:r>
              <a:rPr lang="en-US" b="1" dirty="0">
                <a:solidFill>
                  <a:srgbClr val="FF0000"/>
                </a:solidFill>
              </a:rPr>
              <a:t>)</a:t>
            </a:r>
          </a:p>
        </p:txBody>
      </p:sp>
      <p:sp>
        <p:nvSpPr>
          <p:cNvPr id="3" name="Content Placeholder 2">
            <a:extLst>
              <a:ext uri="{FF2B5EF4-FFF2-40B4-BE49-F238E27FC236}">
                <a16:creationId xmlns:a16="http://schemas.microsoft.com/office/drawing/2014/main" id="{674E46AA-FD69-9644-8AA9-2ADFC82A40BF}"/>
              </a:ext>
            </a:extLst>
          </p:cNvPr>
          <p:cNvSpPr>
            <a:spLocks noGrp="1"/>
          </p:cNvSpPr>
          <p:nvPr>
            <p:ph sz="quarter" idx="10"/>
          </p:nvPr>
        </p:nvSpPr>
        <p:spPr>
          <a:xfrm>
            <a:off x="457200" y="2310938"/>
            <a:ext cx="8229600" cy="3415196"/>
          </a:xfrm>
        </p:spPr>
        <p:txBody>
          <a:bodyPr>
            <a:noAutofit/>
          </a:bodyPr>
          <a:lstStyle/>
          <a:p>
            <a:pPr marL="0" indent="0" algn="ctr">
              <a:buNone/>
            </a:pPr>
            <a:r>
              <a:rPr lang="en-US" sz="12500" dirty="0">
                <a:solidFill>
                  <a:srgbClr val="FF0000"/>
                </a:solidFill>
                <a:latin typeface="Apple Chancery" panose="03020702040506060504" pitchFamily="66" charset="-79"/>
                <a:cs typeface="Apple Chancery" panose="03020702040506060504" pitchFamily="66" charset="-79"/>
              </a:rPr>
              <a:t>Coming </a:t>
            </a:r>
          </a:p>
          <a:p>
            <a:pPr marL="0" indent="0" algn="ctr">
              <a:buNone/>
            </a:pPr>
            <a:r>
              <a:rPr lang="en-US" sz="12500" dirty="0">
                <a:solidFill>
                  <a:srgbClr val="FF0000"/>
                </a:solidFill>
                <a:latin typeface="Apple Chancery" panose="03020702040506060504" pitchFamily="66" charset="-79"/>
                <a:cs typeface="Apple Chancery" panose="03020702040506060504" pitchFamily="66" charset="-79"/>
              </a:rPr>
              <a:t>Up</a:t>
            </a:r>
          </a:p>
        </p:txBody>
      </p:sp>
    </p:spTree>
    <p:extLst>
      <p:ext uri="{BB962C8B-B14F-4D97-AF65-F5344CB8AC3E}">
        <p14:creationId xmlns:p14="http://schemas.microsoft.com/office/powerpoint/2010/main" val="1019780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56272"/>
            <a:ext cx="8229600" cy="4157932"/>
          </a:xfrm>
        </p:spPr>
        <p:txBody>
          <a:bodyPr>
            <a:normAutofit/>
          </a:bodyPr>
          <a:lstStyle/>
          <a:p>
            <a:pPr marL="0" indent="0" algn="ctr">
              <a:buNone/>
            </a:pPr>
            <a:r>
              <a:rPr lang="en-US" sz="19600" b="1" dirty="0">
                <a:solidFill>
                  <a:srgbClr val="FFFF00"/>
                </a:solidFill>
              </a:rPr>
              <a:t>You</a:t>
            </a:r>
            <a:r>
              <a:rPr lang="en-US" sz="19600" b="1" dirty="0">
                <a:solidFill>
                  <a:srgbClr val="FF0000"/>
                </a:solidFill>
              </a:rPr>
              <a:t>?</a:t>
            </a:r>
          </a:p>
        </p:txBody>
      </p:sp>
    </p:spTree>
    <p:extLst>
      <p:ext uri="{BB962C8B-B14F-4D97-AF65-F5344CB8AC3E}">
        <p14:creationId xmlns:p14="http://schemas.microsoft.com/office/powerpoint/2010/main" val="2896728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78"/>
            <a:ext cx="9144000" cy="1016000"/>
          </a:xfrm>
        </p:spPr>
        <p:txBody>
          <a:bodyPr>
            <a:noAutofit/>
          </a:bodyPr>
          <a:lstStyle/>
          <a:p>
            <a:pPr algn="ctr"/>
            <a:r>
              <a:rPr lang="en-US" dirty="0">
                <a:solidFill>
                  <a:srgbClr val="FFFF00"/>
                </a:solidFill>
              </a:rPr>
              <a:t>About you &amp; what might interest you..</a:t>
            </a:r>
          </a:p>
        </p:txBody>
      </p:sp>
      <p:pic>
        <p:nvPicPr>
          <p:cNvPr id="4" name="Content Placeholder 3" descr="images.png"/>
          <p:cNvPicPr>
            <a:picLocks noGrp="1" noChangeAspect="1"/>
          </p:cNvPicPr>
          <p:nvPr>
            <p:ph sz="quarter" idx="10"/>
          </p:nvPr>
        </p:nvPicPr>
        <p:blipFill>
          <a:blip r:embed="rId2">
            <a:extLst>
              <a:ext uri="{28A0092B-C50C-407E-A947-70E740481C1C}">
                <a14:useLocalDpi xmlns:a14="http://schemas.microsoft.com/office/drawing/2010/main" val="0"/>
              </a:ext>
            </a:extLst>
          </a:blip>
          <a:srcRect l="-40737" r="-40737"/>
          <a:stretch>
            <a:fillRect/>
          </a:stretch>
        </p:blipFill>
        <p:spPr>
          <a:xfrm>
            <a:off x="457200" y="1342593"/>
            <a:ext cx="8229600" cy="4318000"/>
          </a:xfrm>
        </p:spPr>
      </p:pic>
    </p:spTree>
    <p:extLst>
      <p:ext uri="{BB962C8B-B14F-4D97-AF65-F5344CB8AC3E}">
        <p14:creationId xmlns:p14="http://schemas.microsoft.com/office/powerpoint/2010/main" val="758978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55859"/>
            <a:ext cx="8229600" cy="3397376"/>
          </a:xfrm>
        </p:spPr>
        <p:txBody>
          <a:bodyPr>
            <a:normAutofit/>
          </a:bodyPr>
          <a:lstStyle/>
          <a:p>
            <a:pPr marL="0" indent="0" algn="ctr">
              <a:buNone/>
            </a:pPr>
            <a:r>
              <a:rPr lang="en-US" sz="9600" b="1" dirty="0">
                <a:solidFill>
                  <a:srgbClr val="FFFF00"/>
                </a:solidFill>
                <a:latin typeface="+mn-lt"/>
              </a:rPr>
              <a:t>Structural Framework</a:t>
            </a:r>
          </a:p>
        </p:txBody>
      </p:sp>
      <p:pic>
        <p:nvPicPr>
          <p:cNvPr id="4" name="Picture 3" descr="file000161073035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74329" y="3378259"/>
            <a:ext cx="3801425" cy="2851069"/>
          </a:xfrm>
          <a:prstGeom prst="rect">
            <a:avLst/>
          </a:prstGeom>
        </p:spPr>
      </p:pic>
    </p:spTree>
    <p:extLst>
      <p:ext uri="{BB962C8B-B14F-4D97-AF65-F5344CB8AC3E}">
        <p14:creationId xmlns:p14="http://schemas.microsoft.com/office/powerpoint/2010/main" val="2174953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7F1D4BB-E2E9-8243-B29E-11C68BA79CFA}"/>
              </a:ext>
            </a:extLst>
          </p:cNvPr>
          <p:cNvPicPr>
            <a:picLocks noGrp="1" noChangeAspect="1"/>
          </p:cNvPicPr>
          <p:nvPr>
            <p:ph sz="quarter" idx="10"/>
          </p:nvPr>
        </p:nvPicPr>
        <p:blipFill>
          <a:blip r:embed="rId2"/>
          <a:stretch>
            <a:fillRect/>
          </a:stretch>
        </p:blipFill>
        <p:spPr>
          <a:xfrm>
            <a:off x="2660700" y="153988"/>
            <a:ext cx="3822600" cy="5245100"/>
          </a:xfrm>
        </p:spPr>
      </p:pic>
      <p:sp>
        <p:nvSpPr>
          <p:cNvPr id="4" name="TextBox 3">
            <a:extLst>
              <a:ext uri="{FF2B5EF4-FFF2-40B4-BE49-F238E27FC236}">
                <a16:creationId xmlns:a16="http://schemas.microsoft.com/office/drawing/2014/main" id="{F5563C1D-5C18-0D4C-87E6-C5BB8D6F97BE}"/>
              </a:ext>
            </a:extLst>
          </p:cNvPr>
          <p:cNvSpPr txBox="1"/>
          <p:nvPr/>
        </p:nvSpPr>
        <p:spPr>
          <a:xfrm>
            <a:off x="616430" y="5399773"/>
            <a:ext cx="7911140" cy="369332"/>
          </a:xfrm>
          <a:prstGeom prst="rect">
            <a:avLst/>
          </a:prstGeom>
          <a:noFill/>
        </p:spPr>
        <p:txBody>
          <a:bodyPr wrap="none" rtlCol="0">
            <a:spAutoFit/>
          </a:bodyPr>
          <a:lstStyle/>
          <a:p>
            <a:r>
              <a:rPr lang="en-US" dirty="0">
                <a:hlinkClick r:id="rId3"/>
              </a:rPr>
              <a:t>https://hls.harvard.edu/academics/curriculum/catalog/default.aspx?o=72164</a:t>
            </a:r>
            <a:r>
              <a:rPr lang="en-US" dirty="0"/>
              <a:t> </a:t>
            </a:r>
          </a:p>
        </p:txBody>
      </p:sp>
    </p:spTree>
    <p:extLst>
      <p:ext uri="{BB962C8B-B14F-4D97-AF65-F5344CB8AC3E}">
        <p14:creationId xmlns:p14="http://schemas.microsoft.com/office/powerpoint/2010/main" val="3688567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868C-120F-6640-BD1E-B94C37F70315}"/>
              </a:ext>
            </a:extLst>
          </p:cNvPr>
          <p:cNvSpPr>
            <a:spLocks noGrp="1"/>
          </p:cNvSpPr>
          <p:nvPr>
            <p:ph type="title"/>
          </p:nvPr>
        </p:nvSpPr>
        <p:spPr>
          <a:xfrm>
            <a:off x="457200" y="230340"/>
            <a:ext cx="8229600" cy="1016000"/>
          </a:xfrm>
        </p:spPr>
        <p:txBody>
          <a:bodyPr>
            <a:normAutofit/>
          </a:bodyPr>
          <a:lstStyle/>
          <a:p>
            <a:pPr algn="ctr"/>
            <a:r>
              <a:rPr lang="en-US" sz="4400" b="1" dirty="0">
                <a:solidFill>
                  <a:srgbClr val="FFFF00"/>
                </a:solidFill>
              </a:rPr>
              <a:t>Case Study </a:t>
            </a:r>
            <a:r>
              <a:rPr lang="en-US" sz="4400" b="1" dirty="0">
                <a:solidFill>
                  <a:schemeClr val="bg1"/>
                </a:solidFill>
              </a:rPr>
              <a:t>Method</a:t>
            </a:r>
            <a:r>
              <a:rPr lang="en-US" sz="4400" b="1" dirty="0">
                <a:solidFill>
                  <a:srgbClr val="FF0000"/>
                </a:solidFill>
              </a:rPr>
              <a:t>?</a:t>
            </a:r>
          </a:p>
        </p:txBody>
      </p:sp>
      <p:pic>
        <p:nvPicPr>
          <p:cNvPr id="5" name="Content Placeholder 4">
            <a:extLst>
              <a:ext uri="{FF2B5EF4-FFF2-40B4-BE49-F238E27FC236}">
                <a16:creationId xmlns:a16="http://schemas.microsoft.com/office/drawing/2014/main" id="{8C538D6E-305C-E344-ABB4-3618E48E08F4}"/>
              </a:ext>
            </a:extLst>
          </p:cNvPr>
          <p:cNvPicPr>
            <a:picLocks noGrp="1" noChangeAspect="1"/>
          </p:cNvPicPr>
          <p:nvPr>
            <p:ph sz="quarter" idx="10"/>
          </p:nvPr>
        </p:nvPicPr>
        <p:blipFill>
          <a:blip r:embed="rId2"/>
          <a:stretch>
            <a:fillRect/>
          </a:stretch>
        </p:blipFill>
        <p:spPr>
          <a:xfrm>
            <a:off x="2413000" y="1504950"/>
            <a:ext cx="4318000" cy="4318000"/>
          </a:xfrm>
        </p:spPr>
      </p:pic>
    </p:spTree>
    <p:extLst>
      <p:ext uri="{BB962C8B-B14F-4D97-AF65-F5344CB8AC3E}">
        <p14:creationId xmlns:p14="http://schemas.microsoft.com/office/powerpoint/2010/main" val="22614801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12D066-8301-A046-8B5F-B182AA657DAB}"/>
              </a:ext>
            </a:extLst>
          </p:cNvPr>
          <p:cNvPicPr>
            <a:picLocks noGrp="1" noChangeAspect="1"/>
          </p:cNvPicPr>
          <p:nvPr>
            <p:ph sz="quarter" idx="10"/>
          </p:nvPr>
        </p:nvPicPr>
        <p:blipFill>
          <a:blip r:embed="rId2"/>
          <a:stretch>
            <a:fillRect/>
          </a:stretch>
        </p:blipFill>
        <p:spPr>
          <a:xfrm>
            <a:off x="1865703" y="159608"/>
            <a:ext cx="5412594" cy="5500003"/>
          </a:xfrm>
        </p:spPr>
      </p:pic>
      <p:sp>
        <p:nvSpPr>
          <p:cNvPr id="6" name="TextBox 5">
            <a:extLst>
              <a:ext uri="{FF2B5EF4-FFF2-40B4-BE49-F238E27FC236}">
                <a16:creationId xmlns:a16="http://schemas.microsoft.com/office/drawing/2014/main" id="{39CFAD72-D0D9-104E-A695-4E0FCE6BA95D}"/>
              </a:ext>
            </a:extLst>
          </p:cNvPr>
          <p:cNvSpPr txBox="1"/>
          <p:nvPr/>
        </p:nvSpPr>
        <p:spPr>
          <a:xfrm>
            <a:off x="5242379" y="5789847"/>
            <a:ext cx="1454309" cy="369332"/>
          </a:xfrm>
          <a:prstGeom prst="rect">
            <a:avLst/>
          </a:prstGeom>
          <a:noFill/>
        </p:spPr>
        <p:txBody>
          <a:bodyPr wrap="none" rtlCol="0">
            <a:spAutoFit/>
          </a:bodyPr>
          <a:lstStyle/>
          <a:p>
            <a:r>
              <a:rPr lang="en-US" dirty="0">
                <a:solidFill>
                  <a:srgbClr val="FFFF00"/>
                </a:solidFill>
              </a:rPr>
              <a:t>ABA Journal</a:t>
            </a:r>
          </a:p>
        </p:txBody>
      </p:sp>
    </p:spTree>
    <p:extLst>
      <p:ext uri="{BB962C8B-B14F-4D97-AF65-F5344CB8AC3E}">
        <p14:creationId xmlns:p14="http://schemas.microsoft.com/office/powerpoint/2010/main" val="11897919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9692D-BC5B-4B49-9351-7D7791C58869}"/>
              </a:ext>
            </a:extLst>
          </p:cNvPr>
          <p:cNvPicPr>
            <a:picLocks noChangeAspect="1"/>
          </p:cNvPicPr>
          <p:nvPr/>
        </p:nvPicPr>
        <p:blipFill>
          <a:blip r:embed="rId2"/>
          <a:stretch>
            <a:fillRect/>
          </a:stretch>
        </p:blipFill>
        <p:spPr>
          <a:xfrm>
            <a:off x="1975401" y="249381"/>
            <a:ext cx="5193197" cy="5428065"/>
          </a:xfrm>
          <a:prstGeom prst="rect">
            <a:avLst/>
          </a:prstGeom>
        </p:spPr>
      </p:pic>
    </p:spTree>
    <p:extLst>
      <p:ext uri="{BB962C8B-B14F-4D97-AF65-F5344CB8AC3E}">
        <p14:creationId xmlns:p14="http://schemas.microsoft.com/office/powerpoint/2010/main" val="10379903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5683ED-54D1-5446-93B3-15DB310A05B3}"/>
              </a:ext>
            </a:extLst>
          </p:cNvPr>
          <p:cNvSpPr>
            <a:spLocks noGrp="1"/>
          </p:cNvSpPr>
          <p:nvPr>
            <p:ph sz="quarter" idx="10"/>
          </p:nvPr>
        </p:nvSpPr>
        <p:spPr>
          <a:xfrm>
            <a:off x="457200" y="1313411"/>
            <a:ext cx="8229600" cy="4412722"/>
          </a:xfrm>
        </p:spPr>
        <p:txBody>
          <a:bodyPr>
            <a:noAutofit/>
          </a:bodyPr>
          <a:lstStyle/>
          <a:p>
            <a:pPr marL="0" indent="0" algn="ctr">
              <a:buNone/>
            </a:pPr>
            <a:r>
              <a:rPr lang="en-US" sz="25000" dirty="0">
                <a:solidFill>
                  <a:srgbClr val="FF0000"/>
                </a:solidFill>
                <a:latin typeface="American Typewriter" panose="02090604020004020304" pitchFamily="18" charset="77"/>
              </a:rPr>
              <a:t>Now</a:t>
            </a:r>
          </a:p>
        </p:txBody>
      </p:sp>
    </p:spTree>
    <p:extLst>
      <p:ext uri="{BB962C8B-B14F-4D97-AF65-F5344CB8AC3E}">
        <p14:creationId xmlns:p14="http://schemas.microsoft.com/office/powerpoint/2010/main" val="4044503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pPr algn="ctr"/>
            <a:r>
              <a:rPr lang="en-US" b="1" dirty="0">
                <a:solidFill>
                  <a:srgbClr val="FFFF00"/>
                </a:solidFill>
              </a:rPr>
              <a:t>Paper Confessional </a:t>
            </a:r>
            <a:br>
              <a:rPr lang="en-US" b="1" dirty="0">
                <a:solidFill>
                  <a:srgbClr val="FFFF00"/>
                </a:solidFill>
              </a:rPr>
            </a:br>
            <a:r>
              <a:rPr lang="en-US" sz="3600" b="1" dirty="0">
                <a:solidFill>
                  <a:srgbClr val="FF0000"/>
                </a:solidFill>
              </a:rPr>
              <a:t>(</a:t>
            </a:r>
            <a:r>
              <a:rPr lang="en-US" sz="3600" b="1" dirty="0">
                <a:solidFill>
                  <a:schemeClr val="bg1"/>
                </a:solidFill>
              </a:rPr>
              <a:t>or what I learned one winter holiday</a:t>
            </a:r>
            <a:r>
              <a:rPr lang="en-US" sz="3600" b="1" dirty="0">
                <a:solidFill>
                  <a:srgbClr val="FF0000"/>
                </a:solidFill>
              </a:rPr>
              <a:t>)</a:t>
            </a:r>
          </a:p>
        </p:txBody>
      </p:sp>
      <p:sp>
        <p:nvSpPr>
          <p:cNvPr id="3" name="Content Placeholder 2"/>
          <p:cNvSpPr>
            <a:spLocks noGrp="1"/>
          </p:cNvSpPr>
          <p:nvPr>
            <p:ph sz="quarter" idx="10"/>
          </p:nvPr>
        </p:nvSpPr>
        <p:spPr>
          <a:xfrm>
            <a:off x="201881" y="1408134"/>
            <a:ext cx="8484919" cy="4458276"/>
          </a:xfrm>
        </p:spPr>
        <p:txBody>
          <a:bodyPr>
            <a:normAutofit fontScale="70000" lnSpcReduction="20000"/>
          </a:bodyPr>
          <a:lstStyle/>
          <a:p>
            <a:pPr>
              <a:lnSpc>
                <a:spcPct val="110000"/>
              </a:lnSpc>
            </a:pPr>
            <a:r>
              <a:rPr lang="en-US" sz="4000" dirty="0">
                <a:solidFill>
                  <a:schemeClr val="bg1"/>
                </a:solidFill>
              </a:rPr>
              <a:t>Legal/normative reasoning/argument including footnote/bibliography support &amp; Contribution/Move forward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60</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Presentation including layout, headings, grammar, language/writing skills, “tightness”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25</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Topic/Originality/Degree of Difficultly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15</a:t>
            </a:r>
            <a:r>
              <a:rPr lang="en-US" sz="4000" dirty="0">
                <a:solidFill>
                  <a:schemeClr val="accent5"/>
                </a:solidFill>
              </a:rPr>
              <a:t>%</a:t>
            </a:r>
          </a:p>
          <a:p>
            <a:pPr>
              <a:lnSpc>
                <a:spcPct val="110000"/>
              </a:lnSpc>
            </a:pPr>
            <a:endParaRPr lang="en-US" sz="4000" dirty="0">
              <a:solidFill>
                <a:schemeClr val="accent5"/>
              </a:solidFill>
            </a:endParaRPr>
          </a:p>
          <a:p>
            <a:pPr marL="0" indent="0" algn="ctr">
              <a:lnSpc>
                <a:spcPct val="110000"/>
              </a:lnSpc>
              <a:buNone/>
            </a:pPr>
            <a:r>
              <a:rPr lang="en-US" sz="2600" dirty="0">
                <a:solidFill>
                  <a:srgbClr val="FF0000"/>
                </a:solidFill>
                <a:latin typeface="Times" charset="0"/>
                <a:ea typeface="Times" charset="0"/>
                <a:cs typeface="Times" charset="0"/>
              </a:rPr>
              <a:t>THIS IS NOT A RUBRIC. IT IS A  SELF ASSESSMENT.</a:t>
            </a:r>
          </a:p>
        </p:txBody>
      </p:sp>
    </p:spTree>
    <p:extLst>
      <p:ext uri="{BB962C8B-B14F-4D97-AF65-F5344CB8AC3E}">
        <p14:creationId xmlns:p14="http://schemas.microsoft.com/office/powerpoint/2010/main" val="22915361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4B4E-5E92-054F-8CA4-466F2CFBC876}"/>
              </a:ext>
            </a:extLst>
          </p:cNvPr>
          <p:cNvSpPr>
            <a:spLocks noGrp="1"/>
          </p:cNvSpPr>
          <p:nvPr>
            <p:ph type="title"/>
          </p:nvPr>
        </p:nvSpPr>
        <p:spPr>
          <a:xfrm>
            <a:off x="457200" y="0"/>
            <a:ext cx="8229600" cy="1226214"/>
          </a:xfrm>
        </p:spPr>
        <p:txBody>
          <a:bodyPr>
            <a:normAutofit fontScale="90000"/>
          </a:bodyPr>
          <a:lstStyle/>
          <a:p>
            <a:pPr algn="ctr"/>
            <a:r>
              <a:rPr lang="en-US" b="1" dirty="0">
                <a:solidFill>
                  <a:srgbClr val="FFFF00"/>
                </a:solidFill>
              </a:rPr>
              <a:t>Syllabus Exercise Part </a:t>
            </a:r>
            <a:r>
              <a:rPr lang="en-US" b="1" dirty="0">
                <a:solidFill>
                  <a:srgbClr val="FF0000"/>
                </a:solidFill>
              </a:rPr>
              <a:t>2 </a:t>
            </a:r>
            <a:r>
              <a:rPr lang="en-US" b="1" dirty="0">
                <a:solidFill>
                  <a:schemeClr val="bg1"/>
                </a:solidFill>
              </a:rPr>
              <a:t>RESULTS</a:t>
            </a:r>
            <a:br>
              <a:rPr lang="en-US" b="1" dirty="0">
                <a:solidFill>
                  <a:srgbClr val="FF0000"/>
                </a:solidFill>
              </a:rPr>
            </a:br>
            <a:endParaRPr lang="en-US" b="1" dirty="0">
              <a:solidFill>
                <a:srgbClr val="00B0F0"/>
              </a:solidFill>
            </a:endParaRPr>
          </a:p>
        </p:txBody>
      </p:sp>
      <p:sp>
        <p:nvSpPr>
          <p:cNvPr id="6" name="TextBox 5">
            <a:extLst>
              <a:ext uri="{FF2B5EF4-FFF2-40B4-BE49-F238E27FC236}">
                <a16:creationId xmlns:a16="http://schemas.microsoft.com/office/drawing/2014/main" id="{8062B6E8-4FBE-E94D-B85A-D1C7B6470654}"/>
              </a:ext>
            </a:extLst>
          </p:cNvPr>
          <p:cNvSpPr txBox="1"/>
          <p:nvPr/>
        </p:nvSpPr>
        <p:spPr>
          <a:xfrm>
            <a:off x="7464829" y="5386647"/>
            <a:ext cx="1241045" cy="523220"/>
          </a:xfrm>
          <a:prstGeom prst="rect">
            <a:avLst/>
          </a:prstGeom>
          <a:noFill/>
        </p:spPr>
        <p:txBody>
          <a:bodyPr wrap="none" rtlCol="0">
            <a:spAutoFit/>
          </a:bodyPr>
          <a:lstStyle/>
          <a:p>
            <a:r>
              <a:rPr lang="en-US" sz="2800" dirty="0">
                <a:solidFill>
                  <a:srgbClr val="FF0000"/>
                </a:solidFill>
              </a:rPr>
              <a:t>TWEN</a:t>
            </a:r>
          </a:p>
        </p:txBody>
      </p:sp>
      <p:pic>
        <p:nvPicPr>
          <p:cNvPr id="8" name="Content Placeholder 7">
            <a:extLst>
              <a:ext uri="{FF2B5EF4-FFF2-40B4-BE49-F238E27FC236}">
                <a16:creationId xmlns:a16="http://schemas.microsoft.com/office/drawing/2014/main" id="{14079056-FDA2-434B-A918-5F11F83BD60F}"/>
              </a:ext>
            </a:extLst>
          </p:cNvPr>
          <p:cNvPicPr>
            <a:picLocks noGrp="1" noChangeAspect="1"/>
          </p:cNvPicPr>
          <p:nvPr>
            <p:ph sz="quarter" idx="10"/>
          </p:nvPr>
        </p:nvPicPr>
        <p:blipFill>
          <a:blip r:embed="rId2"/>
          <a:stretch>
            <a:fillRect/>
          </a:stretch>
        </p:blipFill>
        <p:spPr>
          <a:xfrm>
            <a:off x="2070286" y="1226214"/>
            <a:ext cx="5003428" cy="4396951"/>
          </a:xfrm>
        </p:spPr>
      </p:pic>
    </p:spTree>
    <p:extLst>
      <p:ext uri="{BB962C8B-B14F-4D97-AF65-F5344CB8AC3E}">
        <p14:creationId xmlns:p14="http://schemas.microsoft.com/office/powerpoint/2010/main" val="252002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3FA081D-D218-D74F-A43D-B7C9BC254519}"/>
              </a:ext>
            </a:extLst>
          </p:cNvPr>
          <p:cNvPicPr>
            <a:picLocks noGrp="1" noChangeAspect="1"/>
          </p:cNvPicPr>
          <p:nvPr>
            <p:ph sz="quarter" idx="10"/>
          </p:nvPr>
        </p:nvPicPr>
        <p:blipFill>
          <a:blip r:embed="rId2"/>
          <a:stretch>
            <a:fillRect/>
          </a:stretch>
        </p:blipFill>
        <p:spPr>
          <a:xfrm>
            <a:off x="935514" y="482139"/>
            <a:ext cx="7272972" cy="5270269"/>
          </a:xfrm>
        </p:spPr>
      </p:pic>
    </p:spTree>
    <p:extLst>
      <p:ext uri="{BB962C8B-B14F-4D97-AF65-F5344CB8AC3E}">
        <p14:creationId xmlns:p14="http://schemas.microsoft.com/office/powerpoint/2010/main" val="219839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2B245A-1DCE-864E-B542-E40BEF155F77}"/>
              </a:ext>
            </a:extLst>
          </p:cNvPr>
          <p:cNvSpPr>
            <a:spLocks noGrp="1"/>
          </p:cNvSpPr>
          <p:nvPr>
            <p:ph sz="quarter" idx="10"/>
          </p:nvPr>
        </p:nvSpPr>
        <p:spPr>
          <a:xfrm>
            <a:off x="457200" y="315884"/>
            <a:ext cx="8229600" cy="5586152"/>
          </a:xfrm>
        </p:spPr>
        <p:txBody>
          <a:bodyPr>
            <a:normAutofit/>
          </a:bodyPr>
          <a:lstStyle/>
          <a:p>
            <a:pPr marL="0" indent="0" algn="ctr">
              <a:buNone/>
            </a:pPr>
            <a:r>
              <a:rPr lang="en-US" sz="6000" dirty="0">
                <a:solidFill>
                  <a:schemeClr val="bg1"/>
                </a:solidFill>
              </a:rPr>
              <a:t>Course is meant to primarily be about themes</a:t>
            </a:r>
            <a:r>
              <a:rPr lang="en-US" sz="6000" dirty="0">
                <a:solidFill>
                  <a:srgbClr val="FF0000"/>
                </a:solidFill>
              </a:rPr>
              <a:t>, </a:t>
            </a:r>
            <a:r>
              <a:rPr lang="en-US" sz="6000" dirty="0">
                <a:solidFill>
                  <a:schemeClr val="bg1"/>
                </a:solidFill>
              </a:rPr>
              <a:t>situations </a:t>
            </a:r>
            <a:r>
              <a:rPr lang="en-US" sz="6000" dirty="0">
                <a:solidFill>
                  <a:srgbClr val="FF0000"/>
                </a:solidFill>
              </a:rPr>
              <a:t>&amp;</a:t>
            </a:r>
            <a:r>
              <a:rPr lang="en-US" sz="6000" dirty="0">
                <a:solidFill>
                  <a:schemeClr val="bg1"/>
                </a:solidFill>
              </a:rPr>
              <a:t> problem solving</a:t>
            </a:r>
            <a:r>
              <a:rPr lang="en-US" sz="6000" dirty="0">
                <a:solidFill>
                  <a:srgbClr val="FF0000"/>
                </a:solidFill>
              </a:rPr>
              <a:t>.</a:t>
            </a:r>
          </a:p>
          <a:p>
            <a:pPr marL="0" indent="0" algn="ctr">
              <a:buNone/>
            </a:pPr>
            <a:r>
              <a:rPr lang="en-US" sz="7200" b="1" dirty="0">
                <a:solidFill>
                  <a:srgbClr val="FFFF00"/>
                </a:solidFill>
              </a:rPr>
              <a:t>What</a:t>
            </a:r>
            <a:r>
              <a:rPr lang="en-US" sz="7200" b="1" dirty="0">
                <a:solidFill>
                  <a:srgbClr val="FF0000"/>
                </a:solidFill>
              </a:rPr>
              <a:t>’</a:t>
            </a:r>
            <a:r>
              <a:rPr lang="en-US" sz="7200" b="1" dirty="0">
                <a:solidFill>
                  <a:srgbClr val="FFFF00"/>
                </a:solidFill>
              </a:rPr>
              <a:t>s missing </a:t>
            </a:r>
          </a:p>
          <a:p>
            <a:pPr marL="0" indent="0" algn="ctr">
              <a:buNone/>
            </a:pPr>
            <a:r>
              <a:rPr lang="en-US" sz="7200" b="1" dirty="0">
                <a:solidFill>
                  <a:srgbClr val="FFFF00"/>
                </a:solidFill>
              </a:rPr>
              <a:t>among those</a:t>
            </a:r>
            <a:r>
              <a:rPr lang="en-US" sz="7200" b="1" dirty="0">
                <a:solidFill>
                  <a:srgbClr val="FF0000"/>
                </a:solidFill>
              </a:rPr>
              <a:t>?</a:t>
            </a:r>
          </a:p>
        </p:txBody>
      </p:sp>
    </p:spTree>
    <p:extLst>
      <p:ext uri="{BB962C8B-B14F-4D97-AF65-F5344CB8AC3E}">
        <p14:creationId xmlns:p14="http://schemas.microsoft.com/office/powerpoint/2010/main" val="18724392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B9632-9EC1-AC42-AE0E-965857017C2E}"/>
              </a:ext>
            </a:extLst>
          </p:cNvPr>
          <p:cNvSpPr>
            <a:spLocks noGrp="1"/>
          </p:cNvSpPr>
          <p:nvPr>
            <p:ph type="title"/>
          </p:nvPr>
        </p:nvSpPr>
        <p:spPr>
          <a:xfrm>
            <a:off x="457200" y="149311"/>
            <a:ext cx="8229600" cy="1016000"/>
          </a:xfrm>
        </p:spPr>
        <p:txBody>
          <a:bodyPr/>
          <a:lstStyle/>
          <a:p>
            <a:pPr algn="ctr"/>
            <a:r>
              <a:rPr lang="en-US" b="1" dirty="0">
                <a:solidFill>
                  <a:srgbClr val="FFFF00"/>
                </a:solidFill>
              </a:rPr>
              <a:t>You said</a:t>
            </a:r>
            <a:r>
              <a:rPr lang="en-US" b="1" dirty="0">
                <a:solidFill>
                  <a:srgbClr val="FF0000"/>
                </a:solidFill>
              </a:rPr>
              <a:t>…</a:t>
            </a:r>
            <a:r>
              <a:rPr lang="en-US" b="1" dirty="0">
                <a:solidFill>
                  <a:schemeClr val="bg1"/>
                </a:solidFill>
              </a:rPr>
              <a:t>A Role Playing Exercise</a:t>
            </a:r>
            <a:r>
              <a:rPr lang="en-US" b="1" dirty="0">
                <a:solidFill>
                  <a:srgbClr val="FF0000"/>
                </a:solidFill>
              </a:rPr>
              <a:t>…</a:t>
            </a:r>
          </a:p>
        </p:txBody>
      </p:sp>
      <p:sp>
        <p:nvSpPr>
          <p:cNvPr id="3" name="Content Placeholder 2">
            <a:extLst>
              <a:ext uri="{FF2B5EF4-FFF2-40B4-BE49-F238E27FC236}">
                <a16:creationId xmlns:a16="http://schemas.microsoft.com/office/drawing/2014/main" id="{1730FADD-A161-1B4B-A6D6-C0DB7A97A831}"/>
              </a:ext>
            </a:extLst>
          </p:cNvPr>
          <p:cNvSpPr>
            <a:spLocks noGrp="1"/>
          </p:cNvSpPr>
          <p:nvPr>
            <p:ph sz="quarter" idx="10"/>
          </p:nvPr>
        </p:nvSpPr>
        <p:spPr/>
        <p:txBody>
          <a:bodyPr>
            <a:normAutofit/>
          </a:bodyPr>
          <a:lstStyle/>
          <a:p>
            <a:pPr marL="0" indent="0">
              <a:buNone/>
            </a:pPr>
            <a:r>
              <a:rPr lang="en-US" sz="4300" b="1" dirty="0">
                <a:solidFill>
                  <a:srgbClr val="FFFF00"/>
                </a:solidFill>
              </a:rPr>
              <a:t>Two possibilities</a:t>
            </a:r>
            <a:r>
              <a:rPr lang="en-US" sz="4300" b="1" dirty="0">
                <a:solidFill>
                  <a:srgbClr val="FF0000"/>
                </a:solidFill>
              </a:rPr>
              <a:t>:</a:t>
            </a:r>
            <a:endParaRPr lang="en-US" sz="4300" dirty="0">
              <a:solidFill>
                <a:srgbClr val="FF0000"/>
              </a:solidFill>
            </a:endParaRPr>
          </a:p>
          <a:p>
            <a:pPr marL="457200" indent="-457200">
              <a:buAutoNum type="arabicPeriod"/>
            </a:pPr>
            <a:r>
              <a:rPr lang="en-US" sz="4300" dirty="0">
                <a:solidFill>
                  <a:srgbClr val="FFFF00"/>
                </a:solidFill>
              </a:rPr>
              <a:t>Anyone</a:t>
            </a:r>
            <a:r>
              <a:rPr lang="en-US" sz="4300" dirty="0">
                <a:solidFill>
                  <a:schemeClr val="bg1"/>
                </a:solidFill>
              </a:rPr>
              <a:t> or a </a:t>
            </a:r>
            <a:r>
              <a:rPr lang="en-US" sz="4300" dirty="0">
                <a:solidFill>
                  <a:srgbClr val="FFFF00"/>
                </a:solidFill>
              </a:rPr>
              <a:t>committee </a:t>
            </a:r>
            <a:r>
              <a:rPr lang="en-US" sz="4300" dirty="0">
                <a:solidFill>
                  <a:srgbClr val="FF0000"/>
                </a:solidFill>
              </a:rPr>
              <a:t>(</a:t>
            </a:r>
            <a:r>
              <a:rPr lang="en-US" sz="4300" dirty="0">
                <a:solidFill>
                  <a:schemeClr val="bg1"/>
                </a:solidFill>
              </a:rPr>
              <a:t>?</a:t>
            </a:r>
            <a:r>
              <a:rPr lang="en-US" sz="4300" dirty="0">
                <a:solidFill>
                  <a:srgbClr val="FF0000"/>
                </a:solidFill>
              </a:rPr>
              <a:t>)</a:t>
            </a:r>
            <a:r>
              <a:rPr lang="en-US" sz="4300" dirty="0">
                <a:solidFill>
                  <a:schemeClr val="bg1"/>
                </a:solidFill>
              </a:rPr>
              <a:t> who want’s to create one with me </a:t>
            </a:r>
            <a:r>
              <a:rPr lang="en-US" sz="4300" dirty="0">
                <a:solidFill>
                  <a:srgbClr val="FF0000"/>
                </a:solidFill>
              </a:rPr>
              <a:t>(</a:t>
            </a:r>
            <a:r>
              <a:rPr lang="en-US" sz="4300" dirty="0">
                <a:solidFill>
                  <a:schemeClr val="bg1"/>
                </a:solidFill>
              </a:rPr>
              <a:t>anyone love to design </a:t>
            </a:r>
            <a:r>
              <a:rPr lang="en-US" sz="4300" dirty="0">
                <a:solidFill>
                  <a:srgbClr val="FF0000"/>
                </a:solidFill>
              </a:rPr>
              <a:t>“</a:t>
            </a:r>
            <a:r>
              <a:rPr lang="en-US" sz="4300" dirty="0">
                <a:solidFill>
                  <a:srgbClr val="FFFF00"/>
                </a:solidFill>
              </a:rPr>
              <a:t>Murder Mystery</a:t>
            </a:r>
            <a:r>
              <a:rPr lang="en-US" sz="4300" dirty="0">
                <a:solidFill>
                  <a:srgbClr val="FF0000"/>
                </a:solidFill>
              </a:rPr>
              <a:t>” </a:t>
            </a:r>
            <a:r>
              <a:rPr lang="en-US" sz="4300" dirty="0">
                <a:solidFill>
                  <a:schemeClr val="bg1"/>
                </a:solidFill>
              </a:rPr>
              <a:t>party games</a:t>
            </a:r>
            <a:r>
              <a:rPr lang="en-US" sz="4300" dirty="0">
                <a:solidFill>
                  <a:srgbClr val="FFFF00"/>
                </a:solidFill>
              </a:rPr>
              <a:t>?</a:t>
            </a:r>
            <a:r>
              <a:rPr lang="en-US" sz="4300" dirty="0">
                <a:solidFill>
                  <a:srgbClr val="FF0000"/>
                </a:solidFill>
              </a:rPr>
              <a:t>)</a:t>
            </a:r>
          </a:p>
          <a:p>
            <a:pPr marL="457200" indent="-457200">
              <a:buAutoNum type="arabicPeriod"/>
            </a:pPr>
            <a:r>
              <a:rPr lang="en-US" sz="4300" dirty="0">
                <a:solidFill>
                  <a:schemeClr val="bg1"/>
                </a:solidFill>
              </a:rPr>
              <a:t>Does a </a:t>
            </a:r>
            <a:r>
              <a:rPr lang="en-US" sz="4300" dirty="0">
                <a:solidFill>
                  <a:srgbClr val="FFFF00"/>
                </a:solidFill>
              </a:rPr>
              <a:t>group </a:t>
            </a:r>
            <a:r>
              <a:rPr lang="en-US" sz="4300" dirty="0">
                <a:solidFill>
                  <a:schemeClr val="bg1"/>
                </a:solidFill>
              </a:rPr>
              <a:t>want to do it as their presentation</a:t>
            </a:r>
            <a:r>
              <a:rPr lang="en-US" sz="4300" dirty="0">
                <a:solidFill>
                  <a:srgbClr val="FF0000"/>
                </a:solidFill>
              </a:rPr>
              <a:t>?</a:t>
            </a:r>
          </a:p>
          <a:p>
            <a:pPr marL="457200" indent="-457200">
              <a:buAutoNum type="arabicPeriod"/>
            </a:pPr>
            <a:endParaRPr lang="en-US" dirty="0"/>
          </a:p>
        </p:txBody>
      </p:sp>
    </p:spTree>
    <p:extLst>
      <p:ext uri="{BB962C8B-B14F-4D97-AF65-F5344CB8AC3E}">
        <p14:creationId xmlns:p14="http://schemas.microsoft.com/office/powerpoint/2010/main" val="5880446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60E155-6EBD-FA41-9DAD-275700F0585B}"/>
              </a:ext>
            </a:extLst>
          </p:cNvPr>
          <p:cNvSpPr>
            <a:spLocks noGrp="1"/>
          </p:cNvSpPr>
          <p:nvPr>
            <p:ph sz="quarter" idx="10"/>
          </p:nvPr>
        </p:nvSpPr>
        <p:spPr>
          <a:xfrm>
            <a:off x="457200" y="465513"/>
            <a:ext cx="8229600" cy="5260621"/>
          </a:xfrm>
        </p:spPr>
        <p:txBody>
          <a:bodyPr>
            <a:normAutofit/>
          </a:bodyPr>
          <a:lstStyle/>
          <a:p>
            <a:pPr marL="0" indent="0" algn="ctr">
              <a:buNone/>
            </a:pPr>
            <a:r>
              <a:rPr lang="en-US" sz="5400" dirty="0">
                <a:solidFill>
                  <a:schemeClr val="bg1"/>
                </a:solidFill>
              </a:rPr>
              <a:t>You will notice media, entertainment</a:t>
            </a:r>
            <a:r>
              <a:rPr lang="en-US" sz="5400" dirty="0">
                <a:solidFill>
                  <a:srgbClr val="FF0000"/>
                </a:solidFill>
              </a:rPr>
              <a:t>, </a:t>
            </a:r>
            <a:r>
              <a:rPr lang="en-US" sz="5400" dirty="0">
                <a:solidFill>
                  <a:schemeClr val="bg1"/>
                </a:solidFill>
              </a:rPr>
              <a:t>corporate </a:t>
            </a:r>
            <a:r>
              <a:rPr lang="en-US" sz="5400" dirty="0">
                <a:solidFill>
                  <a:srgbClr val="FF0000"/>
                </a:solidFill>
              </a:rPr>
              <a:t>&amp;</a:t>
            </a:r>
            <a:r>
              <a:rPr lang="en-US" sz="5400" dirty="0">
                <a:solidFill>
                  <a:schemeClr val="bg1"/>
                </a:solidFill>
              </a:rPr>
              <a:t> sports themes</a:t>
            </a:r>
            <a:r>
              <a:rPr lang="en-US" sz="5400" dirty="0">
                <a:solidFill>
                  <a:srgbClr val="FF0000"/>
                </a:solidFill>
              </a:rPr>
              <a:t>.</a:t>
            </a:r>
            <a:r>
              <a:rPr lang="en-US" sz="5400" dirty="0"/>
              <a:t> </a:t>
            </a:r>
            <a:endParaRPr lang="en-US" sz="5400" dirty="0">
              <a:solidFill>
                <a:srgbClr val="FF0000"/>
              </a:solidFill>
            </a:endParaRPr>
          </a:p>
        </p:txBody>
      </p:sp>
      <p:pic>
        <p:nvPicPr>
          <p:cNvPr id="5" name="Picture 4">
            <a:extLst>
              <a:ext uri="{FF2B5EF4-FFF2-40B4-BE49-F238E27FC236}">
                <a16:creationId xmlns:a16="http://schemas.microsoft.com/office/drawing/2014/main" id="{04BC06F9-37A0-5146-B885-991657FA7BD8}"/>
              </a:ext>
            </a:extLst>
          </p:cNvPr>
          <p:cNvPicPr>
            <a:picLocks noChangeAspect="1"/>
          </p:cNvPicPr>
          <p:nvPr/>
        </p:nvPicPr>
        <p:blipFill rotWithShape="1">
          <a:blip r:embed="rId2"/>
          <a:srcRect t="22061" r="8302" b="31393"/>
          <a:stretch/>
        </p:blipFill>
        <p:spPr>
          <a:xfrm>
            <a:off x="2751512" y="3095823"/>
            <a:ext cx="3640975" cy="2464216"/>
          </a:xfrm>
          <a:prstGeom prst="rect">
            <a:avLst/>
          </a:prstGeom>
        </p:spPr>
      </p:pic>
    </p:spTree>
    <p:extLst>
      <p:ext uri="{BB962C8B-B14F-4D97-AF65-F5344CB8AC3E}">
        <p14:creationId xmlns:p14="http://schemas.microsoft.com/office/powerpoint/2010/main" val="29624166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1E296-4608-0B4A-AEAA-5E120FFEB402}"/>
              </a:ext>
            </a:extLst>
          </p:cNvPr>
          <p:cNvSpPr>
            <a:spLocks noGrp="1"/>
          </p:cNvSpPr>
          <p:nvPr>
            <p:ph type="title"/>
          </p:nvPr>
        </p:nvSpPr>
        <p:spPr>
          <a:xfrm>
            <a:off x="457200" y="121319"/>
            <a:ext cx="8229600" cy="1016000"/>
          </a:xfrm>
        </p:spPr>
        <p:txBody>
          <a:bodyPr>
            <a:normAutofit fontScale="90000"/>
          </a:bodyPr>
          <a:lstStyle/>
          <a:p>
            <a:pPr algn="ctr"/>
            <a:r>
              <a:rPr lang="en-US" b="1" dirty="0">
                <a:solidFill>
                  <a:srgbClr val="FFFF00"/>
                </a:solidFill>
              </a:rPr>
              <a:t>You said</a:t>
            </a:r>
            <a:r>
              <a:rPr lang="en-US" b="1" dirty="0">
                <a:solidFill>
                  <a:srgbClr val="FF0000"/>
                </a:solidFill>
              </a:rPr>
              <a:t>…</a:t>
            </a:r>
            <a:r>
              <a:rPr lang="en-US" b="1" dirty="0">
                <a:solidFill>
                  <a:schemeClr val="bg1"/>
                </a:solidFill>
              </a:rPr>
              <a:t>Securities</a:t>
            </a:r>
            <a:r>
              <a:rPr lang="en-US" b="1" dirty="0">
                <a:solidFill>
                  <a:srgbClr val="FF0000"/>
                </a:solidFill>
              </a:rPr>
              <a:t>/</a:t>
            </a:r>
            <a:r>
              <a:rPr lang="en-US" b="1" dirty="0">
                <a:solidFill>
                  <a:schemeClr val="bg1"/>
                </a:solidFill>
              </a:rPr>
              <a:t>Takeover </a:t>
            </a:r>
            <a:r>
              <a:rPr lang="en-US" b="1" dirty="0">
                <a:solidFill>
                  <a:srgbClr val="FFFF00"/>
                </a:solidFill>
              </a:rPr>
              <a:t>Problem</a:t>
            </a:r>
            <a:r>
              <a:rPr lang="en-US" b="1" dirty="0">
                <a:solidFill>
                  <a:srgbClr val="FF0000"/>
                </a:solidFill>
              </a:rPr>
              <a:t>s</a:t>
            </a:r>
          </a:p>
        </p:txBody>
      </p:sp>
      <p:pic>
        <p:nvPicPr>
          <p:cNvPr id="5" name="Content Placeholder 4">
            <a:extLst>
              <a:ext uri="{FF2B5EF4-FFF2-40B4-BE49-F238E27FC236}">
                <a16:creationId xmlns:a16="http://schemas.microsoft.com/office/drawing/2014/main" id="{CA640FC1-9E3C-1F41-9094-3C272E23BB26}"/>
              </a:ext>
            </a:extLst>
          </p:cNvPr>
          <p:cNvPicPr>
            <a:picLocks noGrp="1" noChangeAspect="1"/>
          </p:cNvPicPr>
          <p:nvPr>
            <p:ph sz="quarter" idx="10"/>
          </p:nvPr>
        </p:nvPicPr>
        <p:blipFill>
          <a:blip r:embed="rId2"/>
          <a:stretch>
            <a:fillRect/>
          </a:stretch>
        </p:blipFill>
        <p:spPr>
          <a:xfrm>
            <a:off x="1661070" y="1293471"/>
            <a:ext cx="5821859" cy="4271058"/>
          </a:xfrm>
        </p:spPr>
      </p:pic>
    </p:spTree>
    <p:extLst>
      <p:ext uri="{BB962C8B-B14F-4D97-AF65-F5344CB8AC3E}">
        <p14:creationId xmlns:p14="http://schemas.microsoft.com/office/powerpoint/2010/main" val="35658100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834C-2A2D-1A4D-9D34-2A2E3CB1417B}"/>
              </a:ext>
            </a:extLst>
          </p:cNvPr>
          <p:cNvSpPr>
            <a:spLocks noGrp="1"/>
          </p:cNvSpPr>
          <p:nvPr>
            <p:ph type="title"/>
          </p:nvPr>
        </p:nvSpPr>
        <p:spPr>
          <a:xfrm>
            <a:off x="457200" y="138896"/>
            <a:ext cx="8229600" cy="2048719"/>
          </a:xfrm>
        </p:spPr>
        <p:txBody>
          <a:bodyPr>
            <a:normAutofit/>
          </a:bodyPr>
          <a:lstStyle/>
          <a:p>
            <a:pPr algn="ctr"/>
            <a:r>
              <a:rPr lang="en-US" b="1" dirty="0">
                <a:solidFill>
                  <a:srgbClr val="FFFF00"/>
                </a:solidFill>
              </a:rPr>
              <a:t>You asked</a:t>
            </a:r>
            <a:r>
              <a:rPr lang="en-US" b="1" dirty="0">
                <a:solidFill>
                  <a:srgbClr val="FF0000"/>
                </a:solidFill>
              </a:rPr>
              <a:t>…</a:t>
            </a:r>
            <a:r>
              <a:rPr lang="en-US" b="1" dirty="0">
                <a:solidFill>
                  <a:schemeClr val="bg1"/>
                </a:solidFill>
              </a:rPr>
              <a:t>Punishments for corporate counsel wrongdoing</a:t>
            </a:r>
            <a:r>
              <a:rPr lang="en-US" b="1" dirty="0">
                <a:solidFill>
                  <a:srgbClr val="FF0000"/>
                </a:solidFill>
              </a:rPr>
              <a:t>?</a:t>
            </a:r>
          </a:p>
        </p:txBody>
      </p:sp>
      <p:sp>
        <p:nvSpPr>
          <p:cNvPr id="3" name="Content Placeholder 2">
            <a:extLst>
              <a:ext uri="{FF2B5EF4-FFF2-40B4-BE49-F238E27FC236}">
                <a16:creationId xmlns:a16="http://schemas.microsoft.com/office/drawing/2014/main" id="{FB171C3E-106E-7B4F-8BCA-8CB90ADD7D4A}"/>
              </a:ext>
            </a:extLst>
          </p:cNvPr>
          <p:cNvSpPr>
            <a:spLocks noGrp="1"/>
          </p:cNvSpPr>
          <p:nvPr>
            <p:ph sz="quarter" idx="10"/>
          </p:nvPr>
        </p:nvSpPr>
        <p:spPr>
          <a:xfrm>
            <a:off x="457200" y="2430684"/>
            <a:ext cx="8229600" cy="3295450"/>
          </a:xfrm>
        </p:spPr>
        <p:txBody>
          <a:bodyPr/>
          <a:lstStyle/>
          <a:p>
            <a:r>
              <a:rPr lang="en-US" sz="4000" dirty="0">
                <a:solidFill>
                  <a:schemeClr val="bg1"/>
                </a:solidFill>
              </a:rPr>
              <a:t>BC Law Society data</a:t>
            </a:r>
            <a:r>
              <a:rPr lang="en-US" sz="4000" dirty="0">
                <a:solidFill>
                  <a:srgbClr val="FF0000"/>
                </a:solidFill>
              </a:rPr>
              <a:t>…</a:t>
            </a:r>
            <a:r>
              <a:rPr lang="en-US" sz="4000" dirty="0">
                <a:solidFill>
                  <a:schemeClr val="bg1"/>
                </a:solidFill>
              </a:rPr>
              <a:t>0 citations </a:t>
            </a:r>
            <a:r>
              <a:rPr lang="en-US" sz="4000" dirty="0">
                <a:solidFill>
                  <a:srgbClr val="FFFF00"/>
                </a:solidFill>
              </a:rPr>
              <a:t>(disciplinary cases) </a:t>
            </a:r>
          </a:p>
          <a:p>
            <a:r>
              <a:rPr lang="en-US" sz="4000" dirty="0">
                <a:solidFill>
                  <a:schemeClr val="bg1"/>
                </a:solidFill>
              </a:rPr>
              <a:t>Some, not many, complaints</a:t>
            </a:r>
          </a:p>
          <a:p>
            <a:r>
              <a:rPr lang="en-US" sz="4000" dirty="0">
                <a:solidFill>
                  <a:schemeClr val="bg1"/>
                </a:solidFill>
              </a:rPr>
              <a:t>In-house lawyers </a:t>
            </a:r>
            <a:r>
              <a:rPr lang="en-US" sz="4000" dirty="0">
                <a:solidFill>
                  <a:srgbClr val="FF0000"/>
                </a:solidFill>
              </a:rPr>
              <a:t>not insured</a:t>
            </a:r>
          </a:p>
          <a:p>
            <a:r>
              <a:rPr lang="en-US" sz="4000" dirty="0">
                <a:solidFill>
                  <a:schemeClr val="bg1"/>
                </a:solidFill>
              </a:rPr>
              <a:t>But </a:t>
            </a:r>
            <a:r>
              <a:rPr lang="en-US" sz="4000" dirty="0">
                <a:solidFill>
                  <a:srgbClr val="FF0000"/>
                </a:solidFill>
              </a:rPr>
              <a:t>Robert Strother </a:t>
            </a:r>
            <a:r>
              <a:rPr lang="en-US" sz="4000" dirty="0">
                <a:solidFill>
                  <a:schemeClr val="bg1"/>
                </a:solidFill>
              </a:rPr>
              <a:t>of Davis &amp; Co.</a:t>
            </a:r>
            <a:r>
              <a:rPr lang="en-US" sz="4000" dirty="0">
                <a:solidFill>
                  <a:srgbClr val="FF0000"/>
                </a:solidFill>
              </a:rPr>
              <a:t>?</a:t>
            </a:r>
          </a:p>
          <a:p>
            <a:endParaRPr lang="en-US" dirty="0">
              <a:solidFill>
                <a:schemeClr val="bg1"/>
              </a:solidFill>
            </a:endParaRPr>
          </a:p>
          <a:p>
            <a:endParaRPr lang="en-US" dirty="0"/>
          </a:p>
        </p:txBody>
      </p:sp>
    </p:spTree>
    <p:extLst>
      <p:ext uri="{BB962C8B-B14F-4D97-AF65-F5344CB8AC3E}">
        <p14:creationId xmlns:p14="http://schemas.microsoft.com/office/powerpoint/2010/main" val="11547652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1-21 at 12.02.27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721" r="-1962"/>
          <a:stretch/>
        </p:blipFill>
        <p:spPr>
          <a:xfrm>
            <a:off x="2188878" y="317519"/>
            <a:ext cx="4771871" cy="5408615"/>
          </a:xfrm>
        </p:spPr>
      </p:pic>
    </p:spTree>
    <p:extLst>
      <p:ext uri="{BB962C8B-B14F-4D97-AF65-F5344CB8AC3E}">
        <p14:creationId xmlns:p14="http://schemas.microsoft.com/office/powerpoint/2010/main" val="28805723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i="1" dirty="0" err="1">
                <a:solidFill>
                  <a:srgbClr val="FFFF00"/>
                </a:solidFill>
                <a:latin typeface="+mn-lt"/>
              </a:rPr>
              <a:t>Strother</a:t>
            </a:r>
            <a:r>
              <a:rPr lang="en-GB" b="1" i="1" dirty="0">
                <a:solidFill>
                  <a:srgbClr val="FFFF00"/>
                </a:solidFill>
                <a:latin typeface="+mn-lt"/>
              </a:rPr>
              <a:t> v. 3464920 Canada Inc.</a:t>
            </a:r>
            <a:r>
              <a:rPr lang="en-GB" dirty="0">
                <a:solidFill>
                  <a:srgbClr val="FFFF00"/>
                </a:solidFill>
                <a:latin typeface="+mn-lt"/>
              </a:rPr>
              <a:t>, </a:t>
            </a:r>
            <a:r>
              <a:rPr lang="en-GB" dirty="0">
                <a:solidFill>
                  <a:schemeClr val="accent5"/>
                </a:solidFill>
                <a:latin typeface="+mn-lt"/>
              </a:rPr>
              <a:t>[2007] 2 S.C.R. 177</a:t>
            </a:r>
            <a:r>
              <a:rPr lang="en-CA" dirty="0">
                <a:solidFill>
                  <a:schemeClr val="accent5"/>
                </a:solidFill>
                <a:latin typeface="+mn-lt"/>
              </a:rPr>
              <a:t> </a:t>
            </a:r>
            <a:endParaRPr lang="en-US" dirty="0">
              <a:solidFill>
                <a:schemeClr val="accent5"/>
              </a:solidFill>
              <a:latin typeface="+mn-lt"/>
            </a:endParaRPr>
          </a:p>
        </p:txBody>
      </p:sp>
      <p:sp>
        <p:nvSpPr>
          <p:cNvPr id="3" name="Content Placeholder 2"/>
          <p:cNvSpPr>
            <a:spLocks noGrp="1"/>
          </p:cNvSpPr>
          <p:nvPr>
            <p:ph sz="quarter" idx="10"/>
          </p:nvPr>
        </p:nvSpPr>
        <p:spPr>
          <a:xfrm>
            <a:off x="457200" y="1721288"/>
            <a:ext cx="8229600" cy="4138537"/>
          </a:xfrm>
        </p:spPr>
        <p:txBody>
          <a:bodyPr>
            <a:normAutofit/>
          </a:bodyPr>
          <a:lstStyle/>
          <a:p>
            <a:r>
              <a:rPr lang="en-US" sz="4000" dirty="0">
                <a:solidFill>
                  <a:srgbClr val="FFFFFF"/>
                </a:solidFill>
                <a:latin typeface="+mn-lt"/>
              </a:rPr>
              <a:t>Breach of fiduciary duty &amp; breach of confidence</a:t>
            </a:r>
          </a:p>
          <a:p>
            <a:r>
              <a:rPr lang="en-US" sz="4000" dirty="0">
                <a:solidFill>
                  <a:srgbClr val="FFFFFF"/>
                </a:solidFill>
                <a:latin typeface="+mn-lt"/>
              </a:rPr>
              <a:t>Fiduciary duty includes duty of loyalty</a:t>
            </a:r>
          </a:p>
          <a:p>
            <a:r>
              <a:rPr lang="en-US" sz="4000" dirty="0">
                <a:solidFill>
                  <a:srgbClr val="FFFFFF"/>
                </a:solidFill>
                <a:latin typeface="+mn-lt"/>
              </a:rPr>
              <a:t>Relationship between duty of loyalty and avoiding conflicts of interest</a:t>
            </a:r>
          </a:p>
        </p:txBody>
      </p:sp>
    </p:spTree>
    <p:extLst>
      <p:ext uri="{BB962C8B-B14F-4D97-AF65-F5344CB8AC3E}">
        <p14:creationId xmlns:p14="http://schemas.microsoft.com/office/powerpoint/2010/main" val="19362498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1-21 at 3.09.3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07" r="-225"/>
          <a:stretch/>
        </p:blipFill>
        <p:spPr>
          <a:xfrm>
            <a:off x="1203049" y="300808"/>
            <a:ext cx="6603654" cy="5595214"/>
          </a:xfrm>
        </p:spPr>
      </p:pic>
    </p:spTree>
    <p:extLst>
      <p:ext uri="{BB962C8B-B14F-4D97-AF65-F5344CB8AC3E}">
        <p14:creationId xmlns:p14="http://schemas.microsoft.com/office/powerpoint/2010/main" val="1585599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a:solidFill>
                  <a:srgbClr val="FFFF00"/>
                </a:solidFill>
              </a:rPr>
              <a:t>Group Presentations</a:t>
            </a:r>
          </a:p>
        </p:txBody>
      </p:sp>
      <p:sp>
        <p:nvSpPr>
          <p:cNvPr id="3" name="Content Placeholder 2"/>
          <p:cNvSpPr>
            <a:spLocks noGrp="1"/>
          </p:cNvSpPr>
          <p:nvPr>
            <p:ph sz="quarter" idx="10"/>
          </p:nvPr>
        </p:nvSpPr>
        <p:spPr>
          <a:xfrm>
            <a:off x="457200" y="1473200"/>
            <a:ext cx="8229600" cy="4453466"/>
          </a:xfrm>
        </p:spPr>
        <p:txBody>
          <a:bodyPr>
            <a:normAutofit/>
          </a:bodyPr>
          <a:lstStyle/>
          <a:p>
            <a:r>
              <a:rPr lang="en-US" sz="3600" dirty="0">
                <a:solidFill>
                  <a:srgbClr val="CCFFCC"/>
                </a:solidFill>
              </a:rPr>
              <a:t>2-3 </a:t>
            </a:r>
            <a:r>
              <a:rPr lang="en-US" sz="3600" dirty="0">
                <a:solidFill>
                  <a:srgbClr val="FF0000"/>
                </a:solidFill>
              </a:rPr>
              <a:t>(</a:t>
            </a:r>
            <a:r>
              <a:rPr lang="en-US" sz="3600" dirty="0">
                <a:solidFill>
                  <a:schemeClr val="accent5"/>
                </a:solidFill>
              </a:rPr>
              <a:t>ideally</a:t>
            </a:r>
            <a:r>
              <a:rPr lang="en-US" sz="3600" dirty="0">
                <a:solidFill>
                  <a:srgbClr val="FF0000"/>
                </a:solidFill>
              </a:rPr>
              <a:t>)</a:t>
            </a:r>
            <a:r>
              <a:rPr lang="en-US" sz="3600" dirty="0">
                <a:solidFill>
                  <a:schemeClr val="bg1"/>
                </a:solidFill>
              </a:rPr>
              <a:t> per group</a:t>
            </a:r>
          </a:p>
          <a:p>
            <a:r>
              <a:rPr lang="en-US" sz="3600" dirty="0">
                <a:solidFill>
                  <a:srgbClr val="CCFFCC"/>
                </a:solidFill>
              </a:rPr>
              <a:t>Sign-up </a:t>
            </a:r>
            <a:r>
              <a:rPr lang="en-US" sz="3600" dirty="0">
                <a:solidFill>
                  <a:schemeClr val="bg1"/>
                </a:solidFill>
              </a:rPr>
              <a:t>at the break or email me</a:t>
            </a:r>
          </a:p>
          <a:p>
            <a:r>
              <a:rPr lang="en-US" sz="3600" dirty="0">
                <a:solidFill>
                  <a:srgbClr val="CCFFCC"/>
                </a:solidFill>
              </a:rPr>
              <a:t>Any topic</a:t>
            </a:r>
            <a:r>
              <a:rPr lang="en-US" sz="3600" dirty="0">
                <a:solidFill>
                  <a:schemeClr val="bg1"/>
                </a:solidFill>
              </a:rPr>
              <a:t> </a:t>
            </a:r>
            <a:r>
              <a:rPr lang="mr-IN" sz="3600" dirty="0">
                <a:solidFill>
                  <a:schemeClr val="bg1"/>
                </a:solidFill>
              </a:rPr>
              <a:t>–</a:t>
            </a:r>
            <a:r>
              <a:rPr lang="en-US" sz="3600" dirty="0">
                <a:solidFill>
                  <a:schemeClr val="bg1"/>
                </a:solidFill>
              </a:rPr>
              <a:t> not constrained by what I’m talking about that week</a:t>
            </a:r>
          </a:p>
          <a:p>
            <a:r>
              <a:rPr lang="en-US" sz="3600" dirty="0">
                <a:solidFill>
                  <a:srgbClr val="CCFFCC"/>
                </a:solidFill>
              </a:rPr>
              <a:t>Consult</a:t>
            </a:r>
            <a:r>
              <a:rPr lang="en-US" sz="3600" dirty="0">
                <a:solidFill>
                  <a:schemeClr val="bg1"/>
                </a:solidFill>
              </a:rPr>
              <a:t> </a:t>
            </a:r>
            <a:r>
              <a:rPr lang="en-US" sz="3600" dirty="0">
                <a:solidFill>
                  <a:srgbClr val="CCFFCC"/>
                </a:solidFill>
              </a:rPr>
              <a:t>with me </a:t>
            </a:r>
            <a:r>
              <a:rPr lang="en-US" sz="3600" dirty="0">
                <a:solidFill>
                  <a:schemeClr val="bg1"/>
                </a:solidFill>
              </a:rPr>
              <a:t>re the topic you want to take on </a:t>
            </a:r>
          </a:p>
          <a:p>
            <a:r>
              <a:rPr lang="en-US" sz="3600" dirty="0">
                <a:solidFill>
                  <a:srgbClr val="CCFFCC"/>
                </a:solidFill>
              </a:rPr>
              <a:t>Post </a:t>
            </a:r>
            <a:r>
              <a:rPr lang="en-US" sz="3600" dirty="0">
                <a:solidFill>
                  <a:srgbClr val="FF0000"/>
                </a:solidFill>
              </a:rPr>
              <a:t>one thing </a:t>
            </a:r>
            <a:r>
              <a:rPr lang="en-US" sz="3600" dirty="0">
                <a:solidFill>
                  <a:schemeClr val="bg1"/>
                </a:solidFill>
              </a:rPr>
              <a:t>you want us to read or watch</a:t>
            </a:r>
          </a:p>
        </p:txBody>
      </p:sp>
    </p:spTree>
    <p:extLst>
      <p:ext uri="{BB962C8B-B14F-4D97-AF65-F5344CB8AC3E}">
        <p14:creationId xmlns:p14="http://schemas.microsoft.com/office/powerpoint/2010/main" val="11102925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1-21 at 3.11.4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826" b="-873"/>
          <a:stretch/>
        </p:blipFill>
        <p:spPr>
          <a:xfrm>
            <a:off x="99392" y="918589"/>
            <a:ext cx="8906760" cy="3743932"/>
          </a:xfrm>
        </p:spPr>
      </p:pic>
    </p:spTree>
    <p:extLst>
      <p:ext uri="{BB962C8B-B14F-4D97-AF65-F5344CB8AC3E}">
        <p14:creationId xmlns:p14="http://schemas.microsoft.com/office/powerpoint/2010/main" val="38021920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E36F91-C5A1-9841-A065-36378F42249C}"/>
              </a:ext>
            </a:extLst>
          </p:cNvPr>
          <p:cNvPicPr>
            <a:picLocks noGrp="1" noChangeAspect="1"/>
          </p:cNvPicPr>
          <p:nvPr>
            <p:ph sz="quarter" idx="10"/>
          </p:nvPr>
        </p:nvPicPr>
        <p:blipFill>
          <a:blip r:embed="rId2"/>
          <a:stretch>
            <a:fillRect/>
          </a:stretch>
        </p:blipFill>
        <p:spPr>
          <a:xfrm>
            <a:off x="2275571" y="138896"/>
            <a:ext cx="4592857" cy="5660021"/>
          </a:xfrm>
        </p:spPr>
      </p:pic>
    </p:spTree>
    <p:extLst>
      <p:ext uri="{BB962C8B-B14F-4D97-AF65-F5344CB8AC3E}">
        <p14:creationId xmlns:p14="http://schemas.microsoft.com/office/powerpoint/2010/main" val="30558046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38FBE5-0167-DF40-8322-57D0A9494F35}"/>
              </a:ext>
            </a:extLst>
          </p:cNvPr>
          <p:cNvPicPr>
            <a:picLocks noGrp="1" noChangeAspect="1"/>
          </p:cNvPicPr>
          <p:nvPr>
            <p:ph sz="quarter" idx="10"/>
          </p:nvPr>
        </p:nvPicPr>
        <p:blipFill>
          <a:blip r:embed="rId2"/>
          <a:stretch>
            <a:fillRect/>
          </a:stretch>
        </p:blipFill>
        <p:spPr>
          <a:xfrm>
            <a:off x="1618830" y="347241"/>
            <a:ext cx="5906340" cy="5452006"/>
          </a:xfrm>
        </p:spPr>
      </p:pic>
    </p:spTree>
    <p:extLst>
      <p:ext uri="{BB962C8B-B14F-4D97-AF65-F5344CB8AC3E}">
        <p14:creationId xmlns:p14="http://schemas.microsoft.com/office/powerpoint/2010/main" val="42860126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71FE38-8759-B246-B700-9D3009F11E04}"/>
              </a:ext>
            </a:extLst>
          </p:cNvPr>
          <p:cNvPicPr>
            <a:picLocks noChangeAspect="1"/>
          </p:cNvPicPr>
          <p:nvPr/>
        </p:nvPicPr>
        <p:blipFill>
          <a:blip r:embed="rId2"/>
          <a:stretch>
            <a:fillRect/>
          </a:stretch>
        </p:blipFill>
        <p:spPr>
          <a:xfrm>
            <a:off x="1747777" y="203777"/>
            <a:ext cx="5648446" cy="5701986"/>
          </a:xfrm>
          <a:prstGeom prst="rect">
            <a:avLst/>
          </a:prstGeom>
        </p:spPr>
      </p:pic>
    </p:spTree>
    <p:extLst>
      <p:ext uri="{BB962C8B-B14F-4D97-AF65-F5344CB8AC3E}">
        <p14:creationId xmlns:p14="http://schemas.microsoft.com/office/powerpoint/2010/main" val="18510890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E71E25-23F3-A644-9AE9-5D266FDEC872}"/>
              </a:ext>
            </a:extLst>
          </p:cNvPr>
          <p:cNvPicPr>
            <a:picLocks noChangeAspect="1"/>
          </p:cNvPicPr>
          <p:nvPr/>
        </p:nvPicPr>
        <p:blipFill>
          <a:blip r:embed="rId2"/>
          <a:stretch>
            <a:fillRect/>
          </a:stretch>
        </p:blipFill>
        <p:spPr>
          <a:xfrm>
            <a:off x="736600" y="355359"/>
            <a:ext cx="7670800" cy="5499100"/>
          </a:xfrm>
          <a:prstGeom prst="rect">
            <a:avLst/>
          </a:prstGeom>
        </p:spPr>
      </p:pic>
    </p:spTree>
    <p:extLst>
      <p:ext uri="{BB962C8B-B14F-4D97-AF65-F5344CB8AC3E}">
        <p14:creationId xmlns:p14="http://schemas.microsoft.com/office/powerpoint/2010/main" val="15903179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A43E8-0339-D049-9198-E8E8C22D71A3}"/>
              </a:ext>
            </a:extLst>
          </p:cNvPr>
          <p:cNvSpPr>
            <a:spLocks noGrp="1"/>
          </p:cNvSpPr>
          <p:nvPr>
            <p:ph type="title"/>
          </p:nvPr>
        </p:nvSpPr>
        <p:spPr>
          <a:xfrm>
            <a:off x="457200" y="110693"/>
            <a:ext cx="8229600" cy="1016000"/>
          </a:xfrm>
        </p:spPr>
        <p:txBody>
          <a:bodyPr>
            <a:normAutofit/>
          </a:bodyPr>
          <a:lstStyle/>
          <a:p>
            <a:pPr algn="ctr"/>
            <a:r>
              <a:rPr lang="en-US" sz="4800" b="1" dirty="0">
                <a:solidFill>
                  <a:srgbClr val="FFFF00"/>
                </a:solidFill>
              </a:rPr>
              <a:t>Most serious of all</a:t>
            </a:r>
            <a:r>
              <a:rPr lang="en-US" sz="4800" b="1" dirty="0">
                <a:solidFill>
                  <a:srgbClr val="FF0000"/>
                </a:solidFill>
              </a:rPr>
              <a:t>…</a:t>
            </a:r>
          </a:p>
        </p:txBody>
      </p:sp>
      <p:pic>
        <p:nvPicPr>
          <p:cNvPr id="4" name="Picture 3">
            <a:extLst>
              <a:ext uri="{FF2B5EF4-FFF2-40B4-BE49-F238E27FC236}">
                <a16:creationId xmlns:a16="http://schemas.microsoft.com/office/drawing/2014/main" id="{CD72434D-CB46-1D47-957F-CF45D4FBFC92}"/>
              </a:ext>
            </a:extLst>
          </p:cNvPr>
          <p:cNvPicPr>
            <a:picLocks noChangeAspect="1"/>
          </p:cNvPicPr>
          <p:nvPr/>
        </p:nvPicPr>
        <p:blipFill>
          <a:blip r:embed="rId2"/>
          <a:stretch>
            <a:fillRect/>
          </a:stretch>
        </p:blipFill>
        <p:spPr>
          <a:xfrm>
            <a:off x="3022600" y="1346199"/>
            <a:ext cx="3365500" cy="4524115"/>
          </a:xfrm>
          <a:prstGeom prst="rect">
            <a:avLst/>
          </a:prstGeom>
        </p:spPr>
      </p:pic>
    </p:spTree>
    <p:extLst>
      <p:ext uri="{BB962C8B-B14F-4D97-AF65-F5344CB8AC3E}">
        <p14:creationId xmlns:p14="http://schemas.microsoft.com/office/powerpoint/2010/main" val="28634697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5028D-8360-B847-8B4B-E6EEAA5CFEBF}"/>
              </a:ext>
            </a:extLst>
          </p:cNvPr>
          <p:cNvPicPr>
            <a:picLocks noChangeAspect="1"/>
          </p:cNvPicPr>
          <p:nvPr/>
        </p:nvPicPr>
        <p:blipFill>
          <a:blip r:embed="rId2"/>
          <a:stretch>
            <a:fillRect/>
          </a:stretch>
        </p:blipFill>
        <p:spPr>
          <a:xfrm>
            <a:off x="3041650" y="330200"/>
            <a:ext cx="3060700" cy="5511800"/>
          </a:xfrm>
          <a:prstGeom prst="rect">
            <a:avLst/>
          </a:prstGeom>
        </p:spPr>
      </p:pic>
    </p:spTree>
    <p:extLst>
      <p:ext uri="{BB962C8B-B14F-4D97-AF65-F5344CB8AC3E}">
        <p14:creationId xmlns:p14="http://schemas.microsoft.com/office/powerpoint/2010/main" val="28780394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A27D35-0CC8-6F48-8730-E7841E841C20}"/>
              </a:ext>
            </a:extLst>
          </p:cNvPr>
          <p:cNvPicPr>
            <a:picLocks noChangeAspect="1"/>
          </p:cNvPicPr>
          <p:nvPr/>
        </p:nvPicPr>
        <p:blipFill>
          <a:blip r:embed="rId2"/>
          <a:stretch>
            <a:fillRect/>
          </a:stretch>
        </p:blipFill>
        <p:spPr>
          <a:xfrm>
            <a:off x="1708150" y="120650"/>
            <a:ext cx="5727700" cy="5690667"/>
          </a:xfrm>
          <a:prstGeom prst="rect">
            <a:avLst/>
          </a:prstGeom>
        </p:spPr>
      </p:pic>
    </p:spTree>
    <p:extLst>
      <p:ext uri="{BB962C8B-B14F-4D97-AF65-F5344CB8AC3E}">
        <p14:creationId xmlns:p14="http://schemas.microsoft.com/office/powerpoint/2010/main" val="38544122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468DE6-4EB6-1B4C-8DB2-26DD69921BAD}"/>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BA3B30FB-7CC3-6F42-9B08-56FB71476399}"/>
              </a:ext>
            </a:extLst>
          </p:cNvPr>
          <p:cNvPicPr>
            <a:picLocks noChangeAspect="1"/>
          </p:cNvPicPr>
          <p:nvPr/>
        </p:nvPicPr>
        <p:blipFill>
          <a:blip r:embed="rId3"/>
          <a:stretch>
            <a:fillRect/>
          </a:stretch>
        </p:blipFill>
        <p:spPr>
          <a:xfrm>
            <a:off x="2972707" y="165100"/>
            <a:ext cx="3198586" cy="5727700"/>
          </a:xfrm>
          <a:prstGeom prst="rect">
            <a:avLst/>
          </a:prstGeom>
        </p:spPr>
      </p:pic>
    </p:spTree>
    <p:extLst>
      <p:ext uri="{BB962C8B-B14F-4D97-AF65-F5344CB8AC3E}">
        <p14:creationId xmlns:p14="http://schemas.microsoft.com/office/powerpoint/2010/main" val="27391619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3C85-ACCF-F543-9A0A-EAAD6EC6A65F}"/>
              </a:ext>
            </a:extLst>
          </p:cNvPr>
          <p:cNvSpPr>
            <a:spLocks noGrp="1"/>
          </p:cNvSpPr>
          <p:nvPr>
            <p:ph type="title"/>
          </p:nvPr>
        </p:nvSpPr>
        <p:spPr>
          <a:xfrm>
            <a:off x="457200" y="0"/>
            <a:ext cx="8229600" cy="2511706"/>
          </a:xfrm>
        </p:spPr>
        <p:txBody>
          <a:bodyPr>
            <a:normAutofit/>
          </a:bodyPr>
          <a:lstStyle/>
          <a:p>
            <a:pPr algn="ctr"/>
            <a:r>
              <a:rPr lang="en-US" sz="4400" b="1" dirty="0">
                <a:solidFill>
                  <a:srgbClr val="FFFF00"/>
                </a:solidFill>
              </a:rPr>
              <a:t>You asked</a:t>
            </a:r>
            <a:r>
              <a:rPr lang="en-US" sz="4400" b="1" dirty="0">
                <a:solidFill>
                  <a:srgbClr val="FF0000"/>
                </a:solidFill>
              </a:rPr>
              <a:t>…</a:t>
            </a:r>
            <a:r>
              <a:rPr lang="en-US" sz="4400" b="1" dirty="0">
                <a:solidFill>
                  <a:schemeClr val="bg1"/>
                </a:solidFill>
              </a:rPr>
              <a:t>what are the limits of in-house counsel</a:t>
            </a:r>
            <a:r>
              <a:rPr lang="en-US" sz="4400" b="1" dirty="0">
                <a:solidFill>
                  <a:srgbClr val="FF0000"/>
                </a:solidFill>
              </a:rPr>
              <a:t>?</a:t>
            </a:r>
            <a:r>
              <a:rPr lang="en-US" sz="4400" b="1" dirty="0"/>
              <a:t> </a:t>
            </a:r>
            <a:r>
              <a:rPr lang="en-US" sz="4400" b="1" dirty="0">
                <a:solidFill>
                  <a:schemeClr val="bg1"/>
                </a:solidFill>
              </a:rPr>
              <a:t>When do outside lawyers need to be hired</a:t>
            </a:r>
            <a:r>
              <a:rPr lang="en-US" sz="4400" b="1" dirty="0">
                <a:solidFill>
                  <a:srgbClr val="FF0000"/>
                </a:solidFill>
              </a:rPr>
              <a:t>?</a:t>
            </a:r>
          </a:p>
        </p:txBody>
      </p:sp>
      <p:sp>
        <p:nvSpPr>
          <p:cNvPr id="3" name="Content Placeholder 2">
            <a:extLst>
              <a:ext uri="{FF2B5EF4-FFF2-40B4-BE49-F238E27FC236}">
                <a16:creationId xmlns:a16="http://schemas.microsoft.com/office/drawing/2014/main" id="{7F0B13A9-93B4-5C43-9C4A-6C8D2BD8E6DA}"/>
              </a:ext>
            </a:extLst>
          </p:cNvPr>
          <p:cNvSpPr>
            <a:spLocks noGrp="1"/>
          </p:cNvSpPr>
          <p:nvPr>
            <p:ph sz="quarter" idx="10"/>
          </p:nvPr>
        </p:nvSpPr>
        <p:spPr>
          <a:xfrm>
            <a:off x="457200" y="2939970"/>
            <a:ext cx="8229600" cy="2928395"/>
          </a:xfrm>
        </p:spPr>
        <p:txBody>
          <a:bodyPr>
            <a:normAutofit/>
          </a:bodyPr>
          <a:lstStyle/>
          <a:p>
            <a:pPr marL="0" indent="0" algn="ctr">
              <a:buNone/>
            </a:pPr>
            <a:r>
              <a:rPr lang="en-US" sz="9600" dirty="0">
                <a:solidFill>
                  <a:srgbClr val="FFFF00"/>
                </a:solidFill>
              </a:rPr>
              <a:t>AWESOME QUESTION</a:t>
            </a:r>
            <a:r>
              <a:rPr lang="en-US" sz="9600" dirty="0">
                <a:solidFill>
                  <a:srgbClr val="FF0000"/>
                </a:solidFill>
              </a:rPr>
              <a:t>S</a:t>
            </a:r>
          </a:p>
        </p:txBody>
      </p:sp>
    </p:spTree>
    <p:extLst>
      <p:ext uri="{BB962C8B-B14F-4D97-AF65-F5344CB8AC3E}">
        <p14:creationId xmlns:p14="http://schemas.microsoft.com/office/powerpoint/2010/main" val="54811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5"/>
            <a:ext cx="8229600" cy="1266443"/>
          </a:xfrm>
        </p:spPr>
        <p:txBody>
          <a:bodyPr>
            <a:normAutofit/>
          </a:bodyPr>
          <a:lstStyle/>
          <a:p>
            <a:pPr algn="ctr"/>
            <a:r>
              <a:rPr lang="en-US" sz="6000" b="1" dirty="0">
                <a:solidFill>
                  <a:srgbClr val="FFFF00"/>
                </a:solidFill>
              </a:rPr>
              <a:t>Group Presentations</a:t>
            </a:r>
          </a:p>
        </p:txBody>
      </p:sp>
      <p:sp>
        <p:nvSpPr>
          <p:cNvPr id="3" name="Content Placeholder 2"/>
          <p:cNvSpPr>
            <a:spLocks noGrp="1"/>
          </p:cNvSpPr>
          <p:nvPr>
            <p:ph sz="quarter" idx="10"/>
          </p:nvPr>
        </p:nvSpPr>
        <p:spPr>
          <a:xfrm>
            <a:off x="457200" y="1946030"/>
            <a:ext cx="8229600" cy="3980635"/>
          </a:xfrm>
        </p:spPr>
        <p:txBody>
          <a:bodyPr>
            <a:noAutofit/>
          </a:bodyPr>
          <a:lstStyle/>
          <a:p>
            <a:pPr marL="0" indent="0" algn="ctr">
              <a:buNone/>
            </a:pPr>
            <a:r>
              <a:rPr lang="en-US" sz="12500" dirty="0">
                <a:solidFill>
                  <a:srgbClr val="CCFFCC"/>
                </a:solidFill>
              </a:rPr>
              <a:t>Sign-up </a:t>
            </a:r>
            <a:r>
              <a:rPr lang="en-US" sz="12500" dirty="0">
                <a:solidFill>
                  <a:schemeClr val="bg1"/>
                </a:solidFill>
              </a:rPr>
              <a:t>at the break</a:t>
            </a:r>
          </a:p>
        </p:txBody>
      </p:sp>
    </p:spTree>
    <p:extLst>
      <p:ext uri="{BB962C8B-B14F-4D97-AF65-F5344CB8AC3E}">
        <p14:creationId xmlns:p14="http://schemas.microsoft.com/office/powerpoint/2010/main" val="32130362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EB713D-A844-FC43-AB8C-9BCE404212BB}"/>
              </a:ext>
            </a:extLst>
          </p:cNvPr>
          <p:cNvPicPr>
            <a:picLocks noChangeAspect="1"/>
          </p:cNvPicPr>
          <p:nvPr/>
        </p:nvPicPr>
        <p:blipFill>
          <a:blip r:embed="rId2"/>
          <a:stretch>
            <a:fillRect/>
          </a:stretch>
        </p:blipFill>
        <p:spPr>
          <a:xfrm>
            <a:off x="1162050" y="145487"/>
            <a:ext cx="6819900" cy="5664200"/>
          </a:xfrm>
          <a:prstGeom prst="rect">
            <a:avLst/>
          </a:prstGeom>
        </p:spPr>
      </p:pic>
    </p:spTree>
    <p:extLst>
      <p:ext uri="{BB962C8B-B14F-4D97-AF65-F5344CB8AC3E}">
        <p14:creationId xmlns:p14="http://schemas.microsoft.com/office/powerpoint/2010/main" val="39457227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C71C3-83F4-C54D-A7A3-DAF1D6ACD3D6}"/>
              </a:ext>
            </a:extLst>
          </p:cNvPr>
          <p:cNvPicPr>
            <a:picLocks noChangeAspect="1"/>
          </p:cNvPicPr>
          <p:nvPr/>
        </p:nvPicPr>
        <p:blipFill>
          <a:blip r:embed="rId2"/>
          <a:stretch>
            <a:fillRect/>
          </a:stretch>
        </p:blipFill>
        <p:spPr>
          <a:xfrm>
            <a:off x="1954520" y="172122"/>
            <a:ext cx="5234960" cy="5680038"/>
          </a:xfrm>
          <a:prstGeom prst="rect">
            <a:avLst/>
          </a:prstGeom>
        </p:spPr>
      </p:pic>
    </p:spTree>
    <p:extLst>
      <p:ext uri="{BB962C8B-B14F-4D97-AF65-F5344CB8AC3E}">
        <p14:creationId xmlns:p14="http://schemas.microsoft.com/office/powerpoint/2010/main" val="7137157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41C8F0-322D-1E41-AB5A-0E38377D5B1A}"/>
              </a:ext>
            </a:extLst>
          </p:cNvPr>
          <p:cNvSpPr>
            <a:spLocks noGrp="1"/>
          </p:cNvSpPr>
          <p:nvPr>
            <p:ph sz="quarter" idx="10"/>
          </p:nvPr>
        </p:nvSpPr>
        <p:spPr>
          <a:xfrm>
            <a:off x="457200" y="322729"/>
            <a:ext cx="8229600" cy="5550946"/>
          </a:xfrm>
        </p:spPr>
        <p:txBody>
          <a:bodyPr>
            <a:normAutofit fontScale="92500" lnSpcReduction="10000"/>
          </a:bodyPr>
          <a:lstStyle/>
          <a:p>
            <a:pPr marL="0" indent="0">
              <a:buNone/>
            </a:pPr>
            <a:r>
              <a:rPr lang="en-US" sz="3900" i="1" dirty="0">
                <a:solidFill>
                  <a:schemeClr val="bg1"/>
                </a:solidFill>
              </a:rPr>
              <a:t>123. (4) A </a:t>
            </a:r>
            <a:r>
              <a:rPr lang="en-US" sz="3900" i="1" dirty="0">
                <a:solidFill>
                  <a:srgbClr val="FFFF00"/>
                </a:solidFill>
              </a:rPr>
              <a:t>director is not liable </a:t>
            </a:r>
            <a:r>
              <a:rPr lang="en-US" sz="3900" i="1" dirty="0">
                <a:solidFill>
                  <a:schemeClr val="bg1"/>
                </a:solidFill>
              </a:rPr>
              <a:t>under section 118, 119 or 122 </a:t>
            </a:r>
            <a:r>
              <a:rPr lang="en-US" sz="3900" i="1" dirty="0">
                <a:solidFill>
                  <a:srgbClr val="FFFF00"/>
                </a:solidFill>
              </a:rPr>
              <a:t>if he relies in good faith </a:t>
            </a:r>
            <a:r>
              <a:rPr lang="en-US" sz="3900" i="1" dirty="0">
                <a:solidFill>
                  <a:schemeClr val="bg1"/>
                </a:solidFill>
              </a:rPr>
              <a:t>on</a:t>
            </a:r>
            <a:endParaRPr lang="en-CA" sz="3900" dirty="0">
              <a:solidFill>
                <a:schemeClr val="bg1"/>
              </a:solidFill>
            </a:endParaRPr>
          </a:p>
          <a:p>
            <a:pPr marL="0" indent="0">
              <a:buNone/>
            </a:pPr>
            <a:r>
              <a:rPr lang="en-US" sz="3900" i="1" dirty="0">
                <a:solidFill>
                  <a:schemeClr val="bg1"/>
                </a:solidFill>
              </a:rPr>
              <a:t>(a) financial statements of the corporation represented to him by an officer of the corporation or in a written report of the auditor of the corporation fairly to reflect the financial condition of the corporation; or</a:t>
            </a:r>
            <a:endParaRPr lang="en-CA" sz="3900" dirty="0">
              <a:solidFill>
                <a:schemeClr val="bg1"/>
              </a:solidFill>
            </a:endParaRPr>
          </a:p>
          <a:p>
            <a:pPr marL="0" indent="0">
              <a:buNone/>
            </a:pPr>
            <a:r>
              <a:rPr lang="en-US" sz="3900" i="1" dirty="0">
                <a:solidFill>
                  <a:schemeClr val="bg1"/>
                </a:solidFill>
              </a:rPr>
              <a:t>(b) </a:t>
            </a:r>
            <a:r>
              <a:rPr lang="en-US" sz="3900" i="1" dirty="0">
                <a:solidFill>
                  <a:srgbClr val="FF0000"/>
                </a:solidFill>
              </a:rPr>
              <a:t>a report of a lawyer</a:t>
            </a:r>
            <a:r>
              <a:rPr lang="en-US" sz="3900" i="1" dirty="0">
                <a:solidFill>
                  <a:srgbClr val="FFFF00"/>
                </a:solidFill>
              </a:rPr>
              <a:t>, accountant, engineer, appraiser or other person whose profession </a:t>
            </a:r>
            <a:r>
              <a:rPr lang="en-US" sz="3900" i="1" dirty="0">
                <a:solidFill>
                  <a:schemeClr val="bg1"/>
                </a:solidFill>
              </a:rPr>
              <a:t>lends credibility to a statement made by him.</a:t>
            </a:r>
            <a:endParaRPr lang="en-CA" sz="3900" dirty="0">
              <a:solidFill>
                <a:schemeClr val="bg1"/>
              </a:solidFill>
            </a:endParaRPr>
          </a:p>
          <a:p>
            <a:pPr marL="0" indent="0">
              <a:buNone/>
            </a:pPr>
            <a:endParaRPr lang="en-US" dirty="0"/>
          </a:p>
        </p:txBody>
      </p:sp>
    </p:spTree>
    <p:extLst>
      <p:ext uri="{BB962C8B-B14F-4D97-AF65-F5344CB8AC3E}">
        <p14:creationId xmlns:p14="http://schemas.microsoft.com/office/powerpoint/2010/main" val="13227182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8A20-7A17-9B43-9ABC-B87C34FF62E4}"/>
              </a:ext>
            </a:extLst>
          </p:cNvPr>
          <p:cNvSpPr>
            <a:spLocks noGrp="1"/>
          </p:cNvSpPr>
          <p:nvPr>
            <p:ph type="title"/>
          </p:nvPr>
        </p:nvSpPr>
        <p:spPr/>
        <p:txBody>
          <a:bodyPr/>
          <a:lstStyle/>
          <a:p>
            <a:pPr algn="ctr"/>
            <a:r>
              <a:rPr lang="en-US" b="1" dirty="0">
                <a:solidFill>
                  <a:schemeClr val="bg1"/>
                </a:solidFill>
              </a:rPr>
              <a:t>Query in this context</a:t>
            </a:r>
            <a:r>
              <a:rPr lang="en-US" b="1" dirty="0">
                <a:solidFill>
                  <a:srgbClr val="FF0000"/>
                </a:solidFill>
              </a:rPr>
              <a:t>…</a:t>
            </a:r>
          </a:p>
        </p:txBody>
      </p:sp>
      <p:sp>
        <p:nvSpPr>
          <p:cNvPr id="3" name="Content Placeholder 2">
            <a:extLst>
              <a:ext uri="{FF2B5EF4-FFF2-40B4-BE49-F238E27FC236}">
                <a16:creationId xmlns:a16="http://schemas.microsoft.com/office/drawing/2014/main" id="{1CB40E9D-A931-D448-9535-AB26865F2F66}"/>
              </a:ext>
            </a:extLst>
          </p:cNvPr>
          <p:cNvSpPr>
            <a:spLocks noGrp="1"/>
          </p:cNvSpPr>
          <p:nvPr>
            <p:ph sz="quarter" idx="10"/>
          </p:nvPr>
        </p:nvSpPr>
        <p:spPr>
          <a:xfrm>
            <a:off x="457200" y="1742739"/>
            <a:ext cx="8229600" cy="3983395"/>
          </a:xfrm>
        </p:spPr>
        <p:txBody>
          <a:bodyPr>
            <a:normAutofit/>
          </a:bodyPr>
          <a:lstStyle/>
          <a:p>
            <a:pPr marL="0" indent="0" algn="ctr">
              <a:buNone/>
            </a:pPr>
            <a:r>
              <a:rPr lang="en-US" sz="19600" b="1" dirty="0">
                <a:solidFill>
                  <a:srgbClr val="FF0000"/>
                </a:solidFill>
              </a:rPr>
              <a:t>C</a:t>
            </a:r>
            <a:r>
              <a:rPr lang="en-US" sz="19600" b="1" dirty="0">
                <a:solidFill>
                  <a:srgbClr val="FFFF00"/>
                </a:solidFill>
              </a:rPr>
              <a:t>.</a:t>
            </a:r>
            <a:r>
              <a:rPr lang="en-US" sz="19600" b="1" dirty="0">
                <a:solidFill>
                  <a:srgbClr val="FF0000"/>
                </a:solidFill>
              </a:rPr>
              <a:t>L</a:t>
            </a:r>
            <a:r>
              <a:rPr lang="en-US" sz="19600" b="1" dirty="0">
                <a:solidFill>
                  <a:srgbClr val="FFFF00"/>
                </a:solidFill>
              </a:rPr>
              <a:t>.</a:t>
            </a:r>
            <a:r>
              <a:rPr lang="en-US" sz="19600" b="1" dirty="0">
                <a:solidFill>
                  <a:srgbClr val="FF0000"/>
                </a:solidFill>
              </a:rPr>
              <a:t>O</a:t>
            </a:r>
            <a:r>
              <a:rPr lang="en-US" sz="19600" b="1" dirty="0">
                <a:solidFill>
                  <a:srgbClr val="FFFF00"/>
                </a:solidFill>
              </a:rPr>
              <a:t>.</a:t>
            </a:r>
          </a:p>
          <a:p>
            <a:pPr marL="0" indent="0" algn="ctr">
              <a:buNone/>
            </a:pPr>
            <a:r>
              <a:rPr lang="en-US" sz="4400" b="1" dirty="0">
                <a:solidFill>
                  <a:srgbClr val="FFFF00"/>
                </a:solidFill>
              </a:rPr>
              <a:t>(</a:t>
            </a:r>
            <a:r>
              <a:rPr lang="en-US" sz="4400" dirty="0">
                <a:solidFill>
                  <a:schemeClr val="bg1"/>
                </a:solidFill>
              </a:rPr>
              <a:t>Who is not member of local bar</a:t>
            </a:r>
            <a:r>
              <a:rPr lang="en-US" sz="4400" b="1" dirty="0">
                <a:solidFill>
                  <a:srgbClr val="FFFF00"/>
                </a:solidFill>
              </a:rPr>
              <a:t>)</a:t>
            </a:r>
          </a:p>
        </p:txBody>
      </p:sp>
    </p:spTree>
    <p:extLst>
      <p:ext uri="{BB962C8B-B14F-4D97-AF65-F5344CB8AC3E}">
        <p14:creationId xmlns:p14="http://schemas.microsoft.com/office/powerpoint/2010/main" val="7269200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1051-720E-E14B-8A57-BEDBA2ADEC2E}"/>
              </a:ext>
            </a:extLst>
          </p:cNvPr>
          <p:cNvSpPr>
            <a:spLocks noGrp="1"/>
          </p:cNvSpPr>
          <p:nvPr>
            <p:ph type="title"/>
          </p:nvPr>
        </p:nvSpPr>
        <p:spPr>
          <a:xfrm>
            <a:off x="457200" y="0"/>
            <a:ext cx="8229600" cy="1524000"/>
          </a:xfrm>
        </p:spPr>
        <p:txBody>
          <a:bodyPr>
            <a:normAutofit/>
          </a:bodyPr>
          <a:lstStyle/>
          <a:p>
            <a:pPr algn="ctr"/>
            <a:r>
              <a:rPr lang="en-US" sz="4400" b="1" dirty="0">
                <a:solidFill>
                  <a:schemeClr val="bg1"/>
                </a:solidFill>
              </a:rPr>
              <a:t>What about </a:t>
            </a:r>
            <a:r>
              <a:rPr lang="en-US" sz="4400" b="1" dirty="0">
                <a:solidFill>
                  <a:srgbClr val="FFFF00"/>
                </a:solidFill>
              </a:rPr>
              <a:t> </a:t>
            </a:r>
            <a:br>
              <a:rPr lang="en-US" sz="4400" b="1" dirty="0">
                <a:solidFill>
                  <a:srgbClr val="FFFF00"/>
                </a:solidFill>
              </a:rPr>
            </a:br>
            <a:r>
              <a:rPr lang="en-US" sz="4400" b="1" dirty="0">
                <a:solidFill>
                  <a:srgbClr val="FFFF00"/>
                </a:solidFill>
              </a:rPr>
              <a:t>SOLICITOR</a:t>
            </a:r>
            <a:r>
              <a:rPr lang="en-US" sz="4400" b="1" dirty="0">
                <a:solidFill>
                  <a:srgbClr val="FF0000"/>
                </a:solidFill>
              </a:rPr>
              <a:t>-</a:t>
            </a:r>
            <a:r>
              <a:rPr lang="en-US" sz="4400" b="1" dirty="0">
                <a:solidFill>
                  <a:srgbClr val="FFFF00"/>
                </a:solidFill>
              </a:rPr>
              <a:t>CLIENT PRIVILEDGE</a:t>
            </a:r>
            <a:r>
              <a:rPr lang="en-US" sz="4400" b="1" dirty="0">
                <a:solidFill>
                  <a:srgbClr val="FF0000"/>
                </a:solidFill>
              </a:rPr>
              <a:t>?</a:t>
            </a:r>
            <a:endParaRPr lang="en-US" sz="4400" dirty="0"/>
          </a:p>
        </p:txBody>
      </p:sp>
      <p:sp>
        <p:nvSpPr>
          <p:cNvPr id="3" name="Content Placeholder 2">
            <a:extLst>
              <a:ext uri="{FF2B5EF4-FFF2-40B4-BE49-F238E27FC236}">
                <a16:creationId xmlns:a16="http://schemas.microsoft.com/office/drawing/2014/main" id="{FE2491A8-E613-1D49-9177-955AFE97D40E}"/>
              </a:ext>
            </a:extLst>
          </p:cNvPr>
          <p:cNvSpPr>
            <a:spLocks noGrp="1"/>
          </p:cNvSpPr>
          <p:nvPr>
            <p:ph sz="quarter" idx="10"/>
          </p:nvPr>
        </p:nvSpPr>
        <p:spPr>
          <a:xfrm>
            <a:off x="457200" y="1723292"/>
            <a:ext cx="8229600" cy="4202134"/>
          </a:xfrm>
        </p:spPr>
        <p:txBody>
          <a:bodyPr>
            <a:normAutofit/>
          </a:bodyPr>
          <a:lstStyle/>
          <a:p>
            <a:pPr marL="0" indent="0">
              <a:buNone/>
            </a:pPr>
            <a:r>
              <a:rPr lang="en-CA" sz="3600" dirty="0">
                <a:solidFill>
                  <a:schemeClr val="bg1"/>
                </a:solidFill>
              </a:rPr>
              <a:t>In  </a:t>
            </a:r>
            <a:r>
              <a:rPr lang="en-CA" sz="3600" i="1" dirty="0">
                <a:solidFill>
                  <a:schemeClr val="bg1"/>
                </a:solidFill>
              </a:rPr>
              <a:t>R. v. Campbell </a:t>
            </a:r>
            <a:r>
              <a:rPr lang="en-CA" sz="3600" dirty="0">
                <a:solidFill>
                  <a:schemeClr val="bg1"/>
                </a:solidFill>
              </a:rPr>
              <a:t>[1999] 1 SCR 565, </a:t>
            </a:r>
            <a:r>
              <a:rPr lang="en-CA" sz="3600" baseline="30000" dirty="0">
                <a:solidFill>
                  <a:schemeClr val="bg1"/>
                </a:solidFill>
              </a:rPr>
              <a:t> </a:t>
            </a:r>
            <a:r>
              <a:rPr lang="en-CA" sz="3600" dirty="0">
                <a:solidFill>
                  <a:schemeClr val="bg1"/>
                </a:solidFill>
              </a:rPr>
              <a:t>the </a:t>
            </a:r>
            <a:r>
              <a:rPr lang="en-CA" sz="3600" dirty="0">
                <a:solidFill>
                  <a:srgbClr val="FF0000"/>
                </a:solidFill>
              </a:rPr>
              <a:t>Supreme Court of Canada </a:t>
            </a:r>
            <a:r>
              <a:rPr lang="en-CA" sz="3600" dirty="0">
                <a:solidFill>
                  <a:schemeClr val="bg1"/>
                </a:solidFill>
              </a:rPr>
              <a:t>held (citing </a:t>
            </a:r>
            <a:r>
              <a:rPr lang="en-CA" sz="3600" i="1" dirty="0">
                <a:solidFill>
                  <a:schemeClr val="bg1"/>
                </a:solidFill>
              </a:rPr>
              <a:t>Minter v. Priest</a:t>
            </a:r>
            <a:r>
              <a:rPr lang="en-CA" sz="3600" dirty="0">
                <a:solidFill>
                  <a:schemeClr val="bg1"/>
                </a:solidFill>
              </a:rPr>
              <a:t>, [1929] 1 K.B. 655 C.A.)</a:t>
            </a:r>
            <a:r>
              <a:rPr lang="en-CA" sz="3600" dirty="0">
                <a:solidFill>
                  <a:srgbClr val="FFFF00"/>
                </a:solidFill>
              </a:rPr>
              <a:t>that whether a lawyer works as in-house counsel or external counsel does not affect the creation or the character of solicitor-client privilege</a:t>
            </a:r>
            <a:r>
              <a:rPr lang="en-CA" sz="3600" dirty="0">
                <a:solidFill>
                  <a:schemeClr val="bg1"/>
                </a:solidFill>
              </a:rPr>
              <a:t>. In either context, only advice given by lawyers within a solicitor-client relationship is protected.</a:t>
            </a:r>
          </a:p>
          <a:p>
            <a:endParaRPr lang="en-US" dirty="0"/>
          </a:p>
        </p:txBody>
      </p:sp>
    </p:spTree>
    <p:extLst>
      <p:ext uri="{BB962C8B-B14F-4D97-AF65-F5344CB8AC3E}">
        <p14:creationId xmlns:p14="http://schemas.microsoft.com/office/powerpoint/2010/main" val="546583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CBB2B6-0F5B-094D-839C-16938A390685}"/>
              </a:ext>
            </a:extLst>
          </p:cNvPr>
          <p:cNvSpPr>
            <a:spLocks noGrp="1"/>
          </p:cNvSpPr>
          <p:nvPr>
            <p:ph sz="quarter" idx="10"/>
          </p:nvPr>
        </p:nvSpPr>
        <p:spPr>
          <a:xfrm>
            <a:off x="457200" y="117231"/>
            <a:ext cx="8405446" cy="5814646"/>
          </a:xfrm>
        </p:spPr>
        <p:txBody>
          <a:bodyPr>
            <a:normAutofit/>
          </a:bodyPr>
          <a:lstStyle/>
          <a:p>
            <a:pPr marL="0" indent="0">
              <a:buNone/>
            </a:pPr>
            <a:r>
              <a:rPr lang="en-CA" sz="3000" dirty="0">
                <a:solidFill>
                  <a:schemeClr val="bg1"/>
                </a:solidFill>
              </a:rPr>
              <a:t>In a 2004 decision,</a:t>
            </a:r>
            <a:r>
              <a:rPr lang="en-CA" sz="3000" i="1" dirty="0">
                <a:solidFill>
                  <a:schemeClr val="bg1"/>
                </a:solidFill>
              </a:rPr>
              <a:t> Pritchard v. Ontario (Human Rights Commission)</a:t>
            </a:r>
            <a:r>
              <a:rPr lang="en-CA" sz="3000" dirty="0">
                <a:solidFill>
                  <a:schemeClr val="bg1"/>
                </a:solidFill>
              </a:rPr>
              <a:t>, 2004 1 SCR 809 the </a:t>
            </a:r>
            <a:r>
              <a:rPr lang="en-CA" sz="3000" dirty="0">
                <a:solidFill>
                  <a:srgbClr val="FF0000"/>
                </a:solidFill>
              </a:rPr>
              <a:t>Supreme Court of Canada</a:t>
            </a:r>
            <a:r>
              <a:rPr lang="en-CA" sz="3000" dirty="0">
                <a:solidFill>
                  <a:schemeClr val="bg1"/>
                </a:solidFill>
              </a:rPr>
              <a:t> (citing R v. Campbell) reaffirmed the </a:t>
            </a:r>
            <a:r>
              <a:rPr lang="en-CA" sz="3000" dirty="0">
                <a:solidFill>
                  <a:srgbClr val="FFFF00"/>
                </a:solidFill>
              </a:rPr>
              <a:t>highly context-specific evaluation required to determine whether privilege attaches to an in-house lawyer's advice</a:t>
            </a:r>
            <a:r>
              <a:rPr lang="en-CA" sz="3000" dirty="0">
                <a:solidFill>
                  <a:schemeClr val="bg1"/>
                </a:solidFill>
              </a:rPr>
              <a:t>:</a:t>
            </a:r>
          </a:p>
          <a:p>
            <a:pPr marL="400050" lvl="1" indent="0">
              <a:buNone/>
            </a:pPr>
            <a:r>
              <a:rPr lang="en-CA" sz="3000" i="1" dirty="0">
                <a:solidFill>
                  <a:schemeClr val="bg1"/>
                </a:solidFill>
              </a:rPr>
              <a:t>"Owing to the nature of the work of in-house counsel, often having both legal and non-legal responsibilities, each situation must be assessed on a </a:t>
            </a:r>
            <a:r>
              <a:rPr lang="en-CA" sz="3000" i="1" dirty="0">
                <a:solidFill>
                  <a:srgbClr val="FFFF00"/>
                </a:solidFill>
              </a:rPr>
              <a:t>case-by-case basis </a:t>
            </a:r>
            <a:r>
              <a:rPr lang="en-CA" sz="3000" i="1" dirty="0">
                <a:solidFill>
                  <a:schemeClr val="bg1"/>
                </a:solidFill>
              </a:rPr>
              <a:t>to determine if the circumstances were such that the privilege arose. </a:t>
            </a:r>
            <a:r>
              <a:rPr lang="en-CA" sz="3000" i="1" dirty="0">
                <a:solidFill>
                  <a:srgbClr val="FFFF00"/>
                </a:solidFill>
              </a:rPr>
              <a:t>Whether or not the privilege will attach depends on the nature of the relationship, the subject matter of the advice, and the circumstances in which it is sought and rendered</a:t>
            </a:r>
            <a:r>
              <a:rPr lang="en-CA" sz="3000" i="1" dirty="0">
                <a:solidFill>
                  <a:schemeClr val="bg1"/>
                </a:solidFill>
              </a:rPr>
              <a:t>."</a:t>
            </a:r>
            <a:endParaRPr lang="en-US" sz="3000" i="1" dirty="0">
              <a:solidFill>
                <a:schemeClr val="bg1"/>
              </a:solidFill>
            </a:endParaRPr>
          </a:p>
          <a:p>
            <a:endParaRPr lang="en-US" dirty="0"/>
          </a:p>
        </p:txBody>
      </p:sp>
    </p:spTree>
    <p:extLst>
      <p:ext uri="{BB962C8B-B14F-4D97-AF65-F5344CB8AC3E}">
        <p14:creationId xmlns:p14="http://schemas.microsoft.com/office/powerpoint/2010/main" val="13126818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64C0FB-2FF6-5343-AB5C-7E59CD490DA7}"/>
              </a:ext>
            </a:extLst>
          </p:cNvPr>
          <p:cNvSpPr>
            <a:spLocks noGrp="1"/>
          </p:cNvSpPr>
          <p:nvPr>
            <p:ph sz="quarter" idx="10"/>
          </p:nvPr>
        </p:nvSpPr>
        <p:spPr>
          <a:xfrm>
            <a:off x="457200" y="715108"/>
            <a:ext cx="8229600" cy="5011026"/>
          </a:xfrm>
        </p:spPr>
        <p:txBody>
          <a:bodyPr>
            <a:normAutofit/>
          </a:bodyPr>
          <a:lstStyle/>
          <a:p>
            <a:pPr marL="0" indent="0" algn="ctr">
              <a:buNone/>
            </a:pPr>
            <a:r>
              <a:rPr lang="en-CA" sz="6000" i="1" dirty="0">
                <a:solidFill>
                  <a:schemeClr val="bg1"/>
                </a:solidFill>
                <a:latin typeface="Apple Chancery" panose="03020702040506060504" pitchFamily="66" charset="-79"/>
                <a:cs typeface="Apple Chancery" panose="03020702040506060504" pitchFamily="66" charset="-79"/>
              </a:rPr>
              <a:t>You are </a:t>
            </a:r>
            <a:r>
              <a:rPr lang="en-CA" sz="6000" i="1" dirty="0">
                <a:solidFill>
                  <a:srgbClr val="FFFF00"/>
                </a:solidFill>
                <a:latin typeface="Apple Chancery" panose="03020702040506060504" pitchFamily="66" charset="-79"/>
                <a:cs typeface="Apple Chancery" panose="03020702040506060504" pitchFamily="66" charset="-79"/>
              </a:rPr>
              <a:t>VP Business Development</a:t>
            </a:r>
            <a:r>
              <a:rPr lang="en-CA" sz="6000" i="1" dirty="0">
                <a:solidFill>
                  <a:schemeClr val="bg1"/>
                </a:solidFill>
                <a:latin typeface="Apple Chancery" panose="03020702040506060504" pitchFamily="66" charset="-79"/>
                <a:cs typeface="Apple Chancery" panose="03020702040506060504" pitchFamily="66" charset="-79"/>
              </a:rPr>
              <a:t> in your organization and are sometimes asked for legal advice. </a:t>
            </a:r>
            <a:r>
              <a:rPr lang="en-CA" sz="6000" i="1" dirty="0">
                <a:solidFill>
                  <a:srgbClr val="FFFF00"/>
                </a:solidFill>
                <a:latin typeface="Apple Chancery" panose="03020702040506060504" pitchFamily="66" charset="-79"/>
                <a:cs typeface="Apple Chancery" panose="03020702040506060504" pitchFamily="66" charset="-79"/>
              </a:rPr>
              <a:t>Is your legal advice privileged</a:t>
            </a:r>
            <a:r>
              <a:rPr lang="en-CA" sz="6000" i="1" dirty="0">
                <a:solidFill>
                  <a:srgbClr val="FF0000"/>
                </a:solidFill>
                <a:latin typeface="Apple Chancery" panose="03020702040506060504" pitchFamily="66" charset="-79"/>
                <a:cs typeface="Apple Chancery" panose="03020702040506060504" pitchFamily="66" charset="-79"/>
              </a:rPr>
              <a:t>? </a:t>
            </a:r>
            <a:endParaRPr lang="en-US" sz="6000" i="1" dirty="0">
              <a:solidFill>
                <a:srgbClr val="FF0000"/>
              </a:solidFill>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1990187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87C34-8E3E-9F4C-AC95-CB10B4E9A305}"/>
              </a:ext>
            </a:extLst>
          </p:cNvPr>
          <p:cNvSpPr>
            <a:spLocks noGrp="1"/>
          </p:cNvSpPr>
          <p:nvPr>
            <p:ph type="title"/>
          </p:nvPr>
        </p:nvSpPr>
        <p:spPr>
          <a:xfrm>
            <a:off x="457200" y="0"/>
            <a:ext cx="8229600" cy="1956121"/>
          </a:xfrm>
        </p:spPr>
        <p:txBody>
          <a:bodyPr>
            <a:normAutofit/>
          </a:bodyPr>
          <a:lstStyle/>
          <a:p>
            <a:pPr algn="ctr"/>
            <a:r>
              <a:rPr lang="en-US" b="1" dirty="0">
                <a:solidFill>
                  <a:srgbClr val="FFFF00"/>
                </a:solidFill>
              </a:rPr>
              <a:t>You asked</a:t>
            </a:r>
            <a:r>
              <a:rPr lang="en-US" b="1" dirty="0">
                <a:solidFill>
                  <a:srgbClr val="FF0000"/>
                </a:solidFill>
              </a:rPr>
              <a:t>…</a:t>
            </a:r>
            <a:r>
              <a:rPr lang="en-US" b="1" dirty="0">
                <a:solidFill>
                  <a:schemeClr val="bg1"/>
                </a:solidFill>
              </a:rPr>
              <a:t>Differences between in-house lawyers the world over</a:t>
            </a:r>
            <a:r>
              <a:rPr lang="en-US" b="1" dirty="0">
                <a:solidFill>
                  <a:srgbClr val="FF0000"/>
                </a:solidFill>
              </a:rPr>
              <a:t>???</a:t>
            </a:r>
          </a:p>
        </p:txBody>
      </p:sp>
      <p:pic>
        <p:nvPicPr>
          <p:cNvPr id="5" name="Content Placeholder 4">
            <a:extLst>
              <a:ext uri="{FF2B5EF4-FFF2-40B4-BE49-F238E27FC236}">
                <a16:creationId xmlns:a16="http://schemas.microsoft.com/office/drawing/2014/main" id="{56EFCEF3-8B7F-DC4D-AEE8-41D82AA5E9ED}"/>
              </a:ext>
            </a:extLst>
          </p:cNvPr>
          <p:cNvPicPr>
            <a:picLocks noGrp="1" noChangeAspect="1"/>
          </p:cNvPicPr>
          <p:nvPr>
            <p:ph sz="quarter" idx="10"/>
          </p:nvPr>
        </p:nvPicPr>
        <p:blipFill>
          <a:blip r:embed="rId2"/>
          <a:stretch>
            <a:fillRect/>
          </a:stretch>
        </p:blipFill>
        <p:spPr>
          <a:xfrm>
            <a:off x="2744787" y="2071688"/>
            <a:ext cx="3654425" cy="3654425"/>
          </a:xfrm>
        </p:spPr>
      </p:pic>
    </p:spTree>
    <p:extLst>
      <p:ext uri="{BB962C8B-B14F-4D97-AF65-F5344CB8AC3E}">
        <p14:creationId xmlns:p14="http://schemas.microsoft.com/office/powerpoint/2010/main" val="4547392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E2A5-EA16-CE4A-9488-C8E44426B985}"/>
              </a:ext>
            </a:extLst>
          </p:cNvPr>
          <p:cNvSpPr>
            <a:spLocks noGrp="1"/>
          </p:cNvSpPr>
          <p:nvPr>
            <p:ph type="title"/>
          </p:nvPr>
        </p:nvSpPr>
        <p:spPr>
          <a:xfrm>
            <a:off x="457200" y="174193"/>
            <a:ext cx="8229600" cy="1016000"/>
          </a:xfrm>
        </p:spPr>
        <p:txBody>
          <a:bodyPr/>
          <a:lstStyle/>
          <a:p>
            <a:pPr algn="ctr"/>
            <a:r>
              <a:rPr lang="en-US" b="1" dirty="0">
                <a:solidFill>
                  <a:srgbClr val="FFFF00"/>
                </a:solidFill>
              </a:rPr>
              <a:t>Speaking of solicitor</a:t>
            </a:r>
            <a:r>
              <a:rPr lang="en-US" b="1" dirty="0">
                <a:solidFill>
                  <a:srgbClr val="FF0000"/>
                </a:solidFill>
              </a:rPr>
              <a:t>-</a:t>
            </a:r>
            <a:r>
              <a:rPr lang="en-US" b="1" dirty="0">
                <a:solidFill>
                  <a:srgbClr val="FFFF00"/>
                </a:solidFill>
              </a:rPr>
              <a:t>client privilege</a:t>
            </a:r>
            <a:r>
              <a:rPr lang="en-US" b="1" dirty="0">
                <a:solidFill>
                  <a:srgbClr val="FF0000"/>
                </a:solidFill>
              </a:rPr>
              <a:t>…</a:t>
            </a:r>
          </a:p>
        </p:txBody>
      </p:sp>
      <p:pic>
        <p:nvPicPr>
          <p:cNvPr id="5" name="Content Placeholder 4">
            <a:extLst>
              <a:ext uri="{FF2B5EF4-FFF2-40B4-BE49-F238E27FC236}">
                <a16:creationId xmlns:a16="http://schemas.microsoft.com/office/drawing/2014/main" id="{A87BE62F-89AE-FA4B-9E60-7844A328FC84}"/>
              </a:ext>
            </a:extLst>
          </p:cNvPr>
          <p:cNvPicPr>
            <a:picLocks noGrp="1" noChangeAspect="1"/>
          </p:cNvPicPr>
          <p:nvPr>
            <p:ph sz="quarter" idx="10"/>
          </p:nvPr>
        </p:nvPicPr>
        <p:blipFill>
          <a:blip r:embed="rId2"/>
          <a:stretch>
            <a:fillRect/>
          </a:stretch>
        </p:blipFill>
        <p:spPr>
          <a:xfrm>
            <a:off x="2801816" y="1286139"/>
            <a:ext cx="3540368" cy="4551902"/>
          </a:xfrm>
        </p:spPr>
      </p:pic>
    </p:spTree>
    <p:extLst>
      <p:ext uri="{BB962C8B-B14F-4D97-AF65-F5344CB8AC3E}">
        <p14:creationId xmlns:p14="http://schemas.microsoft.com/office/powerpoint/2010/main" val="34075248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5C7D4C-AD81-274C-8E2F-FEB676109AAB}"/>
              </a:ext>
            </a:extLst>
          </p:cNvPr>
          <p:cNvPicPr>
            <a:picLocks noGrp="1" noChangeAspect="1"/>
          </p:cNvPicPr>
          <p:nvPr>
            <p:ph sz="quarter" idx="10"/>
          </p:nvPr>
        </p:nvPicPr>
        <p:blipFill>
          <a:blip r:embed="rId2"/>
          <a:stretch>
            <a:fillRect/>
          </a:stretch>
        </p:blipFill>
        <p:spPr>
          <a:xfrm>
            <a:off x="2426677" y="105877"/>
            <a:ext cx="4384431" cy="5816968"/>
          </a:xfrm>
        </p:spPr>
      </p:pic>
    </p:spTree>
    <p:extLst>
      <p:ext uri="{BB962C8B-B14F-4D97-AF65-F5344CB8AC3E}">
        <p14:creationId xmlns:p14="http://schemas.microsoft.com/office/powerpoint/2010/main" val="698306132"/>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4791</TotalTime>
  <Words>1650</Words>
  <Application>Microsoft Macintosh PowerPoint</Application>
  <PresentationFormat>On-screen Show (4:3)</PresentationFormat>
  <Paragraphs>242</Paragraphs>
  <Slides>147</Slides>
  <Notes>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147</vt:i4>
      </vt:variant>
    </vt:vector>
  </HeadingPairs>
  <TitlesOfParts>
    <vt:vector size="161" baseType="lpstr">
      <vt:lpstr>American Typewriter</vt:lpstr>
      <vt:lpstr>Apple Chancery</vt:lpstr>
      <vt:lpstr>Arial</vt:lpstr>
      <vt:lpstr>Calibri</vt:lpstr>
      <vt:lpstr>Klavika</vt:lpstr>
      <vt:lpstr>Lucida Console</vt:lpstr>
      <vt:lpstr>Mangal</vt:lpstr>
      <vt:lpstr>P22 Typewriter</vt:lpstr>
      <vt:lpstr>Symbol</vt:lpstr>
      <vt:lpstr>Times</vt:lpstr>
      <vt:lpstr>Times New Roman</vt:lpstr>
      <vt:lpstr>Wingdings</vt:lpstr>
      <vt:lpstr>CDM_PPT_Template </vt:lpstr>
      <vt:lpstr>2_CDM_PPT_Template </vt:lpstr>
      <vt:lpstr>“With great power…” Part 2</vt:lpstr>
      <vt:lpstr>PowerPoint Presentation</vt:lpstr>
      <vt:lpstr>Terrific Thursdays</vt:lpstr>
      <vt:lpstr>PowerPoint Presentation</vt:lpstr>
      <vt:lpstr>PowerPoint Presentation</vt:lpstr>
      <vt:lpstr> EVALUATION </vt:lpstr>
      <vt:lpstr>Paper Confessional  (or what I learned one winter holiday)</vt:lpstr>
      <vt:lpstr>Group Presentations</vt:lpstr>
      <vt:lpstr>Group Presentations</vt:lpstr>
      <vt:lpstr>Possible Methodology for this…</vt:lpstr>
      <vt:lpstr>Evaluation Tips</vt:lpstr>
      <vt:lpstr>Grades (primarily)</vt:lpstr>
      <vt:lpstr>PowerPoint Presentation</vt:lpstr>
      <vt:lpstr>PowerPoint Presentation</vt:lpstr>
      <vt:lpstr>Follow up to first week…</vt:lpstr>
      <vt:lpstr>PowerPoint Presentation</vt:lpstr>
      <vt:lpstr>PowerPoint Presentation</vt:lpstr>
      <vt:lpstr>PowerPoint Presentation</vt:lpstr>
      <vt:lpstr>PowerPoint Presentation</vt:lpstr>
      <vt:lpstr>PowerPoint Presentation</vt:lpstr>
      <vt:lpstr>PowerPoint Presentation</vt:lpstr>
      <vt:lpstr>Hot on the heels of…</vt:lpstr>
      <vt:lpstr>PowerPoint Presentation</vt:lpstr>
      <vt:lpstr>PowerPoint Presentation</vt:lpstr>
      <vt:lpstr>PowerPoint Presentation</vt:lpstr>
      <vt:lpstr>PowerPoint Presentation</vt:lpstr>
      <vt:lpstr>PowerPoint Presentation</vt:lpstr>
      <vt:lpstr>Remember Shlensky v. Wrigley  237 N.E.2d 776 (Ill. App.1968)?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Recapping</vt:lpstr>
      <vt:lpstr>Speaking of Excess…trapped or team player?</vt:lpstr>
      <vt:lpstr>Entry drug to…?</vt:lpstr>
      <vt:lpstr>The course in one cartoon</vt:lpstr>
      <vt:lpstr>PowerPoint Presentation</vt:lpstr>
      <vt:lpstr>Basic Problem?</vt:lpstr>
      <vt:lpstr>PowerPoint Presentation</vt:lpstr>
      <vt:lpstr>Basic Problem? Huge?</vt:lpstr>
      <vt:lpstr>Basic Conundrum?</vt:lpstr>
      <vt:lpstr>…invisible.</vt:lpstr>
      <vt:lpstr>Poor Governance is SUPER VISIBLE</vt:lpstr>
      <vt:lpstr>Pause</vt:lpstr>
      <vt:lpstr>PowerPoint Presentation</vt:lpstr>
      <vt:lpstr>Syllabus Exercise Part 2 RESULTS</vt:lpstr>
      <vt:lpstr>Possible Methodology for  Group  Presentations &amp; much of the course (?)</vt:lpstr>
      <vt:lpstr>PowerPoint Presentation</vt:lpstr>
      <vt:lpstr>About you &amp; what might interest you..</vt:lpstr>
      <vt:lpstr>PowerPoint Presentation</vt:lpstr>
      <vt:lpstr>PowerPoint Presentation</vt:lpstr>
      <vt:lpstr>Case Study Method?</vt:lpstr>
      <vt:lpstr>PowerPoint Presentation</vt:lpstr>
      <vt:lpstr>PowerPoint Presentation</vt:lpstr>
      <vt:lpstr>PowerPoint Presentation</vt:lpstr>
      <vt:lpstr>Syllabus Exercise Part 2 RESULTS </vt:lpstr>
      <vt:lpstr>PowerPoint Presentation</vt:lpstr>
      <vt:lpstr>PowerPoint Presentation</vt:lpstr>
      <vt:lpstr>You said…A Role Playing Exercise…</vt:lpstr>
      <vt:lpstr>PowerPoint Presentation</vt:lpstr>
      <vt:lpstr>You said…Securities/Takeover Problems</vt:lpstr>
      <vt:lpstr>You asked…Punishments for corporate counsel wrongdoing?</vt:lpstr>
      <vt:lpstr>PowerPoint Presentation</vt:lpstr>
      <vt:lpstr>Strother v. 3464920 Canada Inc., [2007] 2 S.C.R. 177 </vt:lpstr>
      <vt:lpstr>PowerPoint Presentation</vt:lpstr>
      <vt:lpstr>PowerPoint Presentation</vt:lpstr>
      <vt:lpstr>PowerPoint Presentation</vt:lpstr>
      <vt:lpstr>PowerPoint Presentation</vt:lpstr>
      <vt:lpstr>PowerPoint Presentation</vt:lpstr>
      <vt:lpstr>PowerPoint Presentation</vt:lpstr>
      <vt:lpstr>Most serious of all…</vt:lpstr>
      <vt:lpstr>PowerPoint Presentation</vt:lpstr>
      <vt:lpstr>PowerPoint Presentation</vt:lpstr>
      <vt:lpstr>PowerPoint Presentation</vt:lpstr>
      <vt:lpstr>You asked…what are the limits of in-house counsel? When do outside lawyers need to be hired?</vt:lpstr>
      <vt:lpstr>PowerPoint Presentation</vt:lpstr>
      <vt:lpstr>PowerPoint Presentation</vt:lpstr>
      <vt:lpstr>PowerPoint Presentation</vt:lpstr>
      <vt:lpstr>Query in this context…</vt:lpstr>
      <vt:lpstr>What about   SOLICITOR-CLIENT PRIVILEDGE?</vt:lpstr>
      <vt:lpstr>PowerPoint Presentation</vt:lpstr>
      <vt:lpstr>PowerPoint Presentation</vt:lpstr>
      <vt:lpstr>You asked…Differences between in-house lawyers the world over???</vt:lpstr>
      <vt:lpstr>Speaking of solicitor-client privilege…</vt:lpstr>
      <vt:lpstr>PowerPoint Presentation</vt:lpstr>
      <vt:lpstr>PowerPoint Presentation</vt:lpstr>
      <vt:lpstr>You asked…What about being  in-house at smaller companies?</vt:lpstr>
      <vt:lpstr>You wondered…Will the need for  in-house counsel go away because  of on-line law firms or A.I.?</vt:lpstr>
      <vt:lpstr>PowerPoint Presentation</vt:lpstr>
      <vt:lpstr>PowerPoint Presentation</vt:lpstr>
      <vt:lpstr>PowerPoint Presentation</vt:lpstr>
      <vt:lpstr>Take-aways and/or summaries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 great 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Useful metaphor only</vt:lpstr>
      <vt:lpstr>PowerPoint Presentation</vt:lpstr>
      <vt:lpstr>PowerPoint Presentation</vt:lpstr>
      <vt:lpstr>Possible Methodology for  Group  Presentations</vt:lpstr>
      <vt:lpstr>Follow the counsel through the maze and its decision points</vt:lpstr>
      <vt:lpstr>And bear in mind…</vt:lpstr>
      <vt:lpstr>Alternative is Topic Presentations…</vt:lpstr>
      <vt:lpstr>Gordian Knots</vt:lpstr>
      <vt:lpstr>PowerPoint Presentation</vt:lpstr>
      <vt:lpstr>Pause</vt:lpstr>
      <vt:lpstr>PowerPoint Presentation</vt:lpstr>
      <vt:lpstr>PowerPoint Presentation</vt:lpstr>
      <vt:lpstr>PowerPoint Presentation</vt:lpstr>
      <vt:lpstr>PowerPoint Presentation</vt:lpstr>
      <vt:lpstr>PowerPoint Presentation</vt:lpstr>
      <vt:lpstr> A MATTER OF PERSPECTIVE</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Controlling the Controllers</dc:title>
  <dc:creator>Jon Festinger</dc:creator>
  <cp:lastModifiedBy>Microsoft Office User</cp:lastModifiedBy>
  <cp:revision>489</cp:revision>
  <cp:lastPrinted>2013-11-20T04:46:48Z</cp:lastPrinted>
  <dcterms:created xsi:type="dcterms:W3CDTF">2013-03-18T21:23:38Z</dcterms:created>
  <dcterms:modified xsi:type="dcterms:W3CDTF">2019-01-31T22:45:01Z</dcterms:modified>
</cp:coreProperties>
</file>