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08"/>
  </p:notesMasterIdLst>
  <p:sldIdLst>
    <p:sldId id="300" r:id="rId3"/>
    <p:sldId id="547" r:id="rId4"/>
    <p:sldId id="1260" r:id="rId5"/>
    <p:sldId id="2331" r:id="rId6"/>
    <p:sldId id="2943" r:id="rId7"/>
    <p:sldId id="583" r:id="rId8"/>
    <p:sldId id="2346" r:id="rId9"/>
    <p:sldId id="1125" r:id="rId10"/>
    <p:sldId id="1127" r:id="rId11"/>
    <p:sldId id="2942" r:id="rId12"/>
    <p:sldId id="2540" r:id="rId13"/>
    <p:sldId id="441" r:id="rId14"/>
    <p:sldId id="2911" r:id="rId15"/>
    <p:sldId id="1172" r:id="rId16"/>
    <p:sldId id="2944" r:id="rId17"/>
    <p:sldId id="538" r:id="rId18"/>
    <p:sldId id="539" r:id="rId19"/>
    <p:sldId id="540" r:id="rId20"/>
    <p:sldId id="541" r:id="rId21"/>
    <p:sldId id="543" r:id="rId22"/>
    <p:sldId id="550" r:id="rId23"/>
    <p:sldId id="3010" r:id="rId24"/>
    <p:sldId id="3011" r:id="rId25"/>
    <p:sldId id="3012" r:id="rId26"/>
    <p:sldId id="2945" r:id="rId27"/>
    <p:sldId id="2946" r:id="rId28"/>
    <p:sldId id="594" r:id="rId29"/>
    <p:sldId id="524" r:id="rId30"/>
    <p:sldId id="595" r:id="rId31"/>
    <p:sldId id="2912" r:id="rId32"/>
    <p:sldId id="2932" r:id="rId33"/>
    <p:sldId id="2952" r:id="rId34"/>
    <p:sldId id="2953" r:id="rId35"/>
    <p:sldId id="2928" r:id="rId36"/>
    <p:sldId id="2931" r:id="rId37"/>
    <p:sldId id="1081" r:id="rId38"/>
    <p:sldId id="2959" r:id="rId39"/>
    <p:sldId id="2994" r:id="rId40"/>
    <p:sldId id="2992" r:id="rId41"/>
    <p:sldId id="2993" r:id="rId42"/>
    <p:sldId id="2970" r:id="rId43"/>
    <p:sldId id="2991" r:id="rId44"/>
    <p:sldId id="2996" r:id="rId45"/>
    <p:sldId id="2997" r:id="rId46"/>
    <p:sldId id="2995" r:id="rId47"/>
    <p:sldId id="2990" r:id="rId48"/>
    <p:sldId id="2956" r:id="rId49"/>
    <p:sldId id="2964" r:id="rId50"/>
    <p:sldId id="2965" r:id="rId51"/>
    <p:sldId id="2957" r:id="rId52"/>
    <p:sldId id="2954" r:id="rId53"/>
    <p:sldId id="2960" r:id="rId54"/>
    <p:sldId id="2969" r:id="rId55"/>
    <p:sldId id="2961" r:id="rId56"/>
    <p:sldId id="2963" r:id="rId57"/>
    <p:sldId id="2967" r:id="rId58"/>
    <p:sldId id="2971" r:id="rId59"/>
    <p:sldId id="2975" r:id="rId60"/>
    <p:sldId id="2973" r:id="rId61"/>
    <p:sldId id="2966" r:id="rId62"/>
    <p:sldId id="2976" r:id="rId63"/>
    <p:sldId id="2977" r:id="rId64"/>
    <p:sldId id="2974" r:id="rId65"/>
    <p:sldId id="2968" r:id="rId66"/>
    <p:sldId id="2955" r:id="rId67"/>
    <p:sldId id="2998" r:id="rId68"/>
    <p:sldId id="2999" r:id="rId69"/>
    <p:sldId id="1255" r:id="rId70"/>
    <p:sldId id="365" r:id="rId71"/>
    <p:sldId id="2981" r:id="rId72"/>
    <p:sldId id="2982" r:id="rId73"/>
    <p:sldId id="3000" r:id="rId74"/>
    <p:sldId id="3001" r:id="rId75"/>
    <p:sldId id="2983" r:id="rId76"/>
    <p:sldId id="596" r:id="rId77"/>
    <p:sldId id="2939" r:id="rId78"/>
    <p:sldId id="2940" r:id="rId79"/>
    <p:sldId id="2984" r:id="rId80"/>
    <p:sldId id="2986" r:id="rId81"/>
    <p:sldId id="3044" r:id="rId82"/>
    <p:sldId id="2985" r:id="rId83"/>
    <p:sldId id="3045" r:id="rId84"/>
    <p:sldId id="2987" r:id="rId85"/>
    <p:sldId id="2988" r:id="rId86"/>
    <p:sldId id="3002" r:id="rId87"/>
    <p:sldId id="3003" r:id="rId88"/>
    <p:sldId id="3004" r:id="rId89"/>
    <p:sldId id="2989" r:id="rId90"/>
    <p:sldId id="2916" r:id="rId91"/>
    <p:sldId id="3041" r:id="rId92"/>
    <p:sldId id="3042" r:id="rId93"/>
    <p:sldId id="3046" r:id="rId94"/>
    <p:sldId id="2915" r:id="rId95"/>
    <p:sldId id="3006" r:id="rId96"/>
    <p:sldId id="3005" r:id="rId97"/>
    <p:sldId id="3007" r:id="rId98"/>
    <p:sldId id="1293" r:id="rId99"/>
    <p:sldId id="3013" r:id="rId100"/>
    <p:sldId id="3014" r:id="rId101"/>
    <p:sldId id="822" r:id="rId102"/>
    <p:sldId id="2009" r:id="rId103"/>
    <p:sldId id="2539" r:id="rId104"/>
    <p:sldId id="823" r:id="rId105"/>
    <p:sldId id="2125" r:id="rId106"/>
    <p:sldId id="824"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788CA"/>
    <a:srgbClr val="FFC079"/>
    <a:srgbClr val="C31F3D"/>
    <a:srgbClr val="E42225"/>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262"/>
  </p:normalViewPr>
  <p:slideViewPr>
    <p:cSldViewPr snapToGrid="0" snapToObjects="1">
      <p:cViewPr varScale="1">
        <p:scale>
          <a:sx n="77" d="100"/>
          <a:sy n="77" d="100"/>
        </p:scale>
        <p:origin x="210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1/30/19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DD70A-49CF-A34C-9971-161B57405951}" type="slidenum">
              <a:rPr lang="en-US" smtClean="0"/>
              <a:t>78</a:t>
            </a:fld>
            <a:endParaRPr lang="en-US"/>
          </a:p>
        </p:txBody>
      </p:sp>
    </p:spTree>
    <p:extLst>
      <p:ext uri="{BB962C8B-B14F-4D97-AF65-F5344CB8AC3E}">
        <p14:creationId xmlns:p14="http://schemas.microsoft.com/office/powerpoint/2010/main" val="2302369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102</a:t>
            </a:fld>
            <a:endParaRPr lang="en-US"/>
          </a:p>
        </p:txBody>
      </p:sp>
    </p:spTree>
    <p:extLst>
      <p:ext uri="{BB962C8B-B14F-4D97-AF65-F5344CB8AC3E}">
        <p14:creationId xmlns:p14="http://schemas.microsoft.com/office/powerpoint/2010/main" val="390622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hls.harvard.edu/academics/curriculum/catalog/default.aspx?o=72164"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fontScale="90000"/>
          </a:bodyPr>
          <a:lstStyle/>
          <a:p>
            <a:r>
              <a:rPr lang="en-US" sz="5300" b="1" dirty="0">
                <a:solidFill>
                  <a:schemeClr val="tx1"/>
                </a:solidFill>
                <a:latin typeface="+mn-lt"/>
                <a:cs typeface="Times New Roman"/>
              </a:rPr>
              <a:t>“</a:t>
            </a:r>
            <a:r>
              <a:rPr lang="en-US" sz="5300" b="1" dirty="0">
                <a:solidFill>
                  <a:schemeClr val="tx2"/>
                </a:solidFill>
                <a:latin typeface="+mn-lt"/>
                <a:cs typeface="Times New Roman"/>
              </a:rPr>
              <a:t>With great power</a:t>
            </a:r>
            <a:r>
              <a:rPr lang="en-US" sz="5300" b="1" dirty="0">
                <a:solidFill>
                  <a:srgbClr val="FFFF00"/>
                </a:solidFill>
                <a:latin typeface="+mn-lt"/>
                <a:cs typeface="Times New Roman"/>
              </a:rPr>
              <a:t>…</a:t>
            </a:r>
            <a:r>
              <a:rPr lang="en-US" sz="5300" b="1" dirty="0">
                <a:solidFill>
                  <a:schemeClr val="tx1"/>
                </a:solidFill>
                <a:latin typeface="+mn-lt"/>
                <a:cs typeface="Times New Roman"/>
              </a:rPr>
              <a:t>” </a:t>
            </a:r>
            <a:r>
              <a:rPr lang="en-US" sz="5300" b="1" dirty="0">
                <a:solidFill>
                  <a:srgbClr val="FF0000"/>
                </a:solidFill>
                <a:latin typeface="+mn-lt"/>
                <a:cs typeface="Times New Roman"/>
              </a:rPr>
              <a:t>Part 1</a:t>
            </a: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 2</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FF"/>
                </a:solidFill>
                <a:cs typeface="Lucida Console"/>
              </a:rPr>
              <a:t>Festinger Law &amp; Strategy </a:t>
            </a: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DD1-CFD6-CD4C-9469-376D2A57B444}"/>
              </a:ext>
            </a:extLst>
          </p:cNvPr>
          <p:cNvSpPr>
            <a:spLocks noGrp="1"/>
          </p:cNvSpPr>
          <p:nvPr>
            <p:ph type="title"/>
          </p:nvPr>
        </p:nvSpPr>
        <p:spPr/>
        <p:txBody>
          <a:bodyPr/>
          <a:lstStyle/>
          <a:p>
            <a:pPr algn="ctr"/>
            <a:r>
              <a:rPr lang="en-US" b="1" dirty="0">
                <a:solidFill>
                  <a:srgbClr val="FFFF00"/>
                </a:solidFill>
              </a:rPr>
              <a:t>Possible Methodology for this</a:t>
            </a:r>
            <a:r>
              <a:rPr lang="en-US" b="1" dirty="0">
                <a:solidFill>
                  <a:schemeClr val="bg1"/>
                </a:solidFill>
              </a:rPr>
              <a:t>…</a:t>
            </a:r>
          </a:p>
        </p:txBody>
      </p:sp>
      <p:sp>
        <p:nvSpPr>
          <p:cNvPr id="3" name="Content Placeholder 2">
            <a:extLst>
              <a:ext uri="{FF2B5EF4-FFF2-40B4-BE49-F238E27FC236}">
                <a16:creationId xmlns:a16="http://schemas.microsoft.com/office/drawing/2014/main" id="{674E46AA-FD69-9644-8AA9-2ADFC82A40BF}"/>
              </a:ext>
            </a:extLst>
          </p:cNvPr>
          <p:cNvSpPr>
            <a:spLocks noGrp="1"/>
          </p:cNvSpPr>
          <p:nvPr>
            <p:ph sz="quarter" idx="10"/>
          </p:nvPr>
        </p:nvSpPr>
        <p:spPr>
          <a:xfrm>
            <a:off x="457200" y="1828800"/>
            <a:ext cx="8229600" cy="3897334"/>
          </a:xfrm>
        </p:spPr>
        <p:txBody>
          <a:bodyPr>
            <a:noAutofit/>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a:t>
            </a:r>
          </a:p>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Up</a:t>
            </a:r>
          </a:p>
        </p:txBody>
      </p:sp>
    </p:spTree>
    <p:extLst>
      <p:ext uri="{BB962C8B-B14F-4D97-AF65-F5344CB8AC3E}">
        <p14:creationId xmlns:p14="http://schemas.microsoft.com/office/powerpoint/2010/main" val="29410098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NEXT WEEK</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552734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4BACC6"/>
                </a:solidFill>
                <a:latin typeface="+mn-lt"/>
              </a:rPr>
              <a:t>Term paper </a:t>
            </a:r>
            <a:r>
              <a:rPr lang="en-US" sz="3400" dirty="0">
                <a:solidFill>
                  <a:schemeClr val="accent3">
                    <a:lumMod val="60000"/>
                    <a:lumOff val="40000"/>
                  </a:schemeClr>
                </a:solidFill>
                <a:latin typeface="+mn-lt"/>
              </a:rPr>
              <a:t>can be </a:t>
            </a:r>
            <a:r>
              <a:rPr lang="en-US" sz="3400" dirty="0">
                <a:solidFill>
                  <a:srgbClr val="4BACC6"/>
                </a:solidFill>
                <a:latin typeface="+mn-lt"/>
              </a:rPr>
              <a:t>on your presentation topic</a:t>
            </a:r>
            <a:r>
              <a:rPr lang="en-US" sz="3400" dirty="0">
                <a:solidFill>
                  <a:schemeClr val="bg1"/>
                </a:solidFill>
                <a:latin typeface="+mn-lt"/>
              </a:rPr>
              <a:t>.</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  </a:t>
            </a:r>
            <a:r>
              <a:rPr lang="en-US" sz="3400" dirty="0">
                <a:solidFill>
                  <a:schemeClr val="bg1"/>
                </a:solidFill>
                <a:latin typeface="+mn-lt"/>
              </a:rPr>
              <a:t>(20 minute per student multiplier suggested 2-4 per group to 60 minute max).</a:t>
            </a:r>
          </a:p>
        </p:txBody>
      </p:sp>
    </p:spTree>
    <p:extLst>
      <p:ext uri="{BB962C8B-B14F-4D97-AF65-F5344CB8AC3E}">
        <p14:creationId xmlns:p14="http://schemas.microsoft.com/office/powerpoint/2010/main" val="383955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59387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70235-919E-174F-968B-91C36147D2C4}"/>
              </a:ext>
            </a:extLst>
          </p:cNvPr>
          <p:cNvSpPr>
            <a:spLocks noGrp="1"/>
          </p:cNvSpPr>
          <p:nvPr>
            <p:ph sz="quarter" idx="10"/>
          </p:nvPr>
        </p:nvSpPr>
        <p:spPr>
          <a:xfrm>
            <a:off x="457200" y="395132"/>
            <a:ext cx="8229600" cy="5123968"/>
          </a:xfrm>
        </p:spPr>
        <p:txBody>
          <a:bodyPr>
            <a:noAutofit/>
          </a:bodyPr>
          <a:lstStyle/>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Will read</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 drafts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outlines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synopsis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abstracts</a:t>
            </a:r>
            <a:r>
              <a:rPr lang="en-US" sz="4000" dirty="0">
                <a:solidFill>
                  <a:srgbClr val="FF0000"/>
                </a:solidFill>
                <a:latin typeface="Arial Hebrew Scholar" pitchFamily="2" charset="-79"/>
                <a:cs typeface="Arial Hebrew Scholar" pitchFamily="2" charset="-79"/>
              </a:rPr>
              <a:t>…</a:t>
            </a:r>
            <a:r>
              <a:rPr lang="en-US" sz="4000" dirty="0">
                <a:solidFill>
                  <a:srgbClr val="FFFF00"/>
                </a:solidFill>
                <a:latin typeface="Arial Hebrew Scholar" pitchFamily="2" charset="-79"/>
                <a:cs typeface="Arial Hebrew Scholar" pitchFamily="2" charset="-79"/>
              </a:rPr>
              <a:t>etc</a:t>
            </a:r>
            <a:r>
              <a:rPr lang="en-US" sz="4000" dirty="0">
                <a:solidFill>
                  <a:srgbClr val="FF0000"/>
                </a:solidFill>
                <a:latin typeface="Arial Hebrew Scholar" pitchFamily="2" charset="-79"/>
                <a:cs typeface="Arial Hebrew Scholar" pitchFamily="2" charset="-79"/>
              </a:rPr>
              <a:t>. </a:t>
            </a:r>
          </a:p>
          <a:p>
            <a:pPr marL="457200" indent="-457200">
              <a:buFont typeface="+mj-lt"/>
              <a:buAutoNum type="arabicPeriod"/>
            </a:pPr>
            <a:r>
              <a:rPr lang="en-US" sz="4000" dirty="0">
                <a:solidFill>
                  <a:schemeClr val="bg1"/>
                </a:solidFill>
                <a:latin typeface="Arial Hebrew Scholar" pitchFamily="2" charset="-79"/>
                <a:cs typeface="Arial Hebrew Scholar" pitchFamily="2" charset="-79"/>
              </a:rPr>
              <a:t>As late as I can</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0000"/>
                </a:solidFill>
                <a:latin typeface="Arial Hebrew Scholar" pitchFamily="2" charset="-79"/>
                <a:cs typeface="Arial Hebrew Scholar" pitchFamily="2" charset="-79"/>
              </a:rPr>
              <a:t>Due last day of exams by 4</a:t>
            </a:r>
            <a:r>
              <a:rPr lang="en-US" sz="4000" dirty="0">
                <a:solidFill>
                  <a:srgbClr val="FFFF00"/>
                </a:solidFill>
                <a:latin typeface="Arial Hebrew Scholar" pitchFamily="2" charset="-79"/>
                <a:cs typeface="Arial Hebrew Scholar" pitchFamily="2" charset="-79"/>
              </a:rPr>
              <a:t>:</a:t>
            </a:r>
            <a:r>
              <a:rPr lang="en-US" sz="4000" dirty="0">
                <a:solidFill>
                  <a:srgbClr val="FF0000"/>
                </a:solidFill>
                <a:latin typeface="Arial Hebrew Scholar" pitchFamily="2" charset="-79"/>
                <a:cs typeface="Arial Hebrew Scholar" pitchFamily="2" charset="-79"/>
              </a:rPr>
              <a:t>00 PM</a:t>
            </a:r>
            <a:r>
              <a:rPr lang="en-US" sz="4000" dirty="0">
                <a:solidFill>
                  <a:srgbClr val="FFFF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Hand in </a:t>
            </a:r>
            <a:r>
              <a:rPr lang="en-US" sz="4000" dirty="0">
                <a:solidFill>
                  <a:schemeClr val="bg1"/>
                </a:solidFill>
                <a:latin typeface="Arial Hebrew Scholar" pitchFamily="2" charset="-79"/>
                <a:cs typeface="Arial Hebrew Scholar" pitchFamily="2" charset="-79"/>
              </a:rPr>
              <a:t>papers to front desk </a:t>
            </a:r>
            <a:r>
              <a:rPr lang="en-US" sz="4000" dirty="0">
                <a:solidFill>
                  <a:srgbClr val="FF0000"/>
                </a:solidFill>
                <a:latin typeface="Arial Hebrew Scholar" pitchFamily="2" charset="-79"/>
                <a:cs typeface="Arial Hebrew Scholar" pitchFamily="2" charset="-79"/>
              </a:rPr>
              <a:t>&amp;</a:t>
            </a:r>
            <a:r>
              <a:rPr lang="en-US" sz="4000" dirty="0">
                <a:solidFill>
                  <a:schemeClr val="bg1"/>
                </a:solidFill>
                <a:latin typeface="Arial Hebrew Scholar" pitchFamily="2" charset="-79"/>
                <a:cs typeface="Arial Hebrew Scholar" pitchFamily="2" charset="-79"/>
              </a:rPr>
              <a:t> send by email</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If email only</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 make sure you get acknowledgment of receipt</a:t>
            </a:r>
            <a:r>
              <a:rPr lang="en-US" sz="4400" dirty="0">
                <a:solidFill>
                  <a:srgbClr val="FF0000"/>
                </a:solidFill>
                <a:latin typeface="Arial Hebrew Scholar" pitchFamily="2" charset="-79"/>
                <a:cs typeface="Arial Hebrew Scholar" pitchFamily="2" charset="-79"/>
              </a:rPr>
              <a:t>.</a:t>
            </a:r>
          </a:p>
        </p:txBody>
      </p:sp>
    </p:spTree>
    <p:extLst>
      <p:ext uri="{BB962C8B-B14F-4D97-AF65-F5344CB8AC3E}">
        <p14:creationId xmlns:p14="http://schemas.microsoft.com/office/powerpoint/2010/main" val="165185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E74C-48EE-3E41-A6CB-DEFEA91EBD39}"/>
              </a:ext>
            </a:extLst>
          </p:cNvPr>
          <p:cNvSpPr>
            <a:spLocks noGrp="1"/>
          </p:cNvSpPr>
          <p:nvPr>
            <p:ph type="title"/>
          </p:nvPr>
        </p:nvSpPr>
        <p:spPr>
          <a:xfrm>
            <a:off x="457200" y="188806"/>
            <a:ext cx="8229600" cy="1016000"/>
          </a:xfrm>
        </p:spPr>
        <p:txBody>
          <a:bodyPr>
            <a:normAutofit/>
          </a:bodyPr>
          <a:lstStyle/>
          <a:p>
            <a:pPr algn="ctr"/>
            <a:r>
              <a:rPr lang="en-US" sz="4800" b="1" dirty="0">
                <a:solidFill>
                  <a:schemeClr val="bg1"/>
                </a:solidFill>
              </a:rPr>
              <a:t>Recapping</a:t>
            </a:r>
          </a:p>
        </p:txBody>
      </p:sp>
      <p:pic>
        <p:nvPicPr>
          <p:cNvPr id="5" name="Content Placeholder 4">
            <a:extLst>
              <a:ext uri="{FF2B5EF4-FFF2-40B4-BE49-F238E27FC236}">
                <a16:creationId xmlns:a16="http://schemas.microsoft.com/office/drawing/2014/main" id="{3DE879EB-A383-E549-85D7-4EA1BD831F04}"/>
              </a:ext>
            </a:extLst>
          </p:cNvPr>
          <p:cNvPicPr>
            <a:picLocks noGrp="1" noChangeAspect="1"/>
          </p:cNvPicPr>
          <p:nvPr>
            <p:ph sz="quarter" idx="10"/>
          </p:nvPr>
        </p:nvPicPr>
        <p:blipFill>
          <a:blip r:embed="rId2"/>
          <a:stretch>
            <a:fillRect/>
          </a:stretch>
        </p:blipFill>
        <p:spPr>
          <a:xfrm>
            <a:off x="1394790" y="1408113"/>
            <a:ext cx="6354419" cy="4318000"/>
          </a:xfrm>
        </p:spPr>
      </p:pic>
    </p:spTree>
    <p:extLst>
      <p:ext uri="{BB962C8B-B14F-4D97-AF65-F5344CB8AC3E}">
        <p14:creationId xmlns:p14="http://schemas.microsoft.com/office/powerpoint/2010/main" val="1517597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682" y="9116"/>
            <a:ext cx="8330318" cy="1016000"/>
          </a:xfrm>
        </p:spPr>
        <p:txBody>
          <a:bodyPr/>
          <a:lstStyle/>
          <a:p>
            <a:pPr algn="ctr"/>
            <a:r>
              <a:rPr lang="en-US" b="1" dirty="0">
                <a:solidFill>
                  <a:srgbClr val="FFFF00"/>
                </a:solidFill>
              </a:rPr>
              <a:t>Pick your meme</a:t>
            </a:r>
            <a:endParaRPr lang="en-US" dirty="0">
              <a:solidFill>
                <a:srgbClr val="FFFF00"/>
              </a:solidFill>
            </a:endParaRPr>
          </a:p>
        </p:txBody>
      </p:sp>
      <p:pic>
        <p:nvPicPr>
          <p:cNvPr id="4" name="Content Placeholder 3" descr="Screen Shot 2016-09-05 at 7.13.3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76" r="-254"/>
          <a:stretch/>
        </p:blipFill>
        <p:spPr>
          <a:xfrm>
            <a:off x="1210600" y="1025525"/>
            <a:ext cx="6707915" cy="4848225"/>
          </a:xfrm>
        </p:spPr>
      </p:pic>
    </p:spTree>
    <p:extLst>
      <p:ext uri="{BB962C8B-B14F-4D97-AF65-F5344CB8AC3E}">
        <p14:creationId xmlns:p14="http://schemas.microsoft.com/office/powerpoint/2010/main" val="574163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ncartoons024155-549.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14" r="-449"/>
          <a:stretch/>
        </p:blipFill>
        <p:spPr>
          <a:xfrm>
            <a:off x="1667056" y="495300"/>
            <a:ext cx="5854541" cy="5230813"/>
          </a:xfrm>
        </p:spPr>
      </p:pic>
      <p:sp>
        <p:nvSpPr>
          <p:cNvPr id="2" name="TextBox 1"/>
          <p:cNvSpPr txBox="1"/>
          <p:nvPr/>
        </p:nvSpPr>
        <p:spPr>
          <a:xfrm>
            <a:off x="698500" y="1312333"/>
            <a:ext cx="869349" cy="1569660"/>
          </a:xfrm>
          <a:prstGeom prst="rect">
            <a:avLst/>
          </a:prstGeom>
          <a:noFill/>
        </p:spPr>
        <p:txBody>
          <a:bodyPr wrap="none" rtlCol="0">
            <a:spAutoFit/>
          </a:bodyPr>
          <a:lstStyle/>
          <a:p>
            <a:r>
              <a:rPr lang="en-US" sz="9600" dirty="0">
                <a:solidFill>
                  <a:srgbClr val="FFFF00"/>
                </a:solidFill>
              </a:rPr>
              <a:t>1</a:t>
            </a:r>
          </a:p>
        </p:txBody>
      </p:sp>
    </p:spTree>
    <p:extLst>
      <p:ext uri="{BB962C8B-B14F-4D97-AF65-F5344CB8AC3E}">
        <p14:creationId xmlns:p14="http://schemas.microsoft.com/office/powerpoint/2010/main" val="1250326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0249.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93" r="-456"/>
          <a:stretch/>
        </p:blipFill>
        <p:spPr>
          <a:xfrm>
            <a:off x="1151062" y="574675"/>
            <a:ext cx="6886529" cy="5151438"/>
          </a:xfrm>
        </p:spPr>
      </p:pic>
      <p:sp>
        <p:nvSpPr>
          <p:cNvPr id="2" name="TextBox 1"/>
          <p:cNvSpPr txBox="1"/>
          <p:nvPr/>
        </p:nvSpPr>
        <p:spPr>
          <a:xfrm>
            <a:off x="296333" y="1672167"/>
            <a:ext cx="869349" cy="1569660"/>
          </a:xfrm>
          <a:prstGeom prst="rect">
            <a:avLst/>
          </a:prstGeom>
          <a:noFill/>
        </p:spPr>
        <p:txBody>
          <a:bodyPr wrap="none" rtlCol="0">
            <a:spAutoFit/>
          </a:bodyPr>
          <a:lstStyle/>
          <a:p>
            <a:r>
              <a:rPr lang="en-US" sz="9600" dirty="0">
                <a:solidFill>
                  <a:srgbClr val="FFFF00"/>
                </a:solidFill>
              </a:rPr>
              <a:t>2</a:t>
            </a:r>
          </a:p>
        </p:txBody>
      </p:sp>
    </p:spTree>
    <p:extLst>
      <p:ext uri="{BB962C8B-B14F-4D97-AF65-F5344CB8AC3E}">
        <p14:creationId xmlns:p14="http://schemas.microsoft.com/office/powerpoint/2010/main" val="3873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7.32.5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53" r="-583"/>
          <a:stretch/>
        </p:blipFill>
        <p:spPr>
          <a:xfrm>
            <a:off x="1766284" y="336550"/>
            <a:ext cx="5596545" cy="5556250"/>
          </a:xfrm>
        </p:spPr>
      </p:pic>
      <p:sp>
        <p:nvSpPr>
          <p:cNvPr id="2" name="TextBox 1"/>
          <p:cNvSpPr txBox="1"/>
          <p:nvPr/>
        </p:nvSpPr>
        <p:spPr>
          <a:xfrm>
            <a:off x="719667" y="2053167"/>
            <a:ext cx="869349" cy="1569660"/>
          </a:xfrm>
          <a:prstGeom prst="rect">
            <a:avLst/>
          </a:prstGeom>
          <a:noFill/>
        </p:spPr>
        <p:txBody>
          <a:bodyPr wrap="none" rtlCol="0">
            <a:spAutoFit/>
          </a:bodyPr>
          <a:lstStyle/>
          <a:p>
            <a:r>
              <a:rPr lang="en-US" sz="9600" dirty="0">
                <a:solidFill>
                  <a:srgbClr val="FFFF00"/>
                </a:solidFill>
              </a:rPr>
              <a:t>3</a:t>
            </a:r>
          </a:p>
        </p:txBody>
      </p:sp>
    </p:spTree>
    <p:extLst>
      <p:ext uri="{BB962C8B-B14F-4D97-AF65-F5344CB8AC3E}">
        <p14:creationId xmlns:p14="http://schemas.microsoft.com/office/powerpoint/2010/main" val="242782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7.33.3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911" r="911"/>
          <a:stretch/>
        </p:blipFill>
        <p:spPr>
          <a:xfrm>
            <a:off x="457200" y="1544638"/>
            <a:ext cx="8229600" cy="2752725"/>
          </a:xfrm>
        </p:spPr>
      </p:pic>
      <p:sp>
        <p:nvSpPr>
          <p:cNvPr id="2" name="TextBox 1"/>
          <p:cNvSpPr txBox="1"/>
          <p:nvPr/>
        </p:nvSpPr>
        <p:spPr>
          <a:xfrm>
            <a:off x="6074833" y="4635499"/>
            <a:ext cx="869349" cy="1569660"/>
          </a:xfrm>
          <a:prstGeom prst="rect">
            <a:avLst/>
          </a:prstGeom>
          <a:noFill/>
        </p:spPr>
        <p:txBody>
          <a:bodyPr wrap="none" rtlCol="0">
            <a:spAutoFit/>
          </a:bodyPr>
          <a:lstStyle/>
          <a:p>
            <a:r>
              <a:rPr lang="en-US" sz="9600" dirty="0">
                <a:solidFill>
                  <a:srgbClr val="FFFF00"/>
                </a:solidFill>
              </a:rPr>
              <a:t>4</a:t>
            </a:r>
          </a:p>
        </p:txBody>
      </p:sp>
    </p:spTree>
    <p:extLst>
      <p:ext uri="{BB962C8B-B14F-4D97-AF65-F5344CB8AC3E}">
        <p14:creationId xmlns:p14="http://schemas.microsoft.com/office/powerpoint/2010/main" val="2832096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94606" y="1329435"/>
            <a:ext cx="7992193" cy="4396699"/>
          </a:xfrm>
        </p:spPr>
        <p:txBody>
          <a:bodyPr>
            <a:normAutofit/>
          </a:bodyPr>
          <a:lstStyle/>
          <a:p>
            <a:pPr marL="0" indent="0">
              <a:buNone/>
            </a:pPr>
            <a:r>
              <a:rPr lang="en-US" sz="6000" dirty="0">
                <a:solidFill>
                  <a:schemeClr val="bg1"/>
                </a:solidFill>
                <a:latin typeface="+mn-lt"/>
              </a:rPr>
              <a:t>Which </a:t>
            </a:r>
            <a:r>
              <a:rPr lang="en-US" sz="6000" dirty="0">
                <a:solidFill>
                  <a:srgbClr val="FFFF00"/>
                </a:solidFill>
                <a:latin typeface="+mn-lt"/>
              </a:rPr>
              <a:t>meme appeals </a:t>
            </a:r>
            <a:r>
              <a:rPr lang="en-US" sz="6000" dirty="0">
                <a:solidFill>
                  <a:schemeClr val="bg1"/>
                </a:solidFill>
                <a:latin typeface="+mn-lt"/>
              </a:rPr>
              <a:t>to you </a:t>
            </a:r>
            <a:r>
              <a:rPr lang="en-US" sz="6000" dirty="0">
                <a:solidFill>
                  <a:srgbClr val="FFFF00"/>
                </a:solidFill>
                <a:latin typeface="+mn-lt"/>
              </a:rPr>
              <a:t>most</a:t>
            </a:r>
            <a:r>
              <a:rPr lang="en-US" sz="6000" dirty="0">
                <a:solidFill>
                  <a:schemeClr val="bg1"/>
                </a:solidFill>
                <a:latin typeface="+mn-lt"/>
              </a:rPr>
              <a:t> in the context of this course?</a:t>
            </a:r>
          </a:p>
        </p:txBody>
      </p:sp>
    </p:spTree>
    <p:extLst>
      <p:ext uri="{BB962C8B-B14F-4D97-AF65-F5344CB8AC3E}">
        <p14:creationId xmlns:p14="http://schemas.microsoft.com/office/powerpoint/2010/main" val="4024590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D05E-E3BE-4D43-8B72-6B4436C3A946}"/>
              </a:ext>
            </a:extLst>
          </p:cNvPr>
          <p:cNvSpPr>
            <a:spLocks noGrp="1"/>
          </p:cNvSpPr>
          <p:nvPr>
            <p:ph type="title"/>
          </p:nvPr>
        </p:nvSpPr>
        <p:spPr>
          <a:xfrm>
            <a:off x="457200" y="156264"/>
            <a:ext cx="8229600" cy="1016000"/>
          </a:xfrm>
        </p:spPr>
        <p:txBody>
          <a:bodyPr>
            <a:normAutofit/>
          </a:bodyPr>
          <a:lstStyle/>
          <a:p>
            <a:pPr algn="ctr"/>
            <a:r>
              <a:rPr lang="en-US" sz="3200" dirty="0">
                <a:solidFill>
                  <a:srgbClr val="FFFF00"/>
                </a:solidFill>
              </a:rPr>
              <a:t>Speaking of Excess</a:t>
            </a:r>
            <a:r>
              <a:rPr lang="en-US" sz="3200" dirty="0">
                <a:solidFill>
                  <a:schemeClr val="bg1"/>
                </a:solidFill>
              </a:rPr>
              <a:t>…</a:t>
            </a:r>
            <a:r>
              <a:rPr lang="en-US" sz="3200" b="1" dirty="0">
                <a:solidFill>
                  <a:srgbClr val="FF0000"/>
                </a:solidFill>
              </a:rPr>
              <a:t>trapped or team player</a:t>
            </a:r>
            <a:r>
              <a:rPr lang="en-US" sz="3200" dirty="0">
                <a:solidFill>
                  <a:schemeClr val="bg1"/>
                </a:solidFill>
              </a:rPr>
              <a:t>?</a:t>
            </a:r>
          </a:p>
        </p:txBody>
      </p:sp>
      <p:pic>
        <p:nvPicPr>
          <p:cNvPr id="5" name="Content Placeholder 4">
            <a:extLst>
              <a:ext uri="{FF2B5EF4-FFF2-40B4-BE49-F238E27FC236}">
                <a16:creationId xmlns:a16="http://schemas.microsoft.com/office/drawing/2014/main" id="{5E70077B-2597-1140-B797-B12FD83717B3}"/>
              </a:ext>
            </a:extLst>
          </p:cNvPr>
          <p:cNvPicPr>
            <a:picLocks noGrp="1" noChangeAspect="1"/>
          </p:cNvPicPr>
          <p:nvPr>
            <p:ph sz="quarter" idx="10"/>
          </p:nvPr>
        </p:nvPicPr>
        <p:blipFill rotWithShape="1">
          <a:blip r:embed="rId2"/>
          <a:srcRect l="4615" r="3718" b="6169"/>
          <a:stretch/>
        </p:blipFill>
        <p:spPr>
          <a:xfrm>
            <a:off x="717177" y="1332857"/>
            <a:ext cx="4294094" cy="2301287"/>
          </a:xfrm>
        </p:spPr>
      </p:pic>
      <p:pic>
        <p:nvPicPr>
          <p:cNvPr id="7" name="Picture 6">
            <a:extLst>
              <a:ext uri="{FF2B5EF4-FFF2-40B4-BE49-F238E27FC236}">
                <a16:creationId xmlns:a16="http://schemas.microsoft.com/office/drawing/2014/main" id="{97A6E2EA-5553-B943-A169-CA4EF6ECE746}"/>
              </a:ext>
            </a:extLst>
          </p:cNvPr>
          <p:cNvPicPr>
            <a:picLocks noChangeAspect="1"/>
          </p:cNvPicPr>
          <p:nvPr/>
        </p:nvPicPr>
        <p:blipFill>
          <a:blip r:embed="rId3"/>
          <a:stretch>
            <a:fillRect/>
          </a:stretch>
        </p:blipFill>
        <p:spPr>
          <a:xfrm>
            <a:off x="4672371" y="3794737"/>
            <a:ext cx="3667048" cy="2444698"/>
          </a:xfrm>
          <a:prstGeom prst="rect">
            <a:avLst/>
          </a:prstGeom>
        </p:spPr>
      </p:pic>
    </p:spTree>
    <p:extLst>
      <p:ext uri="{BB962C8B-B14F-4D97-AF65-F5344CB8AC3E}">
        <p14:creationId xmlns:p14="http://schemas.microsoft.com/office/powerpoint/2010/main" val="2658678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A1D0B-4631-E047-A478-A9F747654DF8}"/>
              </a:ext>
            </a:extLst>
          </p:cNvPr>
          <p:cNvSpPr>
            <a:spLocks noGrp="1"/>
          </p:cNvSpPr>
          <p:nvPr>
            <p:ph type="title"/>
          </p:nvPr>
        </p:nvSpPr>
        <p:spPr/>
        <p:txBody>
          <a:bodyPr/>
          <a:lstStyle/>
          <a:p>
            <a:pPr algn="ctr"/>
            <a:r>
              <a:rPr lang="en-US" b="1" dirty="0">
                <a:solidFill>
                  <a:schemeClr val="bg1"/>
                </a:solidFill>
              </a:rPr>
              <a:t>What about</a:t>
            </a:r>
            <a:r>
              <a:rPr lang="en-US" b="1" dirty="0">
                <a:solidFill>
                  <a:srgbClr val="FF0000"/>
                </a:solidFill>
              </a:rPr>
              <a:t>…</a:t>
            </a:r>
            <a:r>
              <a:rPr lang="en-US" b="1" dirty="0">
                <a:solidFill>
                  <a:srgbClr val="FFFF00"/>
                </a:solidFill>
              </a:rPr>
              <a:t>?</a:t>
            </a:r>
          </a:p>
        </p:txBody>
      </p:sp>
      <p:pic>
        <p:nvPicPr>
          <p:cNvPr id="5" name="Content Placeholder 4">
            <a:extLst>
              <a:ext uri="{FF2B5EF4-FFF2-40B4-BE49-F238E27FC236}">
                <a16:creationId xmlns:a16="http://schemas.microsoft.com/office/drawing/2014/main" id="{D01D6A1D-884C-2442-B148-5FA60351F615}"/>
              </a:ext>
            </a:extLst>
          </p:cNvPr>
          <p:cNvPicPr>
            <a:picLocks noGrp="1" noChangeAspect="1"/>
          </p:cNvPicPr>
          <p:nvPr>
            <p:ph sz="quarter" idx="10"/>
          </p:nvPr>
        </p:nvPicPr>
        <p:blipFill>
          <a:blip r:embed="rId2"/>
          <a:stretch>
            <a:fillRect/>
          </a:stretch>
        </p:blipFill>
        <p:spPr>
          <a:xfrm>
            <a:off x="1276488" y="1893681"/>
            <a:ext cx="6591024" cy="3841395"/>
          </a:xfrm>
        </p:spPr>
      </p:pic>
    </p:spTree>
    <p:extLst>
      <p:ext uri="{BB962C8B-B14F-4D97-AF65-F5344CB8AC3E}">
        <p14:creationId xmlns:p14="http://schemas.microsoft.com/office/powerpoint/2010/main" val="3522243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E0F1-7B99-E845-8645-D951961E7284}"/>
              </a:ext>
            </a:extLst>
          </p:cNvPr>
          <p:cNvSpPr>
            <a:spLocks noGrp="1"/>
          </p:cNvSpPr>
          <p:nvPr>
            <p:ph type="title"/>
          </p:nvPr>
        </p:nvSpPr>
        <p:spPr>
          <a:xfrm>
            <a:off x="457200" y="93511"/>
            <a:ext cx="8229600" cy="1016000"/>
          </a:xfrm>
        </p:spPr>
        <p:txBody>
          <a:bodyPr/>
          <a:lstStyle/>
          <a:p>
            <a:pPr algn="ctr"/>
            <a:r>
              <a:rPr lang="en-US" b="1" dirty="0">
                <a:solidFill>
                  <a:schemeClr val="bg1"/>
                </a:solidFill>
              </a:rPr>
              <a:t>Perks that mean something</a:t>
            </a:r>
            <a:r>
              <a:rPr lang="en-US" b="1" dirty="0">
                <a:solidFill>
                  <a:schemeClr val="accent1">
                    <a:lumMod val="75000"/>
                  </a:schemeClr>
                </a:solidFill>
              </a:rPr>
              <a:t>…</a:t>
            </a:r>
          </a:p>
        </p:txBody>
      </p:sp>
      <p:pic>
        <p:nvPicPr>
          <p:cNvPr id="5" name="Content Placeholder 4">
            <a:extLst>
              <a:ext uri="{FF2B5EF4-FFF2-40B4-BE49-F238E27FC236}">
                <a16:creationId xmlns:a16="http://schemas.microsoft.com/office/drawing/2014/main" id="{4A98228F-6691-6946-B982-61FD61151417}"/>
              </a:ext>
            </a:extLst>
          </p:cNvPr>
          <p:cNvPicPr>
            <a:picLocks noGrp="1" noChangeAspect="1"/>
          </p:cNvPicPr>
          <p:nvPr>
            <p:ph sz="quarter" idx="10"/>
          </p:nvPr>
        </p:nvPicPr>
        <p:blipFill>
          <a:blip r:embed="rId2"/>
          <a:stretch>
            <a:fillRect/>
          </a:stretch>
        </p:blipFill>
        <p:spPr>
          <a:xfrm>
            <a:off x="2952750" y="1408113"/>
            <a:ext cx="3238500" cy="4318000"/>
          </a:xfrm>
        </p:spPr>
      </p:pic>
    </p:spTree>
    <p:extLst>
      <p:ext uri="{BB962C8B-B14F-4D97-AF65-F5344CB8AC3E}">
        <p14:creationId xmlns:p14="http://schemas.microsoft.com/office/powerpoint/2010/main" val="199195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190433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47022"/>
            <a:ext cx="8229600" cy="4879111"/>
          </a:xfrm>
        </p:spPr>
        <p:txBody>
          <a:bodyPr>
            <a:normAutofit/>
          </a:bodyPr>
          <a:lstStyle/>
          <a:p>
            <a:pPr marL="0" indent="0" algn="ctr">
              <a:buNone/>
            </a:pPr>
            <a:r>
              <a:rPr lang="en-US" sz="8800" dirty="0">
                <a:solidFill>
                  <a:schemeClr val="bg1"/>
                </a:solidFill>
              </a:rPr>
              <a:t>FURTHER</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92D050"/>
                </a:solidFill>
              </a:rPr>
              <a:t> DISCUSSION</a:t>
            </a:r>
            <a:r>
              <a:rPr lang="en-US" sz="8800" dirty="0">
                <a:solidFill>
                  <a:srgbClr val="FF0000"/>
                </a:solidFill>
              </a:rPr>
              <a:t>?</a:t>
            </a:r>
          </a:p>
        </p:txBody>
      </p:sp>
    </p:spTree>
    <p:extLst>
      <p:ext uri="{BB962C8B-B14F-4D97-AF65-F5344CB8AC3E}">
        <p14:creationId xmlns:p14="http://schemas.microsoft.com/office/powerpoint/2010/main" val="3447333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
            <a:ext cx="8229600" cy="1016000"/>
          </a:xfrm>
        </p:spPr>
        <p:txBody>
          <a:bodyPr>
            <a:normAutofit/>
          </a:bodyPr>
          <a:lstStyle/>
          <a:p>
            <a:pPr algn="ctr"/>
            <a:r>
              <a:rPr lang="en-US" b="1" dirty="0">
                <a:solidFill>
                  <a:srgbClr val="FFFF00"/>
                </a:solidFill>
                <a:latin typeface="Arial"/>
                <a:cs typeface="Arial"/>
              </a:rPr>
              <a:t>Pedagogy</a:t>
            </a:r>
            <a:endParaRPr lang="en-US" dirty="0">
              <a:solidFill>
                <a:srgbClr val="FFFF00"/>
              </a:solidFill>
            </a:endParaRPr>
          </a:p>
        </p:txBody>
      </p:sp>
      <p:pic>
        <p:nvPicPr>
          <p:cNvPr id="4" name="Content Placeholder 3" descr="file000884974361.jpg"/>
          <p:cNvPicPr>
            <a:picLocks noGrp="1" noChangeAspect="1"/>
          </p:cNvPicPr>
          <p:nvPr>
            <p:ph sz="quarter" idx="10"/>
          </p:nvPr>
        </p:nvPicPr>
        <p:blipFill>
          <a:blip r:embed="rId2">
            <a:extLst>
              <a:ext uri="{28A0092B-C50C-407E-A947-70E740481C1C}">
                <a14:useLocalDpi xmlns:a14="http://schemas.microsoft.com/office/drawing/2010/main" val="0"/>
              </a:ext>
            </a:extLst>
          </a:blip>
          <a:srcRect t="12088" b="12088"/>
          <a:stretch>
            <a:fillRect/>
          </a:stretch>
        </p:blipFill>
        <p:spPr>
          <a:xfrm>
            <a:off x="457200" y="1046163"/>
            <a:ext cx="8229600" cy="4679950"/>
          </a:xfrm>
        </p:spPr>
      </p:pic>
    </p:spTree>
    <p:extLst>
      <p:ext uri="{BB962C8B-B14F-4D97-AF65-F5344CB8AC3E}">
        <p14:creationId xmlns:p14="http://schemas.microsoft.com/office/powerpoint/2010/main" val="2402337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21832"/>
          </a:xfrm>
        </p:spPr>
        <p:txBody>
          <a:bodyPr>
            <a:normAutofit/>
          </a:bodyPr>
          <a:lstStyle/>
          <a:p>
            <a:r>
              <a:rPr lang="en-US" sz="5400" b="1" dirty="0">
                <a:solidFill>
                  <a:srgbClr val="FFFF00"/>
                </a:solidFill>
                <a:latin typeface="+mn-lt"/>
              </a:rPr>
              <a:t>Pedagogic Goals</a:t>
            </a:r>
          </a:p>
        </p:txBody>
      </p:sp>
      <p:sp>
        <p:nvSpPr>
          <p:cNvPr id="3" name="Content Placeholder 2"/>
          <p:cNvSpPr>
            <a:spLocks noGrp="1"/>
          </p:cNvSpPr>
          <p:nvPr>
            <p:ph sz="quarter" idx="10"/>
          </p:nvPr>
        </p:nvSpPr>
        <p:spPr>
          <a:xfrm>
            <a:off x="457200" y="1883834"/>
            <a:ext cx="8686801" cy="4212165"/>
          </a:xfrm>
        </p:spPr>
        <p:txBody>
          <a:bodyPr>
            <a:normAutofit/>
          </a:bodyPr>
          <a:lstStyle/>
          <a:p>
            <a:pPr marL="0" indent="0">
              <a:buNone/>
            </a:pPr>
            <a:r>
              <a:rPr lang="en-US" sz="3600" dirty="0">
                <a:solidFill>
                  <a:srgbClr val="FFFFFF"/>
                </a:solidFill>
                <a:latin typeface="+mn-lt"/>
                <a:cs typeface="Lucida Console"/>
              </a:rPr>
              <a:t>O</a:t>
            </a:r>
            <a:r>
              <a:rPr lang="en-US" sz="3600" dirty="0">
                <a:solidFill>
                  <a:schemeClr val="bg1"/>
                </a:solidFill>
                <a:latin typeface="+mn-lt"/>
                <a:cs typeface="Lucida Console"/>
              </a:rPr>
              <a:t>ne word: </a:t>
            </a:r>
          </a:p>
          <a:p>
            <a:pPr marL="0" indent="0">
              <a:buNone/>
            </a:pPr>
            <a:r>
              <a:rPr lang="en-US" sz="3600" i="1" dirty="0">
                <a:solidFill>
                  <a:srgbClr val="D7E4BD"/>
                </a:solidFill>
                <a:latin typeface="+mn-lt"/>
                <a:cs typeface="Lucida Console"/>
              </a:rPr>
              <a:t>ENGAGEMENT</a:t>
            </a:r>
          </a:p>
          <a:p>
            <a:pPr marL="0" indent="0">
              <a:buNone/>
            </a:pPr>
            <a:r>
              <a:rPr lang="en-US" sz="3600" dirty="0">
                <a:solidFill>
                  <a:schemeClr val="bg1"/>
                </a:solidFill>
                <a:latin typeface="+mn-lt"/>
                <a:cs typeface="Lucida Console"/>
              </a:rPr>
              <a:t>Two words: </a:t>
            </a:r>
          </a:p>
          <a:p>
            <a:pPr marL="0" indent="0">
              <a:buNone/>
            </a:pPr>
            <a:r>
              <a:rPr lang="en-US" sz="3600" i="1" dirty="0">
                <a:solidFill>
                  <a:schemeClr val="accent3">
                    <a:lumMod val="40000"/>
                    <a:lumOff val="60000"/>
                  </a:schemeClr>
                </a:solidFill>
                <a:latin typeface="+mn-lt"/>
                <a:cs typeface="Lucida Console"/>
              </a:rPr>
              <a:t>CREATING PERSPECTIVE</a:t>
            </a:r>
          </a:p>
          <a:p>
            <a:pPr marL="0" indent="0">
              <a:buNone/>
            </a:pPr>
            <a:r>
              <a:rPr lang="en-US" sz="3600" dirty="0">
                <a:solidFill>
                  <a:schemeClr val="bg1"/>
                </a:solidFill>
                <a:latin typeface="+mn-lt"/>
                <a:cs typeface="Lucida Console"/>
              </a:rPr>
              <a:t>Three words: </a:t>
            </a:r>
          </a:p>
          <a:p>
            <a:pPr marL="0" indent="0">
              <a:buNone/>
            </a:pPr>
            <a:r>
              <a:rPr lang="en-US" sz="3600" i="1" dirty="0">
                <a:solidFill>
                  <a:schemeClr val="tx2">
                    <a:lumMod val="40000"/>
                    <a:lumOff val="60000"/>
                  </a:schemeClr>
                </a:solidFill>
                <a:latin typeface="+mn-lt"/>
                <a:cs typeface="Lucida Console"/>
              </a:rPr>
              <a:t>APPRECIATING (</a:t>
            </a:r>
            <a:r>
              <a:rPr lang="en-US" sz="3600" i="1" dirty="0">
                <a:solidFill>
                  <a:srgbClr val="FF0000"/>
                </a:solidFill>
                <a:latin typeface="+mn-lt"/>
                <a:cs typeface="Lucida Console"/>
              </a:rPr>
              <a:t>ETHICAL</a:t>
            </a:r>
            <a:r>
              <a:rPr lang="en-US" sz="3600" i="1" dirty="0">
                <a:solidFill>
                  <a:schemeClr val="tx2">
                    <a:lumMod val="40000"/>
                    <a:lumOff val="60000"/>
                  </a:schemeClr>
                </a:solidFill>
                <a:latin typeface="+mn-lt"/>
                <a:cs typeface="Lucida Console"/>
              </a:rPr>
              <a:t>) COMPLEXITY</a:t>
            </a:r>
          </a:p>
          <a:p>
            <a:pPr marL="0" indent="0">
              <a:buNone/>
            </a:pPr>
            <a:endParaRPr lang="en-US" sz="2800" b="1" i="1" dirty="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1600" b="1" i="1" dirty="0">
              <a:solidFill>
                <a:schemeClr val="bg1"/>
              </a:solidFill>
              <a:latin typeface="Lucida Console"/>
              <a:cs typeface="Lucida Console"/>
            </a:endParaRPr>
          </a:p>
        </p:txBody>
      </p:sp>
      <p:pic>
        <p:nvPicPr>
          <p:cNvPr id="6" name="Picture 5" descr="img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500" y="1460500"/>
            <a:ext cx="1892300" cy="1892300"/>
          </a:xfrm>
          <a:prstGeom prst="rect">
            <a:avLst/>
          </a:prstGeom>
        </p:spPr>
      </p:pic>
    </p:spTree>
    <p:extLst>
      <p:ext uri="{BB962C8B-B14F-4D97-AF65-F5344CB8AC3E}">
        <p14:creationId xmlns:p14="http://schemas.microsoft.com/office/powerpoint/2010/main" val="3478010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98" y="0"/>
            <a:ext cx="6972302" cy="1016000"/>
          </a:xfrm>
        </p:spPr>
        <p:txBody>
          <a:bodyPr/>
          <a:lstStyle/>
          <a:p>
            <a:r>
              <a:rPr lang="en-US" b="1" dirty="0">
                <a:solidFill>
                  <a:srgbClr val="FFFF00"/>
                </a:solidFill>
              </a:rPr>
              <a:t>Pedagogic Emphasis</a:t>
            </a:r>
            <a:endParaRPr lang="en-US" dirty="0"/>
          </a:p>
        </p:txBody>
      </p:sp>
      <p:sp>
        <p:nvSpPr>
          <p:cNvPr id="3" name="Content Placeholder 2"/>
          <p:cNvSpPr>
            <a:spLocks noGrp="1"/>
          </p:cNvSpPr>
          <p:nvPr>
            <p:ph sz="quarter" idx="10"/>
          </p:nvPr>
        </p:nvSpPr>
        <p:spPr>
          <a:xfrm>
            <a:off x="1714498" y="1206500"/>
            <a:ext cx="6972301" cy="4519634"/>
          </a:xfrm>
        </p:spPr>
        <p:txBody>
          <a:bodyPr/>
          <a:lstStyle/>
          <a:p>
            <a:pPr marL="457200" indent="-457200">
              <a:buAutoNum type="arabicPeriod"/>
            </a:pPr>
            <a:r>
              <a:rPr lang="en-US" sz="3600" dirty="0">
                <a:solidFill>
                  <a:schemeClr val="bg1"/>
                </a:solidFill>
              </a:rPr>
              <a:t>Ground in (current) events </a:t>
            </a:r>
          </a:p>
          <a:p>
            <a:pPr marL="457200" indent="-457200">
              <a:buAutoNum type="arabicPeriod"/>
            </a:pPr>
            <a:r>
              <a:rPr lang="en-US" sz="3600" dirty="0">
                <a:solidFill>
                  <a:schemeClr val="bg1"/>
                </a:solidFill>
              </a:rPr>
              <a:t>Emphasize ethics</a:t>
            </a:r>
          </a:p>
          <a:p>
            <a:pPr marL="457200" indent="-457200">
              <a:buAutoNum type="arabicPeriod"/>
            </a:pPr>
            <a:r>
              <a:rPr lang="en-US" sz="3600" dirty="0">
                <a:solidFill>
                  <a:schemeClr val="bg1"/>
                </a:solidFill>
              </a:rPr>
              <a:t>Find relevance</a:t>
            </a:r>
          </a:p>
          <a:p>
            <a:pPr marL="457200" indent="-457200">
              <a:buAutoNum type="arabicPeriod"/>
            </a:pPr>
            <a:r>
              <a:rPr lang="en-US" sz="3600" dirty="0">
                <a:solidFill>
                  <a:schemeClr val="bg1"/>
                </a:solidFill>
              </a:rPr>
              <a:t>Encourage exploration</a:t>
            </a:r>
          </a:p>
          <a:p>
            <a:pPr marL="457200" indent="-457200">
              <a:buAutoNum type="arabicPeriod"/>
            </a:pPr>
            <a:endParaRPr lang="en-US" dirty="0"/>
          </a:p>
        </p:txBody>
      </p:sp>
      <p:pic>
        <p:nvPicPr>
          <p:cNvPr id="4" name="Content Placeholder 3" descr="imgres-1.jpg"/>
          <p:cNvPicPr>
            <a:picLocks noChangeAspect="1"/>
          </p:cNvPicPr>
          <p:nvPr/>
        </p:nvPicPr>
        <p:blipFill rotWithShape="1">
          <a:blip r:embed="rId2">
            <a:extLst>
              <a:ext uri="{28A0092B-C50C-407E-A947-70E740481C1C}">
                <a14:useLocalDpi xmlns:a14="http://schemas.microsoft.com/office/drawing/2010/main" val="0"/>
              </a:ext>
            </a:extLst>
          </a:blip>
          <a:srcRect l="-302" t="23272" r="431" b="46336"/>
          <a:stretch/>
        </p:blipFill>
        <p:spPr>
          <a:xfrm>
            <a:off x="1714499" y="4413801"/>
            <a:ext cx="5757333" cy="1312333"/>
          </a:xfrm>
          <a:prstGeom prst="rect">
            <a:avLst/>
          </a:prstGeom>
        </p:spPr>
      </p:pic>
    </p:spTree>
    <p:extLst>
      <p:ext uri="{BB962C8B-B14F-4D97-AF65-F5344CB8AC3E}">
        <p14:creationId xmlns:p14="http://schemas.microsoft.com/office/powerpoint/2010/main" val="239113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33" y="80141"/>
            <a:ext cx="7945967" cy="1016000"/>
          </a:xfrm>
        </p:spPr>
        <p:txBody>
          <a:bodyPr>
            <a:normAutofit/>
          </a:bodyPr>
          <a:lstStyle/>
          <a:p>
            <a:pPr algn="ctr"/>
            <a:r>
              <a:rPr lang="en-US" sz="4400" b="1" dirty="0">
                <a:solidFill>
                  <a:srgbClr val="FFFFFF"/>
                </a:solidFill>
              </a:rPr>
              <a:t>Terrific Thursdays</a:t>
            </a:r>
          </a:p>
        </p:txBody>
      </p:sp>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41" y="1251217"/>
            <a:ext cx="6432394" cy="4431207"/>
          </a:xfrm>
          <a:prstGeom prst="rect">
            <a:avLst/>
          </a:prstGeom>
        </p:spPr>
      </p:pic>
    </p:spTree>
    <p:extLst>
      <p:ext uri="{BB962C8B-B14F-4D97-AF65-F5344CB8AC3E}">
        <p14:creationId xmlns:p14="http://schemas.microsoft.com/office/powerpoint/2010/main" val="2000633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4B4E-5E92-054F-8CA4-466F2CFBC876}"/>
              </a:ext>
            </a:extLst>
          </p:cNvPr>
          <p:cNvSpPr>
            <a:spLocks noGrp="1"/>
          </p:cNvSpPr>
          <p:nvPr>
            <p:ph type="title"/>
          </p:nvPr>
        </p:nvSpPr>
        <p:spPr>
          <a:xfrm>
            <a:off x="457200" y="210214"/>
            <a:ext cx="8229600" cy="1016000"/>
          </a:xfrm>
        </p:spPr>
        <p:txBody>
          <a:bodyPr/>
          <a:lstStyle/>
          <a:p>
            <a:pPr algn="ctr"/>
            <a:r>
              <a:rPr lang="en-US" b="1" dirty="0">
                <a:solidFill>
                  <a:srgbClr val="FFFF00"/>
                </a:solidFill>
              </a:rPr>
              <a:t>You Did Syllabus Exercise </a:t>
            </a:r>
            <a:r>
              <a:rPr lang="en-US" b="1" dirty="0">
                <a:solidFill>
                  <a:schemeClr val="bg1"/>
                </a:solidFill>
              </a:rPr>
              <a:t>Part</a:t>
            </a:r>
            <a:r>
              <a:rPr lang="en-US" b="1" dirty="0">
                <a:solidFill>
                  <a:srgbClr val="FFFF00"/>
                </a:solidFill>
              </a:rPr>
              <a:t> </a:t>
            </a:r>
            <a:r>
              <a:rPr lang="en-US" b="1" dirty="0">
                <a:solidFill>
                  <a:srgbClr val="FF0000"/>
                </a:solidFill>
              </a:rPr>
              <a:t>1</a:t>
            </a:r>
          </a:p>
        </p:txBody>
      </p:sp>
      <p:sp>
        <p:nvSpPr>
          <p:cNvPr id="6" name="TextBox 5">
            <a:extLst>
              <a:ext uri="{FF2B5EF4-FFF2-40B4-BE49-F238E27FC236}">
                <a16:creationId xmlns:a16="http://schemas.microsoft.com/office/drawing/2014/main" id="{8062B6E8-4FBE-E94D-B85A-D1C7B6470654}"/>
              </a:ext>
            </a:extLst>
          </p:cNvPr>
          <p:cNvSpPr txBox="1"/>
          <p:nvPr/>
        </p:nvSpPr>
        <p:spPr>
          <a:xfrm>
            <a:off x="7464829" y="5386647"/>
            <a:ext cx="1241045" cy="523220"/>
          </a:xfrm>
          <a:prstGeom prst="rect">
            <a:avLst/>
          </a:prstGeom>
          <a:noFill/>
        </p:spPr>
        <p:txBody>
          <a:bodyPr wrap="none" rtlCol="0">
            <a:spAutoFit/>
          </a:bodyPr>
          <a:lstStyle/>
          <a:p>
            <a:r>
              <a:rPr lang="en-US" sz="2800" dirty="0">
                <a:solidFill>
                  <a:srgbClr val="FF0000"/>
                </a:solidFill>
              </a:rPr>
              <a:t>TWEN</a:t>
            </a:r>
          </a:p>
        </p:txBody>
      </p:sp>
      <p:pic>
        <p:nvPicPr>
          <p:cNvPr id="7" name="Content Placeholder 6">
            <a:extLst>
              <a:ext uri="{FF2B5EF4-FFF2-40B4-BE49-F238E27FC236}">
                <a16:creationId xmlns:a16="http://schemas.microsoft.com/office/drawing/2014/main" id="{DCD8BE9C-FF66-4841-B615-BFCB27F88B14}"/>
              </a:ext>
            </a:extLst>
          </p:cNvPr>
          <p:cNvPicPr>
            <a:picLocks noGrp="1" noChangeAspect="1"/>
          </p:cNvPicPr>
          <p:nvPr>
            <p:ph sz="quarter" idx="10"/>
          </p:nvPr>
        </p:nvPicPr>
        <p:blipFill>
          <a:blip r:embed="rId2"/>
          <a:stretch>
            <a:fillRect/>
          </a:stretch>
        </p:blipFill>
        <p:spPr>
          <a:xfrm>
            <a:off x="2227713" y="1408113"/>
            <a:ext cx="4688574" cy="4318000"/>
          </a:xfrm>
          <a:prstGeom prst="rect">
            <a:avLst/>
          </a:prstGeom>
        </p:spPr>
      </p:pic>
    </p:spTree>
    <p:extLst>
      <p:ext uri="{BB962C8B-B14F-4D97-AF65-F5344CB8AC3E}">
        <p14:creationId xmlns:p14="http://schemas.microsoft.com/office/powerpoint/2010/main" val="996713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FA081D-D218-D74F-A43D-B7C9BC254519}"/>
              </a:ext>
            </a:extLst>
          </p:cNvPr>
          <p:cNvPicPr>
            <a:picLocks noGrp="1" noChangeAspect="1"/>
          </p:cNvPicPr>
          <p:nvPr>
            <p:ph sz="quarter" idx="10"/>
          </p:nvPr>
        </p:nvPicPr>
        <p:blipFill>
          <a:blip r:embed="rId2"/>
          <a:stretch>
            <a:fillRect/>
          </a:stretch>
        </p:blipFill>
        <p:spPr>
          <a:xfrm>
            <a:off x="935514" y="482139"/>
            <a:ext cx="7272972" cy="5270269"/>
          </a:xfrm>
        </p:spPr>
      </p:pic>
    </p:spTree>
    <p:extLst>
      <p:ext uri="{BB962C8B-B14F-4D97-AF65-F5344CB8AC3E}">
        <p14:creationId xmlns:p14="http://schemas.microsoft.com/office/powerpoint/2010/main" val="2835429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6809-E0A3-2E4A-A8A6-265264D842FB}"/>
              </a:ext>
            </a:extLst>
          </p:cNvPr>
          <p:cNvSpPr>
            <a:spLocks noGrp="1"/>
          </p:cNvSpPr>
          <p:nvPr>
            <p:ph type="title"/>
          </p:nvPr>
        </p:nvSpPr>
        <p:spPr>
          <a:xfrm>
            <a:off x="457200" y="105211"/>
            <a:ext cx="8229600" cy="1081541"/>
          </a:xfrm>
        </p:spPr>
        <p:txBody>
          <a:bodyPr>
            <a:normAutofit/>
          </a:bodyPr>
          <a:lstStyle/>
          <a:p>
            <a:pPr algn="ctr"/>
            <a:r>
              <a:rPr lang="en-US" sz="4400" dirty="0">
                <a:solidFill>
                  <a:schemeClr val="bg1"/>
                </a:solidFill>
              </a:rPr>
              <a:t>Results</a:t>
            </a:r>
            <a:r>
              <a:rPr lang="en-US" sz="4400" dirty="0">
                <a:solidFill>
                  <a:srgbClr val="FFFF00"/>
                </a:solidFill>
              </a:rPr>
              <a:t> </a:t>
            </a:r>
            <a:r>
              <a:rPr lang="en-US" sz="4400" dirty="0">
                <a:solidFill>
                  <a:srgbClr val="FF0000"/>
                </a:solidFill>
                <a:sym typeface="Wingdings" pitchFamily="2" charset="2"/>
              </a:rPr>
              <a:t></a:t>
            </a:r>
            <a:r>
              <a:rPr lang="en-US" sz="4400" dirty="0">
                <a:solidFill>
                  <a:srgbClr val="FFFF00"/>
                </a:solidFill>
                <a:sym typeface="Wingdings" pitchFamily="2" charset="2"/>
              </a:rPr>
              <a:t> TWEN</a:t>
            </a:r>
            <a:endParaRPr lang="en-US" sz="4400" dirty="0">
              <a:solidFill>
                <a:srgbClr val="FFFF00"/>
              </a:solidFill>
            </a:endParaRPr>
          </a:p>
        </p:txBody>
      </p:sp>
      <p:pic>
        <p:nvPicPr>
          <p:cNvPr id="5" name="Content Placeholder 4">
            <a:extLst>
              <a:ext uri="{FF2B5EF4-FFF2-40B4-BE49-F238E27FC236}">
                <a16:creationId xmlns:a16="http://schemas.microsoft.com/office/drawing/2014/main" id="{C0590720-E9BD-C942-A304-33728BD2265D}"/>
              </a:ext>
            </a:extLst>
          </p:cNvPr>
          <p:cNvPicPr>
            <a:picLocks noGrp="1" noChangeAspect="1"/>
          </p:cNvPicPr>
          <p:nvPr>
            <p:ph sz="quarter" idx="10"/>
          </p:nvPr>
        </p:nvPicPr>
        <p:blipFill>
          <a:blip r:embed="rId2"/>
          <a:stretch>
            <a:fillRect/>
          </a:stretch>
        </p:blipFill>
        <p:spPr>
          <a:xfrm>
            <a:off x="2743814" y="1187450"/>
            <a:ext cx="3656371" cy="4722813"/>
          </a:xfrm>
        </p:spPr>
      </p:pic>
    </p:spTree>
    <p:extLst>
      <p:ext uri="{BB962C8B-B14F-4D97-AF65-F5344CB8AC3E}">
        <p14:creationId xmlns:p14="http://schemas.microsoft.com/office/powerpoint/2010/main" val="1997444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4B4E-5E92-054F-8CA4-466F2CFBC876}"/>
              </a:ext>
            </a:extLst>
          </p:cNvPr>
          <p:cNvSpPr>
            <a:spLocks noGrp="1"/>
          </p:cNvSpPr>
          <p:nvPr>
            <p:ph type="title"/>
          </p:nvPr>
        </p:nvSpPr>
        <p:spPr>
          <a:xfrm>
            <a:off x="457200" y="210214"/>
            <a:ext cx="8229600" cy="1016000"/>
          </a:xfrm>
        </p:spPr>
        <p:txBody>
          <a:bodyPr/>
          <a:lstStyle/>
          <a:p>
            <a:pPr algn="ctr"/>
            <a:r>
              <a:rPr lang="en-US" b="1" dirty="0">
                <a:solidFill>
                  <a:srgbClr val="FFFF00"/>
                </a:solidFill>
              </a:rPr>
              <a:t>Syllabus Exercise </a:t>
            </a:r>
            <a:r>
              <a:rPr lang="en-US" b="1" dirty="0">
                <a:solidFill>
                  <a:schemeClr val="bg1"/>
                </a:solidFill>
              </a:rPr>
              <a:t>Part</a:t>
            </a:r>
            <a:r>
              <a:rPr lang="en-US" b="1" dirty="0">
                <a:solidFill>
                  <a:srgbClr val="FFFF00"/>
                </a:solidFill>
              </a:rPr>
              <a:t> </a:t>
            </a:r>
            <a:r>
              <a:rPr lang="en-US" b="1" dirty="0">
                <a:solidFill>
                  <a:srgbClr val="FF0000"/>
                </a:solidFill>
              </a:rPr>
              <a:t>2</a:t>
            </a:r>
          </a:p>
        </p:txBody>
      </p:sp>
      <p:sp>
        <p:nvSpPr>
          <p:cNvPr id="4" name="Content Placeholder 3">
            <a:extLst>
              <a:ext uri="{FF2B5EF4-FFF2-40B4-BE49-F238E27FC236}">
                <a16:creationId xmlns:a16="http://schemas.microsoft.com/office/drawing/2014/main" id="{0857653F-267B-8342-82C9-9203CAE0C94C}"/>
              </a:ext>
            </a:extLst>
          </p:cNvPr>
          <p:cNvSpPr>
            <a:spLocks noGrp="1"/>
          </p:cNvSpPr>
          <p:nvPr>
            <p:ph sz="quarter" idx="10"/>
          </p:nvPr>
        </p:nvSpPr>
        <p:spPr>
          <a:xfrm>
            <a:off x="457200" y="1799924"/>
            <a:ext cx="8229600" cy="3926210"/>
          </a:xfrm>
        </p:spPr>
        <p:txBody>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a:t>
            </a:r>
          </a:p>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Up</a:t>
            </a:r>
          </a:p>
          <a:p>
            <a:endParaRPr lang="en-US" dirty="0"/>
          </a:p>
        </p:txBody>
      </p:sp>
    </p:spTree>
    <p:extLst>
      <p:ext uri="{BB962C8B-B14F-4D97-AF65-F5344CB8AC3E}">
        <p14:creationId xmlns:p14="http://schemas.microsoft.com/office/powerpoint/2010/main" val="3620811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469150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840568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858303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3DC33-E6D3-6C48-8FB5-2B92DA9DBC53}"/>
              </a:ext>
            </a:extLst>
          </p:cNvPr>
          <p:cNvPicPr>
            <a:picLocks noChangeAspect="1"/>
          </p:cNvPicPr>
          <p:nvPr/>
        </p:nvPicPr>
        <p:blipFill>
          <a:blip r:embed="rId2"/>
          <a:stretch>
            <a:fillRect/>
          </a:stretch>
        </p:blipFill>
        <p:spPr>
          <a:xfrm>
            <a:off x="2238647" y="356135"/>
            <a:ext cx="4666705" cy="5370804"/>
          </a:xfrm>
          <a:prstGeom prst="rect">
            <a:avLst/>
          </a:prstGeom>
        </p:spPr>
      </p:pic>
    </p:spTree>
    <p:extLst>
      <p:ext uri="{BB962C8B-B14F-4D97-AF65-F5344CB8AC3E}">
        <p14:creationId xmlns:p14="http://schemas.microsoft.com/office/powerpoint/2010/main" val="4130424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DD8C0-E408-2E47-B7C2-3460377D5B99}"/>
              </a:ext>
            </a:extLst>
          </p:cNvPr>
          <p:cNvPicPr>
            <a:picLocks noChangeAspect="1"/>
          </p:cNvPicPr>
          <p:nvPr/>
        </p:nvPicPr>
        <p:blipFill>
          <a:blip r:embed="rId2"/>
          <a:stretch>
            <a:fillRect/>
          </a:stretch>
        </p:blipFill>
        <p:spPr>
          <a:xfrm>
            <a:off x="1925265" y="299258"/>
            <a:ext cx="5293470" cy="5525234"/>
          </a:xfrm>
          <a:prstGeom prst="rect">
            <a:avLst/>
          </a:prstGeom>
        </p:spPr>
      </p:pic>
    </p:spTree>
    <p:extLst>
      <p:ext uri="{BB962C8B-B14F-4D97-AF65-F5344CB8AC3E}">
        <p14:creationId xmlns:p14="http://schemas.microsoft.com/office/powerpoint/2010/main" val="360885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D5BB2D-1F61-AC44-8D49-D74BF3949EBA}"/>
              </a:ext>
            </a:extLst>
          </p:cNvPr>
          <p:cNvPicPr>
            <a:picLocks noChangeAspect="1"/>
          </p:cNvPicPr>
          <p:nvPr/>
        </p:nvPicPr>
        <p:blipFill>
          <a:blip r:embed="rId2"/>
          <a:stretch>
            <a:fillRect/>
          </a:stretch>
        </p:blipFill>
        <p:spPr>
          <a:xfrm>
            <a:off x="3105852" y="299259"/>
            <a:ext cx="2932296" cy="5470273"/>
          </a:xfrm>
          <a:prstGeom prst="rect">
            <a:avLst/>
          </a:prstGeom>
        </p:spPr>
      </p:pic>
    </p:spTree>
    <p:extLst>
      <p:ext uri="{BB962C8B-B14F-4D97-AF65-F5344CB8AC3E}">
        <p14:creationId xmlns:p14="http://schemas.microsoft.com/office/powerpoint/2010/main" val="209090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876352" y="985838"/>
            <a:ext cx="7391295" cy="4471988"/>
          </a:xfrm>
        </p:spPr>
      </p:pic>
    </p:spTree>
    <p:extLst>
      <p:ext uri="{BB962C8B-B14F-4D97-AF65-F5344CB8AC3E}">
        <p14:creationId xmlns:p14="http://schemas.microsoft.com/office/powerpoint/2010/main" val="2552268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E354C-DF78-5B48-A6F3-2FE789E0F288}"/>
              </a:ext>
            </a:extLst>
          </p:cNvPr>
          <p:cNvPicPr>
            <a:picLocks noChangeAspect="1"/>
          </p:cNvPicPr>
          <p:nvPr/>
        </p:nvPicPr>
        <p:blipFill>
          <a:blip r:embed="rId2"/>
          <a:stretch>
            <a:fillRect/>
          </a:stretch>
        </p:blipFill>
        <p:spPr>
          <a:xfrm>
            <a:off x="3277846" y="232757"/>
            <a:ext cx="2588308" cy="5602778"/>
          </a:xfrm>
          <a:prstGeom prst="rect">
            <a:avLst/>
          </a:prstGeom>
        </p:spPr>
      </p:pic>
    </p:spTree>
    <p:extLst>
      <p:ext uri="{BB962C8B-B14F-4D97-AF65-F5344CB8AC3E}">
        <p14:creationId xmlns:p14="http://schemas.microsoft.com/office/powerpoint/2010/main" val="3051921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308CF7-2DCE-3443-B970-179C51491CE3}"/>
              </a:ext>
            </a:extLst>
          </p:cNvPr>
          <p:cNvPicPr>
            <a:picLocks noChangeAspect="1"/>
          </p:cNvPicPr>
          <p:nvPr/>
        </p:nvPicPr>
        <p:blipFill>
          <a:blip r:embed="rId2"/>
          <a:stretch>
            <a:fillRect/>
          </a:stretch>
        </p:blipFill>
        <p:spPr>
          <a:xfrm>
            <a:off x="1918162" y="365759"/>
            <a:ext cx="5307676" cy="5367905"/>
          </a:xfrm>
          <a:prstGeom prst="rect">
            <a:avLst/>
          </a:prstGeom>
        </p:spPr>
      </p:pic>
    </p:spTree>
    <p:extLst>
      <p:ext uri="{BB962C8B-B14F-4D97-AF65-F5344CB8AC3E}">
        <p14:creationId xmlns:p14="http://schemas.microsoft.com/office/powerpoint/2010/main" val="3910218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9E642-53B5-5A4F-9EAE-135108B93A6A}"/>
              </a:ext>
            </a:extLst>
          </p:cNvPr>
          <p:cNvPicPr>
            <a:picLocks noChangeAspect="1"/>
          </p:cNvPicPr>
          <p:nvPr/>
        </p:nvPicPr>
        <p:blipFill>
          <a:blip r:embed="rId2"/>
          <a:stretch>
            <a:fillRect/>
          </a:stretch>
        </p:blipFill>
        <p:spPr>
          <a:xfrm>
            <a:off x="2385385" y="315883"/>
            <a:ext cx="4373230" cy="5450874"/>
          </a:xfrm>
          <a:prstGeom prst="rect">
            <a:avLst/>
          </a:prstGeom>
        </p:spPr>
      </p:pic>
    </p:spTree>
    <p:extLst>
      <p:ext uri="{BB962C8B-B14F-4D97-AF65-F5344CB8AC3E}">
        <p14:creationId xmlns:p14="http://schemas.microsoft.com/office/powerpoint/2010/main" val="514257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74208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518650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3005979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393524"/>
            <a:ext cx="6582660" cy="3082224"/>
          </a:xfrm>
        </p:spPr>
        <p:txBody>
          <a:bodyPr>
            <a:normAutofit/>
          </a:bodyPr>
          <a:lstStyle/>
          <a:p>
            <a:pPr marL="0" indent="0" algn="ctr">
              <a:buNone/>
            </a:pPr>
            <a:r>
              <a:rPr lang="en-US" sz="9600" dirty="0">
                <a:solidFill>
                  <a:srgbClr val="FFFF00"/>
                </a:solidFill>
                <a:latin typeface="American Typewriter"/>
                <a:cs typeface="American Typewriter"/>
              </a:rPr>
              <a:t>News of the Week</a:t>
            </a:r>
            <a:r>
              <a:rPr lang="en-US" sz="9600" dirty="0">
                <a:solidFill>
                  <a:srgbClr val="FF0000"/>
                </a:solidFill>
                <a:latin typeface="American Typewriter"/>
                <a:cs typeface="American Typewriter"/>
              </a:rPr>
              <a:t>s</a:t>
            </a:r>
          </a:p>
        </p:txBody>
      </p:sp>
      <p:sp>
        <p:nvSpPr>
          <p:cNvPr id="4" name="TextBox 3">
            <a:extLst>
              <a:ext uri="{FF2B5EF4-FFF2-40B4-BE49-F238E27FC236}">
                <a16:creationId xmlns:a16="http://schemas.microsoft.com/office/drawing/2014/main" id="{BAB0F357-B9CA-4D47-A9E0-0CF9664969B8}"/>
              </a:ext>
            </a:extLst>
          </p:cNvPr>
          <p:cNvSpPr txBox="1"/>
          <p:nvPr/>
        </p:nvSpPr>
        <p:spPr>
          <a:xfrm>
            <a:off x="3306269" y="5043638"/>
            <a:ext cx="2531462" cy="369332"/>
          </a:xfrm>
          <a:prstGeom prst="rect">
            <a:avLst/>
          </a:prstGeom>
          <a:noFill/>
        </p:spPr>
        <p:txBody>
          <a:bodyPr wrap="none" rtlCol="0">
            <a:spAutoFit/>
          </a:bodyPr>
          <a:lstStyle/>
          <a:p>
            <a:r>
              <a:rPr lang="en-US" dirty="0">
                <a:solidFill>
                  <a:schemeClr val="bg1"/>
                </a:solidFill>
              </a:rPr>
              <a:t>Thought</a:t>
            </a:r>
            <a:r>
              <a:rPr lang="en-US" dirty="0">
                <a:solidFill>
                  <a:srgbClr val="FF0000"/>
                </a:solidFill>
              </a:rPr>
              <a:t>-</a:t>
            </a:r>
            <a:r>
              <a:rPr lang="en-US" dirty="0">
                <a:solidFill>
                  <a:schemeClr val="bg1"/>
                </a:solidFill>
              </a:rPr>
              <a:t>starter Edition</a:t>
            </a:r>
          </a:p>
        </p:txBody>
      </p:sp>
    </p:spTree>
    <p:extLst>
      <p:ext uri="{BB962C8B-B14F-4D97-AF65-F5344CB8AC3E}">
        <p14:creationId xmlns:p14="http://schemas.microsoft.com/office/powerpoint/2010/main" val="1699785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07F78-97F2-B74B-94DE-52F50482DE31}"/>
              </a:ext>
            </a:extLst>
          </p:cNvPr>
          <p:cNvPicPr>
            <a:picLocks noChangeAspect="1"/>
          </p:cNvPicPr>
          <p:nvPr/>
        </p:nvPicPr>
        <p:blipFill>
          <a:blip r:embed="rId2"/>
          <a:stretch>
            <a:fillRect/>
          </a:stretch>
        </p:blipFill>
        <p:spPr>
          <a:xfrm>
            <a:off x="432261" y="2111334"/>
            <a:ext cx="8279477" cy="2355279"/>
          </a:xfrm>
          <a:prstGeom prst="rect">
            <a:avLst/>
          </a:prstGeom>
        </p:spPr>
      </p:pic>
    </p:spTree>
    <p:extLst>
      <p:ext uri="{BB962C8B-B14F-4D97-AF65-F5344CB8AC3E}">
        <p14:creationId xmlns:p14="http://schemas.microsoft.com/office/powerpoint/2010/main" val="791005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C191A-F15E-0543-9430-46486BD599B5}"/>
              </a:ext>
            </a:extLst>
          </p:cNvPr>
          <p:cNvPicPr>
            <a:picLocks noChangeAspect="1"/>
          </p:cNvPicPr>
          <p:nvPr/>
        </p:nvPicPr>
        <p:blipFill>
          <a:blip r:embed="rId2"/>
          <a:stretch>
            <a:fillRect/>
          </a:stretch>
        </p:blipFill>
        <p:spPr>
          <a:xfrm>
            <a:off x="2875931" y="232757"/>
            <a:ext cx="3392138" cy="5561826"/>
          </a:xfrm>
          <a:prstGeom prst="rect">
            <a:avLst/>
          </a:prstGeom>
        </p:spPr>
      </p:pic>
    </p:spTree>
    <p:extLst>
      <p:ext uri="{BB962C8B-B14F-4D97-AF65-F5344CB8AC3E}">
        <p14:creationId xmlns:p14="http://schemas.microsoft.com/office/powerpoint/2010/main" val="2561940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6D060-6AF3-8247-9C96-ED6A9DCD5910}"/>
              </a:ext>
            </a:extLst>
          </p:cNvPr>
          <p:cNvPicPr>
            <a:picLocks noChangeAspect="1"/>
          </p:cNvPicPr>
          <p:nvPr/>
        </p:nvPicPr>
        <p:blipFill>
          <a:blip r:embed="rId2"/>
          <a:stretch>
            <a:fillRect/>
          </a:stretch>
        </p:blipFill>
        <p:spPr>
          <a:xfrm>
            <a:off x="2146096" y="199506"/>
            <a:ext cx="4851807" cy="5611059"/>
          </a:xfrm>
          <a:prstGeom prst="rect">
            <a:avLst/>
          </a:prstGeom>
        </p:spPr>
      </p:pic>
    </p:spTree>
    <p:extLst>
      <p:ext uri="{BB962C8B-B14F-4D97-AF65-F5344CB8AC3E}">
        <p14:creationId xmlns:p14="http://schemas.microsoft.com/office/powerpoint/2010/main" val="262202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6F8429-0398-5F4F-90AC-0A63ADBBFC5C}"/>
              </a:ext>
            </a:extLst>
          </p:cNvPr>
          <p:cNvPicPr>
            <a:picLocks noChangeAspect="1"/>
          </p:cNvPicPr>
          <p:nvPr/>
        </p:nvPicPr>
        <p:blipFill>
          <a:blip r:embed="rId2"/>
          <a:stretch>
            <a:fillRect/>
          </a:stretch>
        </p:blipFill>
        <p:spPr>
          <a:xfrm>
            <a:off x="2776415" y="173254"/>
            <a:ext cx="3591169" cy="5640404"/>
          </a:xfrm>
          <a:prstGeom prst="rect">
            <a:avLst/>
          </a:prstGeom>
        </p:spPr>
      </p:pic>
    </p:spTree>
    <p:extLst>
      <p:ext uri="{BB962C8B-B14F-4D97-AF65-F5344CB8AC3E}">
        <p14:creationId xmlns:p14="http://schemas.microsoft.com/office/powerpoint/2010/main" val="2673816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DCB6B-8388-C041-89C5-33F7BAE71A4B}"/>
              </a:ext>
            </a:extLst>
          </p:cNvPr>
          <p:cNvPicPr>
            <a:picLocks noChangeAspect="1"/>
          </p:cNvPicPr>
          <p:nvPr/>
        </p:nvPicPr>
        <p:blipFill>
          <a:blip r:embed="rId2"/>
          <a:stretch>
            <a:fillRect/>
          </a:stretch>
        </p:blipFill>
        <p:spPr>
          <a:xfrm>
            <a:off x="2023210" y="166254"/>
            <a:ext cx="5097579" cy="5695027"/>
          </a:xfrm>
          <a:prstGeom prst="rect">
            <a:avLst/>
          </a:prstGeom>
        </p:spPr>
      </p:pic>
    </p:spTree>
    <p:extLst>
      <p:ext uri="{BB962C8B-B14F-4D97-AF65-F5344CB8AC3E}">
        <p14:creationId xmlns:p14="http://schemas.microsoft.com/office/powerpoint/2010/main" val="4263476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D94CF-7808-084F-A909-393EACCCBE3A}"/>
              </a:ext>
            </a:extLst>
          </p:cNvPr>
          <p:cNvPicPr>
            <a:picLocks noChangeAspect="1"/>
          </p:cNvPicPr>
          <p:nvPr/>
        </p:nvPicPr>
        <p:blipFill>
          <a:blip r:embed="rId2"/>
          <a:stretch>
            <a:fillRect/>
          </a:stretch>
        </p:blipFill>
        <p:spPr>
          <a:xfrm>
            <a:off x="2771920" y="266007"/>
            <a:ext cx="3600160" cy="5567690"/>
          </a:xfrm>
          <a:prstGeom prst="rect">
            <a:avLst/>
          </a:prstGeom>
        </p:spPr>
      </p:pic>
    </p:spTree>
    <p:extLst>
      <p:ext uri="{BB962C8B-B14F-4D97-AF65-F5344CB8AC3E}">
        <p14:creationId xmlns:p14="http://schemas.microsoft.com/office/powerpoint/2010/main" val="604121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D8175-3D0E-0E44-808A-6003877BDBC0}"/>
              </a:ext>
            </a:extLst>
          </p:cNvPr>
          <p:cNvPicPr>
            <a:picLocks noChangeAspect="1"/>
          </p:cNvPicPr>
          <p:nvPr/>
        </p:nvPicPr>
        <p:blipFill>
          <a:blip r:embed="rId2"/>
          <a:stretch>
            <a:fillRect/>
          </a:stretch>
        </p:blipFill>
        <p:spPr>
          <a:xfrm>
            <a:off x="2860765" y="232756"/>
            <a:ext cx="3422469" cy="5593394"/>
          </a:xfrm>
          <a:prstGeom prst="rect">
            <a:avLst/>
          </a:prstGeom>
        </p:spPr>
      </p:pic>
    </p:spTree>
    <p:extLst>
      <p:ext uri="{BB962C8B-B14F-4D97-AF65-F5344CB8AC3E}">
        <p14:creationId xmlns:p14="http://schemas.microsoft.com/office/powerpoint/2010/main" val="345096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87D7B-CC1D-564F-9BE4-73EC41D0575D}"/>
              </a:ext>
            </a:extLst>
          </p:cNvPr>
          <p:cNvPicPr>
            <a:picLocks noChangeAspect="1"/>
          </p:cNvPicPr>
          <p:nvPr/>
        </p:nvPicPr>
        <p:blipFill>
          <a:blip r:embed="rId2"/>
          <a:stretch>
            <a:fillRect/>
          </a:stretch>
        </p:blipFill>
        <p:spPr>
          <a:xfrm>
            <a:off x="2594657" y="216131"/>
            <a:ext cx="3954685" cy="5600608"/>
          </a:xfrm>
          <a:prstGeom prst="rect">
            <a:avLst/>
          </a:prstGeom>
        </p:spPr>
      </p:pic>
    </p:spTree>
    <p:extLst>
      <p:ext uri="{BB962C8B-B14F-4D97-AF65-F5344CB8AC3E}">
        <p14:creationId xmlns:p14="http://schemas.microsoft.com/office/powerpoint/2010/main" val="2850671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43B0D4-7F74-E244-8DAA-FF6ABAD7F1E8}"/>
              </a:ext>
            </a:extLst>
          </p:cNvPr>
          <p:cNvPicPr>
            <a:picLocks noChangeAspect="1"/>
          </p:cNvPicPr>
          <p:nvPr/>
        </p:nvPicPr>
        <p:blipFill>
          <a:blip r:embed="rId2"/>
          <a:stretch>
            <a:fillRect/>
          </a:stretch>
        </p:blipFill>
        <p:spPr>
          <a:xfrm>
            <a:off x="2669101" y="199506"/>
            <a:ext cx="3805798" cy="5599254"/>
          </a:xfrm>
          <a:prstGeom prst="rect">
            <a:avLst/>
          </a:prstGeom>
        </p:spPr>
      </p:pic>
    </p:spTree>
    <p:extLst>
      <p:ext uri="{BB962C8B-B14F-4D97-AF65-F5344CB8AC3E}">
        <p14:creationId xmlns:p14="http://schemas.microsoft.com/office/powerpoint/2010/main" val="2651028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DC630-2279-BE4B-AE4A-36397E2B0EDD}"/>
              </a:ext>
            </a:extLst>
          </p:cNvPr>
          <p:cNvPicPr>
            <a:picLocks noChangeAspect="1"/>
          </p:cNvPicPr>
          <p:nvPr/>
        </p:nvPicPr>
        <p:blipFill>
          <a:blip r:embed="rId2"/>
          <a:stretch>
            <a:fillRect/>
          </a:stretch>
        </p:blipFill>
        <p:spPr>
          <a:xfrm>
            <a:off x="1342998" y="149629"/>
            <a:ext cx="6458003" cy="5681450"/>
          </a:xfrm>
          <a:prstGeom prst="rect">
            <a:avLst/>
          </a:prstGeom>
        </p:spPr>
      </p:pic>
    </p:spTree>
    <p:extLst>
      <p:ext uri="{BB962C8B-B14F-4D97-AF65-F5344CB8AC3E}">
        <p14:creationId xmlns:p14="http://schemas.microsoft.com/office/powerpoint/2010/main" val="1478422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1D1E8-1465-884E-952B-7167924F0787}"/>
              </a:ext>
            </a:extLst>
          </p:cNvPr>
          <p:cNvPicPr>
            <a:picLocks noChangeAspect="1"/>
          </p:cNvPicPr>
          <p:nvPr/>
        </p:nvPicPr>
        <p:blipFill>
          <a:blip r:embed="rId2"/>
          <a:stretch>
            <a:fillRect/>
          </a:stretch>
        </p:blipFill>
        <p:spPr>
          <a:xfrm>
            <a:off x="2099417" y="266006"/>
            <a:ext cx="4945165" cy="5566843"/>
          </a:xfrm>
          <a:prstGeom prst="rect">
            <a:avLst/>
          </a:prstGeom>
        </p:spPr>
      </p:pic>
    </p:spTree>
    <p:extLst>
      <p:ext uri="{BB962C8B-B14F-4D97-AF65-F5344CB8AC3E}">
        <p14:creationId xmlns:p14="http://schemas.microsoft.com/office/powerpoint/2010/main" val="4153386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89B6E-0F84-0C4E-8400-D4495F44B197}"/>
              </a:ext>
            </a:extLst>
          </p:cNvPr>
          <p:cNvPicPr>
            <a:picLocks noChangeAspect="1"/>
          </p:cNvPicPr>
          <p:nvPr/>
        </p:nvPicPr>
        <p:blipFill>
          <a:blip r:embed="rId2"/>
          <a:stretch>
            <a:fillRect/>
          </a:stretch>
        </p:blipFill>
        <p:spPr>
          <a:xfrm>
            <a:off x="2006897" y="216129"/>
            <a:ext cx="5130205" cy="5611943"/>
          </a:xfrm>
          <a:prstGeom prst="rect">
            <a:avLst/>
          </a:prstGeom>
        </p:spPr>
      </p:pic>
    </p:spTree>
    <p:extLst>
      <p:ext uri="{BB962C8B-B14F-4D97-AF65-F5344CB8AC3E}">
        <p14:creationId xmlns:p14="http://schemas.microsoft.com/office/powerpoint/2010/main" val="4182830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1D989-B231-DD47-B600-048BFDC04247}"/>
              </a:ext>
            </a:extLst>
          </p:cNvPr>
          <p:cNvPicPr>
            <a:picLocks noChangeAspect="1"/>
          </p:cNvPicPr>
          <p:nvPr/>
        </p:nvPicPr>
        <p:blipFill>
          <a:blip r:embed="rId2"/>
          <a:stretch>
            <a:fillRect/>
          </a:stretch>
        </p:blipFill>
        <p:spPr>
          <a:xfrm>
            <a:off x="2974879" y="299258"/>
            <a:ext cx="3194241" cy="5512933"/>
          </a:xfrm>
          <a:prstGeom prst="rect">
            <a:avLst/>
          </a:prstGeom>
        </p:spPr>
      </p:pic>
    </p:spTree>
    <p:extLst>
      <p:ext uri="{BB962C8B-B14F-4D97-AF65-F5344CB8AC3E}">
        <p14:creationId xmlns:p14="http://schemas.microsoft.com/office/powerpoint/2010/main" val="2029041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67419"/>
            <a:ext cx="8229600" cy="3538081"/>
          </a:xfrm>
        </p:spPr>
        <p:txBody>
          <a:bodyPr>
            <a:normAutofit/>
          </a:bodyPr>
          <a:lstStyle/>
          <a:p>
            <a:pPr marL="0" indent="0" algn="ctr">
              <a:buNone/>
            </a:pPr>
            <a:r>
              <a:rPr lang="en-US" sz="9600" b="1" dirty="0">
                <a:solidFill>
                  <a:schemeClr val="bg1">
                    <a:lumMod val="85000"/>
                  </a:schemeClr>
                </a:solidFill>
                <a:latin typeface="Arial"/>
                <a:cs typeface="Arial"/>
              </a:rPr>
              <a:t>Grading</a:t>
            </a:r>
            <a:endParaRPr lang="en-US" sz="9600" dirty="0">
              <a:solidFill>
                <a:schemeClr val="bg1">
                  <a:lumMod val="85000"/>
                </a:schemeClr>
              </a:solidFill>
              <a:latin typeface="Arial"/>
              <a:cs typeface="Arial"/>
            </a:endParaRPr>
          </a:p>
        </p:txBody>
      </p:sp>
    </p:spTree>
    <p:extLst>
      <p:ext uri="{BB962C8B-B14F-4D97-AF65-F5344CB8AC3E}">
        <p14:creationId xmlns:p14="http://schemas.microsoft.com/office/powerpoint/2010/main" val="3120972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C93AB-9797-F440-A3EE-CC0D625EC88C}"/>
              </a:ext>
            </a:extLst>
          </p:cNvPr>
          <p:cNvPicPr>
            <a:picLocks noChangeAspect="1"/>
          </p:cNvPicPr>
          <p:nvPr/>
        </p:nvPicPr>
        <p:blipFill>
          <a:blip r:embed="rId2"/>
          <a:stretch>
            <a:fillRect/>
          </a:stretch>
        </p:blipFill>
        <p:spPr>
          <a:xfrm>
            <a:off x="2098759" y="166254"/>
            <a:ext cx="4946482" cy="5714686"/>
          </a:xfrm>
          <a:prstGeom prst="rect">
            <a:avLst/>
          </a:prstGeom>
        </p:spPr>
      </p:pic>
    </p:spTree>
    <p:extLst>
      <p:ext uri="{BB962C8B-B14F-4D97-AF65-F5344CB8AC3E}">
        <p14:creationId xmlns:p14="http://schemas.microsoft.com/office/powerpoint/2010/main" val="309944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2EBBB-750B-C84F-8D62-AA18859E99B7}"/>
              </a:ext>
            </a:extLst>
          </p:cNvPr>
          <p:cNvPicPr>
            <a:picLocks noChangeAspect="1"/>
          </p:cNvPicPr>
          <p:nvPr/>
        </p:nvPicPr>
        <p:blipFill>
          <a:blip r:embed="rId2"/>
          <a:stretch>
            <a:fillRect/>
          </a:stretch>
        </p:blipFill>
        <p:spPr>
          <a:xfrm>
            <a:off x="2021581" y="216130"/>
            <a:ext cx="5100837" cy="5601174"/>
          </a:xfrm>
          <a:prstGeom prst="rect">
            <a:avLst/>
          </a:prstGeom>
        </p:spPr>
      </p:pic>
    </p:spTree>
    <p:extLst>
      <p:ext uri="{BB962C8B-B14F-4D97-AF65-F5344CB8AC3E}">
        <p14:creationId xmlns:p14="http://schemas.microsoft.com/office/powerpoint/2010/main" val="376064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839F2-DC72-584B-A5FD-A5B836862E6F}"/>
              </a:ext>
            </a:extLst>
          </p:cNvPr>
          <p:cNvPicPr>
            <a:picLocks noChangeAspect="1"/>
          </p:cNvPicPr>
          <p:nvPr/>
        </p:nvPicPr>
        <p:blipFill>
          <a:blip r:embed="rId2"/>
          <a:stretch>
            <a:fillRect/>
          </a:stretch>
        </p:blipFill>
        <p:spPr>
          <a:xfrm>
            <a:off x="2046577" y="199505"/>
            <a:ext cx="5050845" cy="5670580"/>
          </a:xfrm>
          <a:prstGeom prst="rect">
            <a:avLst/>
          </a:prstGeom>
        </p:spPr>
      </p:pic>
    </p:spTree>
    <p:extLst>
      <p:ext uri="{BB962C8B-B14F-4D97-AF65-F5344CB8AC3E}">
        <p14:creationId xmlns:p14="http://schemas.microsoft.com/office/powerpoint/2010/main" val="2809709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FB5F42-4541-5442-B146-26966CD36136}"/>
              </a:ext>
            </a:extLst>
          </p:cNvPr>
          <p:cNvPicPr>
            <a:picLocks noChangeAspect="1"/>
          </p:cNvPicPr>
          <p:nvPr/>
        </p:nvPicPr>
        <p:blipFill>
          <a:blip r:embed="rId2"/>
          <a:stretch>
            <a:fillRect/>
          </a:stretch>
        </p:blipFill>
        <p:spPr>
          <a:xfrm>
            <a:off x="2334071" y="232757"/>
            <a:ext cx="4475858" cy="5571987"/>
          </a:xfrm>
          <a:prstGeom prst="rect">
            <a:avLst/>
          </a:prstGeom>
        </p:spPr>
      </p:pic>
    </p:spTree>
    <p:extLst>
      <p:ext uri="{BB962C8B-B14F-4D97-AF65-F5344CB8AC3E}">
        <p14:creationId xmlns:p14="http://schemas.microsoft.com/office/powerpoint/2010/main" val="18931950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DF9C8-25D7-BD4A-8FE0-40B676400A60}"/>
              </a:ext>
            </a:extLst>
          </p:cNvPr>
          <p:cNvPicPr>
            <a:picLocks noChangeAspect="1"/>
          </p:cNvPicPr>
          <p:nvPr/>
        </p:nvPicPr>
        <p:blipFill>
          <a:blip r:embed="rId2"/>
          <a:stretch>
            <a:fillRect/>
          </a:stretch>
        </p:blipFill>
        <p:spPr>
          <a:xfrm>
            <a:off x="2430018" y="216131"/>
            <a:ext cx="4283963" cy="5597178"/>
          </a:xfrm>
          <a:prstGeom prst="rect">
            <a:avLst/>
          </a:prstGeom>
        </p:spPr>
      </p:pic>
    </p:spTree>
    <p:extLst>
      <p:ext uri="{BB962C8B-B14F-4D97-AF65-F5344CB8AC3E}">
        <p14:creationId xmlns:p14="http://schemas.microsoft.com/office/powerpoint/2010/main" val="638885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7EB62-7172-6D4F-8788-AA4F59AE3389}"/>
              </a:ext>
            </a:extLst>
          </p:cNvPr>
          <p:cNvPicPr>
            <a:picLocks noChangeAspect="1"/>
          </p:cNvPicPr>
          <p:nvPr/>
        </p:nvPicPr>
        <p:blipFill>
          <a:blip r:embed="rId2"/>
          <a:stretch>
            <a:fillRect/>
          </a:stretch>
        </p:blipFill>
        <p:spPr>
          <a:xfrm>
            <a:off x="1162050" y="1485900"/>
            <a:ext cx="6819900" cy="3886200"/>
          </a:xfrm>
          <a:prstGeom prst="rect">
            <a:avLst/>
          </a:prstGeom>
        </p:spPr>
      </p:pic>
    </p:spTree>
    <p:extLst>
      <p:ext uri="{BB962C8B-B14F-4D97-AF65-F5344CB8AC3E}">
        <p14:creationId xmlns:p14="http://schemas.microsoft.com/office/powerpoint/2010/main" val="1149812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07927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640856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4057147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rmAutofit/>
          </a:bodyPr>
          <a:lstStyle/>
          <a:p>
            <a:pPr marL="0" indent="0" algn="ctr">
              <a:buNone/>
            </a:pPr>
            <a:r>
              <a:rPr lang="en-US" sz="9600" b="1" dirty="0">
                <a:solidFill>
                  <a:srgbClr val="FFFF00"/>
                </a:solidFill>
                <a:latin typeface="+mn-lt"/>
              </a:rPr>
              <a:t>Structural Framework</a:t>
            </a: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4329" y="3378259"/>
            <a:ext cx="3801425" cy="2851069"/>
          </a:xfrm>
          <a:prstGeom prst="rect">
            <a:avLst/>
          </a:prstGeom>
        </p:spPr>
      </p:pic>
    </p:spTree>
    <p:extLst>
      <p:ext uri="{BB962C8B-B14F-4D97-AF65-F5344CB8AC3E}">
        <p14:creationId xmlns:p14="http://schemas.microsoft.com/office/powerpoint/2010/main" val="217495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60%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 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40%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25%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15%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1680963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7F1D4BB-E2E9-8243-B29E-11C68BA79CFA}"/>
              </a:ext>
            </a:extLst>
          </p:cNvPr>
          <p:cNvPicPr>
            <a:picLocks noGrp="1" noChangeAspect="1"/>
          </p:cNvPicPr>
          <p:nvPr>
            <p:ph sz="quarter" idx="10"/>
          </p:nvPr>
        </p:nvPicPr>
        <p:blipFill>
          <a:blip r:embed="rId2"/>
          <a:stretch>
            <a:fillRect/>
          </a:stretch>
        </p:blipFill>
        <p:spPr>
          <a:xfrm>
            <a:off x="2660700" y="153988"/>
            <a:ext cx="3822600" cy="5245100"/>
          </a:xfrm>
        </p:spPr>
      </p:pic>
      <p:sp>
        <p:nvSpPr>
          <p:cNvPr id="4" name="TextBox 3">
            <a:extLst>
              <a:ext uri="{FF2B5EF4-FFF2-40B4-BE49-F238E27FC236}">
                <a16:creationId xmlns:a16="http://schemas.microsoft.com/office/drawing/2014/main" id="{F5563C1D-5C18-0D4C-87E6-C5BB8D6F97BE}"/>
              </a:ext>
            </a:extLst>
          </p:cNvPr>
          <p:cNvSpPr txBox="1"/>
          <p:nvPr/>
        </p:nvSpPr>
        <p:spPr>
          <a:xfrm>
            <a:off x="616430" y="5399773"/>
            <a:ext cx="7911140" cy="369332"/>
          </a:xfrm>
          <a:prstGeom prst="rect">
            <a:avLst/>
          </a:prstGeom>
          <a:noFill/>
        </p:spPr>
        <p:txBody>
          <a:bodyPr wrap="none" rtlCol="0">
            <a:spAutoFit/>
          </a:bodyPr>
          <a:lstStyle/>
          <a:p>
            <a:r>
              <a:rPr lang="en-US" dirty="0">
                <a:hlinkClick r:id="rId3"/>
              </a:rPr>
              <a:t>https://hls.harvard.edu/academics/curriculum/catalog/default.aspx?o=72164</a:t>
            </a:r>
            <a:r>
              <a:rPr lang="en-US" dirty="0"/>
              <a:t> </a:t>
            </a:r>
          </a:p>
        </p:txBody>
      </p:sp>
    </p:spTree>
    <p:extLst>
      <p:ext uri="{BB962C8B-B14F-4D97-AF65-F5344CB8AC3E}">
        <p14:creationId xmlns:p14="http://schemas.microsoft.com/office/powerpoint/2010/main" val="368856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868C-120F-6640-BD1E-B94C37F70315}"/>
              </a:ext>
            </a:extLst>
          </p:cNvPr>
          <p:cNvSpPr>
            <a:spLocks noGrp="1"/>
          </p:cNvSpPr>
          <p:nvPr>
            <p:ph type="title"/>
          </p:nvPr>
        </p:nvSpPr>
        <p:spPr>
          <a:xfrm>
            <a:off x="457200" y="230340"/>
            <a:ext cx="8229600" cy="1016000"/>
          </a:xfrm>
        </p:spPr>
        <p:txBody>
          <a:bodyPr>
            <a:normAutofit/>
          </a:bodyPr>
          <a:lstStyle/>
          <a:p>
            <a:pPr algn="ctr"/>
            <a:r>
              <a:rPr lang="en-US" sz="4400" b="1" dirty="0">
                <a:solidFill>
                  <a:srgbClr val="FFFF00"/>
                </a:solidFill>
              </a:rPr>
              <a:t>Case Study </a:t>
            </a:r>
            <a:r>
              <a:rPr lang="en-US" sz="4400" b="1" dirty="0">
                <a:solidFill>
                  <a:schemeClr val="bg1"/>
                </a:solidFill>
              </a:rPr>
              <a:t>Method</a:t>
            </a:r>
            <a:r>
              <a:rPr lang="en-US" sz="4400" b="1" dirty="0">
                <a:solidFill>
                  <a:srgbClr val="FF0000"/>
                </a:solidFill>
              </a:rPr>
              <a:t>?</a:t>
            </a:r>
          </a:p>
        </p:txBody>
      </p:sp>
      <p:pic>
        <p:nvPicPr>
          <p:cNvPr id="5" name="Content Placeholder 4">
            <a:extLst>
              <a:ext uri="{FF2B5EF4-FFF2-40B4-BE49-F238E27FC236}">
                <a16:creationId xmlns:a16="http://schemas.microsoft.com/office/drawing/2014/main" id="{8C538D6E-305C-E344-ABB4-3618E48E08F4}"/>
              </a:ext>
            </a:extLst>
          </p:cNvPr>
          <p:cNvPicPr>
            <a:picLocks noGrp="1" noChangeAspect="1"/>
          </p:cNvPicPr>
          <p:nvPr>
            <p:ph sz="quarter" idx="10"/>
          </p:nvPr>
        </p:nvPicPr>
        <p:blipFill>
          <a:blip r:embed="rId2"/>
          <a:stretch>
            <a:fillRect/>
          </a:stretch>
        </p:blipFill>
        <p:spPr>
          <a:xfrm>
            <a:off x="2413000" y="1504950"/>
            <a:ext cx="4318000" cy="4318000"/>
          </a:xfrm>
        </p:spPr>
      </p:pic>
    </p:spTree>
    <p:extLst>
      <p:ext uri="{BB962C8B-B14F-4D97-AF65-F5344CB8AC3E}">
        <p14:creationId xmlns:p14="http://schemas.microsoft.com/office/powerpoint/2010/main" val="22614801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12D066-8301-A046-8B5F-B182AA657DAB}"/>
              </a:ext>
            </a:extLst>
          </p:cNvPr>
          <p:cNvPicPr>
            <a:picLocks noGrp="1" noChangeAspect="1"/>
          </p:cNvPicPr>
          <p:nvPr>
            <p:ph sz="quarter" idx="10"/>
          </p:nvPr>
        </p:nvPicPr>
        <p:blipFill>
          <a:blip r:embed="rId2"/>
          <a:stretch>
            <a:fillRect/>
          </a:stretch>
        </p:blipFill>
        <p:spPr>
          <a:xfrm>
            <a:off x="1865703" y="159608"/>
            <a:ext cx="5412594" cy="5500003"/>
          </a:xfrm>
        </p:spPr>
      </p:pic>
      <p:sp>
        <p:nvSpPr>
          <p:cNvPr id="6" name="TextBox 5">
            <a:extLst>
              <a:ext uri="{FF2B5EF4-FFF2-40B4-BE49-F238E27FC236}">
                <a16:creationId xmlns:a16="http://schemas.microsoft.com/office/drawing/2014/main" id="{39CFAD72-D0D9-104E-A695-4E0FCE6BA95D}"/>
              </a:ext>
            </a:extLst>
          </p:cNvPr>
          <p:cNvSpPr txBox="1"/>
          <p:nvPr/>
        </p:nvSpPr>
        <p:spPr>
          <a:xfrm>
            <a:off x="5242379" y="5789847"/>
            <a:ext cx="1454309" cy="369332"/>
          </a:xfrm>
          <a:prstGeom prst="rect">
            <a:avLst/>
          </a:prstGeom>
          <a:noFill/>
        </p:spPr>
        <p:txBody>
          <a:bodyPr wrap="none" rtlCol="0">
            <a:spAutoFit/>
          </a:bodyPr>
          <a:lstStyle/>
          <a:p>
            <a:r>
              <a:rPr lang="en-US" dirty="0">
                <a:solidFill>
                  <a:srgbClr val="FFFF00"/>
                </a:solidFill>
              </a:rPr>
              <a:t>ABA Journal</a:t>
            </a:r>
          </a:p>
        </p:txBody>
      </p:sp>
    </p:spTree>
    <p:extLst>
      <p:ext uri="{BB962C8B-B14F-4D97-AF65-F5344CB8AC3E}">
        <p14:creationId xmlns:p14="http://schemas.microsoft.com/office/powerpoint/2010/main" val="1189791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9692D-BC5B-4B49-9351-7D7791C58869}"/>
              </a:ext>
            </a:extLst>
          </p:cNvPr>
          <p:cNvPicPr>
            <a:picLocks noChangeAspect="1"/>
          </p:cNvPicPr>
          <p:nvPr/>
        </p:nvPicPr>
        <p:blipFill>
          <a:blip r:embed="rId2"/>
          <a:stretch>
            <a:fillRect/>
          </a:stretch>
        </p:blipFill>
        <p:spPr>
          <a:xfrm>
            <a:off x="1975401" y="249381"/>
            <a:ext cx="5193197" cy="5428065"/>
          </a:xfrm>
          <a:prstGeom prst="rect">
            <a:avLst/>
          </a:prstGeom>
        </p:spPr>
      </p:pic>
    </p:spTree>
    <p:extLst>
      <p:ext uri="{BB962C8B-B14F-4D97-AF65-F5344CB8AC3E}">
        <p14:creationId xmlns:p14="http://schemas.microsoft.com/office/powerpoint/2010/main" val="10379903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6BDD1-CFD6-CD4C-9469-376D2A57B444}"/>
              </a:ext>
            </a:extLst>
          </p:cNvPr>
          <p:cNvSpPr>
            <a:spLocks noGrp="1"/>
          </p:cNvSpPr>
          <p:nvPr>
            <p:ph type="title"/>
          </p:nvPr>
        </p:nvSpPr>
        <p:spPr>
          <a:xfrm>
            <a:off x="457200" y="0"/>
            <a:ext cx="8229600" cy="1895302"/>
          </a:xfrm>
        </p:spPr>
        <p:txBody>
          <a:bodyPr>
            <a:normAutofit fontScale="90000"/>
          </a:bodyPr>
          <a:lstStyle/>
          <a:p>
            <a:pPr algn="ctr"/>
            <a:r>
              <a:rPr lang="en-US" b="1" dirty="0">
                <a:solidFill>
                  <a:srgbClr val="FFFF00"/>
                </a:solidFill>
              </a:rPr>
              <a:t>Possible Methodology for </a:t>
            </a:r>
            <a:br>
              <a:rPr lang="en-US" b="1" dirty="0">
                <a:solidFill>
                  <a:srgbClr val="FFFF00"/>
                </a:solidFill>
              </a:rPr>
            </a:br>
            <a:r>
              <a:rPr lang="en-US" b="1" dirty="0">
                <a:solidFill>
                  <a:schemeClr val="bg1"/>
                </a:solidFill>
              </a:rPr>
              <a:t>Group  Presentations</a:t>
            </a:r>
            <a:br>
              <a:rPr lang="en-US" b="1" dirty="0">
                <a:solidFill>
                  <a:schemeClr val="bg1"/>
                </a:solidFill>
              </a:rPr>
            </a:br>
            <a:r>
              <a:rPr lang="en-US" b="1" dirty="0">
                <a:solidFill>
                  <a:srgbClr val="FF0000"/>
                </a:solidFill>
              </a:rPr>
              <a:t>&amp;</a:t>
            </a:r>
            <a:r>
              <a:rPr lang="en-US" b="1" dirty="0">
                <a:solidFill>
                  <a:schemeClr val="bg1"/>
                </a:solidFill>
              </a:rPr>
              <a:t> much of the course </a:t>
            </a:r>
            <a:r>
              <a:rPr lang="en-US" b="1" dirty="0">
                <a:solidFill>
                  <a:srgbClr val="FF0000"/>
                </a:solidFill>
              </a:rPr>
              <a:t>(</a:t>
            </a:r>
            <a:r>
              <a:rPr lang="en-US" b="1" dirty="0">
                <a:solidFill>
                  <a:srgbClr val="FFFF00"/>
                </a:solidFill>
              </a:rPr>
              <a:t>?</a:t>
            </a:r>
            <a:r>
              <a:rPr lang="en-US" b="1" dirty="0">
                <a:solidFill>
                  <a:srgbClr val="FF0000"/>
                </a:solidFill>
              </a:rPr>
              <a:t>)</a:t>
            </a:r>
          </a:p>
        </p:txBody>
      </p:sp>
      <p:sp>
        <p:nvSpPr>
          <p:cNvPr id="3" name="Content Placeholder 2">
            <a:extLst>
              <a:ext uri="{FF2B5EF4-FFF2-40B4-BE49-F238E27FC236}">
                <a16:creationId xmlns:a16="http://schemas.microsoft.com/office/drawing/2014/main" id="{674E46AA-FD69-9644-8AA9-2ADFC82A40BF}"/>
              </a:ext>
            </a:extLst>
          </p:cNvPr>
          <p:cNvSpPr>
            <a:spLocks noGrp="1"/>
          </p:cNvSpPr>
          <p:nvPr>
            <p:ph sz="quarter" idx="10"/>
          </p:nvPr>
        </p:nvSpPr>
        <p:spPr>
          <a:xfrm>
            <a:off x="457200" y="2310938"/>
            <a:ext cx="8229600" cy="3415196"/>
          </a:xfrm>
        </p:spPr>
        <p:txBody>
          <a:bodyPr>
            <a:noAutofit/>
          </a:bodyPr>
          <a:lstStyle/>
          <a:p>
            <a:pPr marL="0" indent="0" algn="ctr">
              <a:buNone/>
            </a:pPr>
            <a:r>
              <a:rPr lang="en-US" sz="12500" dirty="0">
                <a:solidFill>
                  <a:srgbClr val="FF0000"/>
                </a:solidFill>
                <a:latin typeface="Apple Chancery" panose="03020702040506060504" pitchFamily="66" charset="-79"/>
                <a:cs typeface="Apple Chancery" panose="03020702040506060504" pitchFamily="66" charset="-79"/>
              </a:rPr>
              <a:t>Coming Up next week</a:t>
            </a:r>
          </a:p>
        </p:txBody>
      </p:sp>
    </p:spTree>
    <p:extLst>
      <p:ext uri="{BB962C8B-B14F-4D97-AF65-F5344CB8AC3E}">
        <p14:creationId xmlns:p14="http://schemas.microsoft.com/office/powerpoint/2010/main" val="2416019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0"/>
            <a:ext cx="8337665" cy="1016000"/>
          </a:xfrm>
        </p:spPr>
        <p:txBody>
          <a:bodyPr>
            <a:normAutofit/>
          </a:bodyPr>
          <a:lstStyle/>
          <a:p>
            <a:pPr algn="ctr"/>
            <a:r>
              <a:rPr lang="en-US" sz="4800" b="1" dirty="0">
                <a:solidFill>
                  <a:srgbClr val="FFFF00"/>
                </a:solidFill>
                <a:latin typeface="Arial"/>
                <a:cs typeface="Arial"/>
              </a:rPr>
              <a:t>The course in one cartoon</a:t>
            </a:r>
          </a:p>
        </p:txBody>
      </p:sp>
      <p:pic>
        <p:nvPicPr>
          <p:cNvPr id="4" name="Content Placeholder 3">
            <a:extLst>
              <a:ext uri="{FF2B5EF4-FFF2-40B4-BE49-F238E27FC236}">
                <a16:creationId xmlns:a16="http://schemas.microsoft.com/office/drawing/2014/main" id="{A436F83F-C29F-374A-B2CA-48419763A047}"/>
              </a:ext>
            </a:extLst>
          </p:cNvPr>
          <p:cNvPicPr>
            <a:picLocks noGrp="1" noChangeAspect="1"/>
          </p:cNvPicPr>
          <p:nvPr>
            <p:ph sz="quarter" idx="10"/>
          </p:nvPr>
        </p:nvPicPr>
        <p:blipFill>
          <a:blip r:embed="rId2"/>
          <a:stretch>
            <a:fillRect/>
          </a:stretch>
        </p:blipFill>
        <p:spPr>
          <a:xfrm>
            <a:off x="2663673" y="1276512"/>
            <a:ext cx="3816654" cy="4575647"/>
          </a:xfrm>
        </p:spPr>
      </p:pic>
    </p:spTree>
    <p:extLst>
      <p:ext uri="{BB962C8B-B14F-4D97-AF65-F5344CB8AC3E}">
        <p14:creationId xmlns:p14="http://schemas.microsoft.com/office/powerpoint/2010/main" val="290227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865778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0164-4DB5-FF44-BBF3-A56F5099FEE9}"/>
              </a:ext>
            </a:extLst>
          </p:cNvPr>
          <p:cNvSpPr>
            <a:spLocks noGrp="1"/>
          </p:cNvSpPr>
          <p:nvPr>
            <p:ph type="title"/>
          </p:nvPr>
        </p:nvSpPr>
        <p:spPr>
          <a:xfrm>
            <a:off x="457200" y="178312"/>
            <a:ext cx="8229600" cy="1016000"/>
          </a:xfrm>
        </p:spPr>
        <p:txBody>
          <a:bodyPr>
            <a:normAutofit/>
          </a:bodyPr>
          <a:lstStyle/>
          <a:p>
            <a:r>
              <a:rPr lang="en-US" sz="5400" b="1" dirty="0">
                <a:solidFill>
                  <a:srgbClr val="FF0000"/>
                </a:solidFill>
              </a:rPr>
              <a:t>Complications</a:t>
            </a:r>
          </a:p>
        </p:txBody>
      </p:sp>
      <p:sp>
        <p:nvSpPr>
          <p:cNvPr id="3" name="Content Placeholder 2">
            <a:extLst>
              <a:ext uri="{FF2B5EF4-FFF2-40B4-BE49-F238E27FC236}">
                <a16:creationId xmlns:a16="http://schemas.microsoft.com/office/drawing/2014/main" id="{59E23FD5-6860-7444-B3DB-8E3D6F7135C1}"/>
              </a:ext>
            </a:extLst>
          </p:cNvPr>
          <p:cNvSpPr>
            <a:spLocks noGrp="1"/>
          </p:cNvSpPr>
          <p:nvPr>
            <p:ph sz="quarter" idx="10"/>
          </p:nvPr>
        </p:nvSpPr>
        <p:spPr/>
        <p:txBody>
          <a:bodyPr>
            <a:noAutofit/>
          </a:bodyPr>
          <a:lstStyle/>
          <a:p>
            <a:r>
              <a:rPr lang="en-US" sz="7200" dirty="0">
                <a:solidFill>
                  <a:schemeClr val="bg1"/>
                </a:solidFill>
              </a:rPr>
              <a:t>Employer/Employee</a:t>
            </a:r>
          </a:p>
          <a:p>
            <a:r>
              <a:rPr lang="en-US" sz="7200" dirty="0">
                <a:solidFill>
                  <a:schemeClr val="bg1"/>
                </a:solidFill>
              </a:rPr>
              <a:t>Good governance is invisible</a:t>
            </a:r>
          </a:p>
          <a:p>
            <a:r>
              <a:rPr lang="en-US" sz="7200" dirty="0">
                <a:solidFill>
                  <a:schemeClr val="bg1"/>
                </a:solidFill>
              </a:rPr>
              <a:t>Others????</a:t>
            </a:r>
          </a:p>
        </p:txBody>
      </p:sp>
    </p:spTree>
    <p:extLst>
      <p:ext uri="{BB962C8B-B14F-4D97-AF65-F5344CB8AC3E}">
        <p14:creationId xmlns:p14="http://schemas.microsoft.com/office/powerpoint/2010/main" val="40646826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D262-4754-FE41-B247-A6BCA3ADFD9F}"/>
              </a:ext>
            </a:extLst>
          </p:cNvPr>
          <p:cNvSpPr>
            <a:spLocks noGrp="1"/>
          </p:cNvSpPr>
          <p:nvPr>
            <p:ph type="title"/>
          </p:nvPr>
        </p:nvSpPr>
        <p:spPr>
          <a:xfrm>
            <a:off x="457200" y="193589"/>
            <a:ext cx="8229600" cy="1016000"/>
          </a:xfrm>
        </p:spPr>
        <p:txBody>
          <a:bodyPr>
            <a:normAutofit/>
          </a:bodyPr>
          <a:lstStyle/>
          <a:p>
            <a:r>
              <a:rPr lang="en-US" sz="4400" b="1" dirty="0">
                <a:solidFill>
                  <a:srgbClr val="FF0000"/>
                </a:solidFill>
              </a:rPr>
              <a:t>Basic Problem</a:t>
            </a:r>
            <a:r>
              <a:rPr lang="en-US" sz="4400" b="1" dirty="0">
                <a:solidFill>
                  <a:schemeClr val="bg1"/>
                </a:solidFill>
              </a:rPr>
              <a:t>?</a:t>
            </a:r>
          </a:p>
        </p:txBody>
      </p:sp>
      <p:sp>
        <p:nvSpPr>
          <p:cNvPr id="3" name="Content Placeholder 2">
            <a:extLst>
              <a:ext uri="{FF2B5EF4-FFF2-40B4-BE49-F238E27FC236}">
                <a16:creationId xmlns:a16="http://schemas.microsoft.com/office/drawing/2014/main" id="{11FC3616-1D5D-1743-A70D-6D0B81436AC2}"/>
              </a:ext>
            </a:extLst>
          </p:cNvPr>
          <p:cNvSpPr>
            <a:spLocks noGrp="1"/>
          </p:cNvSpPr>
          <p:nvPr>
            <p:ph sz="quarter" idx="10"/>
          </p:nvPr>
        </p:nvSpPr>
        <p:spPr/>
        <p:txBody>
          <a:bodyPr>
            <a:normAutofit/>
          </a:bodyPr>
          <a:lstStyle/>
          <a:p>
            <a:pPr marL="0" indent="0">
              <a:buNone/>
            </a:pPr>
            <a:r>
              <a:rPr lang="en-US" sz="4000" dirty="0">
                <a:solidFill>
                  <a:srgbClr val="FFFF00"/>
                </a:solidFill>
              </a:rPr>
              <a:t>Employer/employee relationship is a conflict of interest?</a:t>
            </a:r>
          </a:p>
          <a:p>
            <a:pPr marL="0" indent="0">
              <a:buNone/>
            </a:pPr>
            <a:r>
              <a:rPr lang="en-CA" b="1" i="1" dirty="0">
                <a:solidFill>
                  <a:schemeClr val="bg1"/>
                </a:solidFill>
              </a:rPr>
              <a:t>3.4-1</a:t>
            </a:r>
            <a:r>
              <a:rPr lang="en-CA" i="1" dirty="0">
                <a:solidFill>
                  <a:schemeClr val="bg1"/>
                </a:solidFill>
              </a:rPr>
              <a:t>  A lawyer must not act or continue to act for a client where there is a conflict of interest, except as permitted under this Code.</a:t>
            </a:r>
            <a:r>
              <a:rPr lang="en-CA" dirty="0"/>
              <a:t> </a:t>
            </a:r>
            <a:r>
              <a:rPr lang="en-CA" i="1" dirty="0">
                <a:solidFill>
                  <a:srgbClr val="FFFF00"/>
                </a:solidFill>
              </a:rPr>
              <a:t>Commentary</a:t>
            </a:r>
          </a:p>
          <a:p>
            <a:pPr marL="0" indent="0">
              <a:buNone/>
            </a:pPr>
            <a:r>
              <a:rPr lang="en-CA" b="1" i="1" dirty="0">
                <a:solidFill>
                  <a:schemeClr val="bg1"/>
                </a:solidFill>
              </a:rPr>
              <a:t>[1]</a:t>
            </a:r>
            <a:r>
              <a:rPr lang="en-CA" i="1" dirty="0">
                <a:solidFill>
                  <a:schemeClr val="bg1"/>
                </a:solidFill>
              </a:rPr>
              <a:t>  As defined in these rules, a conflict of interest exists when there is a </a:t>
            </a:r>
            <a:r>
              <a:rPr lang="en-CA" i="1" dirty="0">
                <a:solidFill>
                  <a:srgbClr val="FF0000"/>
                </a:solidFill>
              </a:rPr>
              <a:t>substantial risk that a lawyer’s </a:t>
            </a:r>
            <a:r>
              <a:rPr lang="en-CA" i="1" dirty="0">
                <a:solidFill>
                  <a:schemeClr val="bg1"/>
                </a:solidFill>
              </a:rPr>
              <a:t>loyalty to or </a:t>
            </a:r>
            <a:r>
              <a:rPr lang="en-CA" i="1" dirty="0">
                <a:solidFill>
                  <a:srgbClr val="FF0000"/>
                </a:solidFill>
              </a:rPr>
              <a:t>representation of a client would be materially and adversely affected by the lawyer’s own interest</a:t>
            </a:r>
            <a:r>
              <a:rPr lang="en-CA" i="1" dirty="0">
                <a:solidFill>
                  <a:schemeClr val="bg1"/>
                </a:solidFill>
              </a:rPr>
              <a:t>… A client’s interests may be seriously prejudiced unless the lawyer’s judgment and freedom of action on the client’s behalf are </a:t>
            </a:r>
            <a:r>
              <a:rPr lang="en-CA" i="1" dirty="0">
                <a:solidFill>
                  <a:srgbClr val="FF0000"/>
                </a:solidFill>
              </a:rPr>
              <a:t>as free as possible </a:t>
            </a:r>
            <a:r>
              <a:rPr lang="en-CA" i="1" dirty="0">
                <a:solidFill>
                  <a:schemeClr val="bg1"/>
                </a:solidFill>
              </a:rPr>
              <a:t>from conflicts of interest.</a:t>
            </a:r>
          </a:p>
        </p:txBody>
      </p:sp>
    </p:spTree>
    <p:extLst>
      <p:ext uri="{BB962C8B-B14F-4D97-AF65-F5344CB8AC3E}">
        <p14:creationId xmlns:p14="http://schemas.microsoft.com/office/powerpoint/2010/main" val="8412059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E785D-477C-564E-B22B-05D2685C9D5E}"/>
              </a:ext>
            </a:extLst>
          </p:cNvPr>
          <p:cNvSpPr>
            <a:spLocks noGrp="1"/>
          </p:cNvSpPr>
          <p:nvPr>
            <p:ph sz="quarter" idx="10"/>
          </p:nvPr>
        </p:nvSpPr>
        <p:spPr>
          <a:xfrm>
            <a:off x="457200" y="465513"/>
            <a:ext cx="8229600" cy="5386647"/>
          </a:xfrm>
        </p:spPr>
        <p:txBody>
          <a:bodyPr>
            <a:normAutofit lnSpcReduction="10000"/>
          </a:bodyPr>
          <a:lstStyle/>
          <a:p>
            <a:pPr marL="0" indent="0">
              <a:buNone/>
            </a:pPr>
            <a:r>
              <a:rPr lang="en-CA" b="1" i="1" dirty="0">
                <a:solidFill>
                  <a:schemeClr val="bg1"/>
                </a:solidFill>
              </a:rPr>
              <a:t>[5]  </a:t>
            </a:r>
            <a:r>
              <a:rPr lang="en-CA" i="1" dirty="0">
                <a:solidFill>
                  <a:schemeClr val="bg1"/>
                </a:solidFill>
              </a:rPr>
              <a:t>The </a:t>
            </a:r>
            <a:r>
              <a:rPr lang="en-CA" i="1" dirty="0">
                <a:solidFill>
                  <a:srgbClr val="FF0000"/>
                </a:solidFill>
              </a:rPr>
              <a:t>value of an independent bar </a:t>
            </a:r>
            <a:r>
              <a:rPr lang="en-CA" i="1" dirty="0">
                <a:solidFill>
                  <a:schemeClr val="bg1"/>
                </a:solidFill>
              </a:rPr>
              <a:t>is diminished unless the lawyer is </a:t>
            </a:r>
            <a:r>
              <a:rPr lang="en-CA" i="1" dirty="0">
                <a:solidFill>
                  <a:srgbClr val="FF0000"/>
                </a:solidFill>
              </a:rPr>
              <a:t>free from conflicts of interest</a:t>
            </a:r>
            <a:r>
              <a:rPr lang="en-CA" i="1" dirty="0">
                <a:solidFill>
                  <a:schemeClr val="bg1"/>
                </a:solidFill>
              </a:rPr>
              <a:t>…</a:t>
            </a:r>
            <a:r>
              <a:rPr lang="en-CA" i="1" dirty="0">
                <a:solidFill>
                  <a:srgbClr val="FF0000"/>
                </a:solidFill>
              </a:rPr>
              <a:t>The lawyer-client relationship is a fiduciary relationship</a:t>
            </a:r>
            <a:r>
              <a:rPr lang="en-CA" i="1" dirty="0">
                <a:solidFill>
                  <a:schemeClr val="bg1"/>
                </a:solidFill>
              </a:rPr>
              <a:t>…This obligation is premised on an established or ongoing lawyer client relationship in which the client must be assured of the lawyer’s undivided loyalty, </a:t>
            </a:r>
            <a:r>
              <a:rPr lang="en-CA" i="1" dirty="0">
                <a:solidFill>
                  <a:srgbClr val="FF0000"/>
                </a:solidFill>
              </a:rPr>
              <a:t>free from any material impairment </a:t>
            </a:r>
            <a:r>
              <a:rPr lang="en-CA" i="1" dirty="0">
                <a:solidFill>
                  <a:schemeClr val="bg1"/>
                </a:solidFill>
              </a:rPr>
              <a:t>of the lawyer and client relationship. </a:t>
            </a:r>
          </a:p>
          <a:p>
            <a:pPr marL="0" indent="0">
              <a:buNone/>
            </a:pPr>
            <a:r>
              <a:rPr lang="en-CA" b="1" i="1" dirty="0">
                <a:solidFill>
                  <a:schemeClr val="bg1"/>
                </a:solidFill>
              </a:rPr>
              <a:t>[8]  </a:t>
            </a:r>
            <a:r>
              <a:rPr lang="en-CA" i="1" dirty="0">
                <a:solidFill>
                  <a:schemeClr val="bg1"/>
                </a:solidFill>
              </a:rPr>
              <a:t>Conflicts of interest can arise in many different circumstances. The following examples are intended to provide illustrations of circumstances that may give rise to conflicts of interest. The examples are not exhaustive.</a:t>
            </a:r>
          </a:p>
          <a:p>
            <a:pPr marL="400050" lvl="1" indent="0">
              <a:buNone/>
            </a:pPr>
            <a:r>
              <a:rPr lang="en-CA" i="1" dirty="0">
                <a:solidFill>
                  <a:schemeClr val="bg1"/>
                </a:solidFill>
              </a:rPr>
              <a:t>(d)     </a:t>
            </a:r>
            <a:r>
              <a:rPr lang="en-CA" i="1" dirty="0">
                <a:solidFill>
                  <a:srgbClr val="FF0000"/>
                </a:solidFill>
              </a:rPr>
              <a:t>A </a:t>
            </a:r>
            <a:r>
              <a:rPr lang="en-CA" i="1" dirty="0" err="1">
                <a:solidFill>
                  <a:srgbClr val="FF0000"/>
                </a:solidFill>
              </a:rPr>
              <a:t>lawyer</a:t>
            </a:r>
            <a:r>
              <a:rPr lang="en-CA" i="1" dirty="0" err="1">
                <a:solidFill>
                  <a:schemeClr val="bg1"/>
                </a:solidFill>
              </a:rPr>
              <a:t>,..or</a:t>
            </a:r>
            <a:r>
              <a:rPr lang="en-CA" i="1" dirty="0">
                <a:solidFill>
                  <a:schemeClr val="bg1"/>
                </a:solidFill>
              </a:rPr>
              <a:t> a family member </a:t>
            </a:r>
            <a:r>
              <a:rPr lang="en-CA" i="1" dirty="0">
                <a:solidFill>
                  <a:srgbClr val="FF0000"/>
                </a:solidFill>
              </a:rPr>
              <a:t>has a personal financial interest</a:t>
            </a:r>
            <a:r>
              <a:rPr lang="en-CA" i="1" dirty="0">
                <a:solidFill>
                  <a:schemeClr val="bg1"/>
                </a:solidFill>
              </a:rPr>
              <a:t> in a client’s affairs or in a matter in which the lawyer is requested to act for a client…</a:t>
            </a:r>
          </a:p>
          <a:p>
            <a:pPr marL="800100" lvl="2" indent="0">
              <a:buNone/>
            </a:pPr>
            <a:r>
              <a:rPr lang="en-CA" i="1" dirty="0">
                <a:solidFill>
                  <a:schemeClr val="bg1"/>
                </a:solidFill>
              </a:rPr>
              <a:t>(</a:t>
            </a:r>
            <a:r>
              <a:rPr lang="en-CA" i="1" dirty="0" err="1">
                <a:solidFill>
                  <a:schemeClr val="bg1"/>
                </a:solidFill>
              </a:rPr>
              <a:t>i</a:t>
            </a:r>
            <a:r>
              <a:rPr lang="en-CA" i="1" dirty="0">
                <a:solidFill>
                  <a:schemeClr val="bg1"/>
                </a:solidFill>
              </a:rPr>
              <a:t>)         A lawyer owning a small number of shares of a publicly traded corporation would not necessarily have a conflict of interest…because the holding may have no adverse influence on the lawyer’s judgment...</a:t>
            </a:r>
          </a:p>
          <a:p>
            <a:pPr marL="0" indent="0">
              <a:buNone/>
            </a:pPr>
            <a:endParaRPr lang="en-US" i="1" dirty="0">
              <a:solidFill>
                <a:schemeClr val="bg1"/>
              </a:solidFill>
            </a:endParaRPr>
          </a:p>
        </p:txBody>
      </p:sp>
    </p:spTree>
    <p:extLst>
      <p:ext uri="{BB962C8B-B14F-4D97-AF65-F5344CB8AC3E}">
        <p14:creationId xmlns:p14="http://schemas.microsoft.com/office/powerpoint/2010/main" val="418636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915361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72B3-94B3-F848-A9E8-B7918FCCA227}"/>
              </a:ext>
            </a:extLst>
          </p:cNvPr>
          <p:cNvSpPr>
            <a:spLocks noGrp="1"/>
          </p:cNvSpPr>
          <p:nvPr>
            <p:ph type="title"/>
          </p:nvPr>
        </p:nvSpPr>
        <p:spPr>
          <a:xfrm>
            <a:off x="457200" y="160338"/>
            <a:ext cx="8229600" cy="1016000"/>
          </a:xfrm>
        </p:spPr>
        <p:txBody>
          <a:bodyPr>
            <a:normAutofit/>
          </a:bodyPr>
          <a:lstStyle/>
          <a:p>
            <a:pPr algn="ctr"/>
            <a:r>
              <a:rPr lang="en-US" sz="4400" b="1" dirty="0">
                <a:solidFill>
                  <a:srgbClr val="FF0000"/>
                </a:solidFill>
              </a:rPr>
              <a:t>Basic Problem</a:t>
            </a:r>
            <a:r>
              <a:rPr lang="en-US" sz="4400" b="1" dirty="0">
                <a:solidFill>
                  <a:schemeClr val="bg1"/>
                </a:solidFill>
              </a:rPr>
              <a:t>? </a:t>
            </a:r>
            <a:r>
              <a:rPr lang="en-US" sz="4400" b="1" dirty="0">
                <a:solidFill>
                  <a:srgbClr val="FFFF00"/>
                </a:solidFill>
              </a:rPr>
              <a:t>Huge</a:t>
            </a:r>
            <a:r>
              <a:rPr lang="en-US" sz="4400" b="1" dirty="0">
                <a:solidFill>
                  <a:schemeClr val="bg1"/>
                </a:solidFill>
              </a:rPr>
              <a:t>?</a:t>
            </a:r>
            <a:endParaRPr lang="en-US" sz="4400" dirty="0"/>
          </a:p>
        </p:txBody>
      </p:sp>
      <p:sp>
        <p:nvSpPr>
          <p:cNvPr id="3" name="Content Placeholder 2">
            <a:extLst>
              <a:ext uri="{FF2B5EF4-FFF2-40B4-BE49-F238E27FC236}">
                <a16:creationId xmlns:a16="http://schemas.microsoft.com/office/drawing/2014/main" id="{FF70DDB8-A843-E04E-BE78-A13D028368E5}"/>
              </a:ext>
            </a:extLst>
          </p:cNvPr>
          <p:cNvSpPr>
            <a:spLocks noGrp="1"/>
          </p:cNvSpPr>
          <p:nvPr>
            <p:ph sz="quarter" idx="10"/>
          </p:nvPr>
        </p:nvSpPr>
        <p:spPr>
          <a:xfrm>
            <a:off x="457200" y="1612668"/>
            <a:ext cx="8229600" cy="4113465"/>
          </a:xfrm>
        </p:spPr>
        <p:txBody>
          <a:bodyPr/>
          <a:lstStyle/>
          <a:p>
            <a:pPr marL="0" indent="0" algn="ctr">
              <a:buNone/>
            </a:pPr>
            <a:r>
              <a:rPr lang="en-US" sz="4000" b="1" dirty="0">
                <a:solidFill>
                  <a:srgbClr val="00B0F0"/>
                </a:solidFill>
              </a:rPr>
              <a:t>Separation of Legal Advice </a:t>
            </a:r>
          </a:p>
          <a:p>
            <a:pPr marL="0" indent="0" algn="ctr">
              <a:buNone/>
            </a:pPr>
            <a:r>
              <a:rPr lang="en-US" sz="4000" b="1" dirty="0">
                <a:solidFill>
                  <a:srgbClr val="FF0000"/>
                </a:solidFill>
              </a:rPr>
              <a:t>&amp; </a:t>
            </a:r>
            <a:r>
              <a:rPr lang="en-US" sz="4000" b="1" dirty="0">
                <a:solidFill>
                  <a:srgbClr val="00B0F0"/>
                </a:solidFill>
              </a:rPr>
              <a:t>Decision Making</a:t>
            </a:r>
            <a:r>
              <a:rPr lang="en-US" sz="4000" b="1" dirty="0">
                <a:solidFill>
                  <a:srgbClr val="FF0000"/>
                </a:solidFill>
              </a:rPr>
              <a:t>?</a:t>
            </a:r>
          </a:p>
          <a:p>
            <a:pPr algn="ctr"/>
            <a:r>
              <a:rPr lang="en-US" sz="4000" dirty="0">
                <a:solidFill>
                  <a:schemeClr val="bg1"/>
                </a:solidFill>
              </a:rPr>
              <a:t>Are you doing both</a:t>
            </a:r>
            <a:r>
              <a:rPr lang="en-US" sz="4000" dirty="0">
                <a:solidFill>
                  <a:srgbClr val="FF0000"/>
                </a:solidFill>
              </a:rPr>
              <a:t>?</a:t>
            </a:r>
          </a:p>
          <a:p>
            <a:pPr algn="ctr"/>
            <a:r>
              <a:rPr lang="en-US" sz="4000" dirty="0">
                <a:solidFill>
                  <a:schemeClr val="bg1"/>
                </a:solidFill>
              </a:rPr>
              <a:t>Should you be doing both</a:t>
            </a:r>
            <a:r>
              <a:rPr lang="en-US" sz="4000" dirty="0">
                <a:solidFill>
                  <a:srgbClr val="FF0000"/>
                </a:solidFill>
              </a:rPr>
              <a:t>?</a:t>
            </a:r>
          </a:p>
          <a:p>
            <a:pPr marL="0" indent="0" algn="ctr">
              <a:buNone/>
            </a:pPr>
            <a:r>
              <a:rPr lang="en-CA" sz="4000" b="1" dirty="0">
                <a:solidFill>
                  <a:srgbClr val="FF0000"/>
                </a:solidFill>
              </a:rPr>
              <a:t>'</a:t>
            </a:r>
            <a:r>
              <a:rPr lang="en-CA" sz="4000" b="1" dirty="0">
                <a:solidFill>
                  <a:srgbClr val="FFFF00"/>
                </a:solidFill>
              </a:rPr>
              <a:t>A man who is his own lawyer</a:t>
            </a:r>
          </a:p>
          <a:p>
            <a:pPr marL="0" indent="0" algn="ctr">
              <a:buNone/>
            </a:pPr>
            <a:r>
              <a:rPr lang="en-CA" sz="4000" b="1" dirty="0">
                <a:solidFill>
                  <a:srgbClr val="FFFF00"/>
                </a:solidFill>
              </a:rPr>
              <a:t> has a fool for a client</a:t>
            </a:r>
            <a:r>
              <a:rPr lang="en-CA" sz="4000" b="1" dirty="0">
                <a:solidFill>
                  <a:schemeClr val="bg1"/>
                </a:solidFill>
              </a:rPr>
              <a:t>.</a:t>
            </a:r>
            <a:r>
              <a:rPr lang="en-CA" sz="4000"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868942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DFCF-9A06-2041-B0F5-0473DFBB9DEE}"/>
              </a:ext>
            </a:extLst>
          </p:cNvPr>
          <p:cNvSpPr>
            <a:spLocks noGrp="1"/>
          </p:cNvSpPr>
          <p:nvPr>
            <p:ph type="title"/>
          </p:nvPr>
        </p:nvSpPr>
        <p:spPr>
          <a:xfrm>
            <a:off x="457200" y="174193"/>
            <a:ext cx="8229600" cy="1016000"/>
          </a:xfrm>
        </p:spPr>
        <p:txBody>
          <a:bodyPr>
            <a:normAutofit/>
          </a:bodyPr>
          <a:lstStyle/>
          <a:p>
            <a:pPr algn="ctr"/>
            <a:r>
              <a:rPr lang="en-US" sz="4800" b="1" dirty="0">
                <a:solidFill>
                  <a:srgbClr val="FF0000"/>
                </a:solidFill>
              </a:rPr>
              <a:t>Basic Conundrum</a:t>
            </a:r>
            <a:r>
              <a:rPr lang="en-US" sz="4800" b="1" dirty="0">
                <a:solidFill>
                  <a:srgbClr val="FFFF00"/>
                </a:solidFill>
              </a:rPr>
              <a:t>?</a:t>
            </a:r>
          </a:p>
        </p:txBody>
      </p:sp>
      <p:sp>
        <p:nvSpPr>
          <p:cNvPr id="3" name="Content Placeholder 2">
            <a:extLst>
              <a:ext uri="{FF2B5EF4-FFF2-40B4-BE49-F238E27FC236}">
                <a16:creationId xmlns:a16="http://schemas.microsoft.com/office/drawing/2014/main" id="{5947FDBF-8D2A-DB4E-B58E-FBAE5D9E7A67}"/>
              </a:ext>
            </a:extLst>
          </p:cNvPr>
          <p:cNvSpPr>
            <a:spLocks noGrp="1"/>
          </p:cNvSpPr>
          <p:nvPr>
            <p:ph sz="quarter" idx="10"/>
          </p:nvPr>
        </p:nvSpPr>
        <p:spPr>
          <a:xfrm>
            <a:off x="457200" y="1999129"/>
            <a:ext cx="8229600" cy="3727004"/>
          </a:xfrm>
        </p:spPr>
        <p:txBody>
          <a:bodyPr/>
          <a:lstStyle/>
          <a:p>
            <a:pPr marL="0" indent="0" algn="ctr">
              <a:buNone/>
            </a:pPr>
            <a:r>
              <a:rPr lang="en-US" sz="9600" dirty="0">
                <a:solidFill>
                  <a:schemeClr val="bg1"/>
                </a:solidFill>
              </a:rPr>
              <a:t>Good governance is </a:t>
            </a:r>
            <a:r>
              <a:rPr lang="en-US" sz="9600" dirty="0">
                <a:solidFill>
                  <a:schemeClr val="tx1">
                    <a:lumMod val="85000"/>
                    <a:lumOff val="15000"/>
                  </a:schemeClr>
                </a:solidFill>
              </a:rPr>
              <a:t>invisible</a:t>
            </a:r>
          </a:p>
          <a:p>
            <a:endParaRPr lang="en-US" dirty="0"/>
          </a:p>
        </p:txBody>
      </p:sp>
    </p:spTree>
    <p:extLst>
      <p:ext uri="{BB962C8B-B14F-4D97-AF65-F5344CB8AC3E}">
        <p14:creationId xmlns:p14="http://schemas.microsoft.com/office/powerpoint/2010/main" val="964795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AF68-AD88-AB4D-8575-B6A7F4C2DAEA}"/>
              </a:ext>
            </a:extLst>
          </p:cNvPr>
          <p:cNvSpPr>
            <a:spLocks noGrp="1"/>
          </p:cNvSpPr>
          <p:nvPr>
            <p:ph type="title"/>
          </p:nvPr>
        </p:nvSpPr>
        <p:spPr>
          <a:xfrm>
            <a:off x="457200" y="0"/>
            <a:ext cx="8229600" cy="1995055"/>
          </a:xfrm>
        </p:spPr>
        <p:txBody>
          <a:bodyPr>
            <a:normAutofit/>
          </a:bodyPr>
          <a:lstStyle/>
          <a:p>
            <a:pPr algn="ctr"/>
            <a:r>
              <a:rPr lang="en-US" sz="9600" dirty="0">
                <a:solidFill>
                  <a:srgbClr val="FFFF00"/>
                </a:solidFill>
              </a:rPr>
              <a:t>…</a:t>
            </a:r>
            <a:r>
              <a:rPr lang="en-US" sz="9600" dirty="0">
                <a:solidFill>
                  <a:schemeClr val="bg1"/>
                </a:solidFill>
              </a:rPr>
              <a:t>invisible</a:t>
            </a:r>
            <a:r>
              <a:rPr lang="en-US" sz="9600" dirty="0">
                <a:solidFill>
                  <a:srgbClr val="FFFF00"/>
                </a:solidFill>
              </a:rPr>
              <a:t>.</a:t>
            </a:r>
          </a:p>
        </p:txBody>
      </p:sp>
      <p:sp>
        <p:nvSpPr>
          <p:cNvPr id="3" name="Content Placeholder 2">
            <a:extLst>
              <a:ext uri="{FF2B5EF4-FFF2-40B4-BE49-F238E27FC236}">
                <a16:creationId xmlns:a16="http://schemas.microsoft.com/office/drawing/2014/main" id="{AD700B90-38A6-D349-9CCF-3BC40C9A248B}"/>
              </a:ext>
            </a:extLst>
          </p:cNvPr>
          <p:cNvSpPr>
            <a:spLocks noGrp="1"/>
          </p:cNvSpPr>
          <p:nvPr>
            <p:ph sz="quarter" idx="10"/>
          </p:nvPr>
        </p:nvSpPr>
        <p:spPr>
          <a:xfrm>
            <a:off x="457200" y="2294314"/>
            <a:ext cx="4946073" cy="3431820"/>
          </a:xfrm>
        </p:spPr>
        <p:txBody>
          <a:bodyPr>
            <a:normAutofit/>
          </a:bodyPr>
          <a:lstStyle/>
          <a:p>
            <a:pPr marL="0" indent="0">
              <a:buNone/>
            </a:pPr>
            <a:r>
              <a:rPr lang="en-US" sz="6000" dirty="0">
                <a:solidFill>
                  <a:srgbClr val="FFFF00"/>
                </a:solidFill>
              </a:rPr>
              <a:t>Measured by the number of crises that don</a:t>
            </a:r>
            <a:r>
              <a:rPr lang="en-US" sz="6000" dirty="0">
                <a:solidFill>
                  <a:srgbClr val="FF0000"/>
                </a:solidFill>
              </a:rPr>
              <a:t>’</a:t>
            </a:r>
            <a:r>
              <a:rPr lang="en-US" sz="6000" dirty="0">
                <a:solidFill>
                  <a:srgbClr val="FFFF00"/>
                </a:solidFill>
              </a:rPr>
              <a:t>t manifest</a:t>
            </a:r>
            <a:r>
              <a:rPr lang="en-US" sz="6000" dirty="0">
                <a:solidFill>
                  <a:srgbClr val="FF0000"/>
                </a:solidFill>
              </a:rPr>
              <a:t>.</a:t>
            </a:r>
          </a:p>
        </p:txBody>
      </p:sp>
      <p:pic>
        <p:nvPicPr>
          <p:cNvPr id="9" name="Picture 8">
            <a:extLst>
              <a:ext uri="{FF2B5EF4-FFF2-40B4-BE49-F238E27FC236}">
                <a16:creationId xmlns:a16="http://schemas.microsoft.com/office/drawing/2014/main" id="{F6CAB304-76A1-4E4D-9273-2491A2ACD964}"/>
              </a:ext>
            </a:extLst>
          </p:cNvPr>
          <p:cNvPicPr>
            <a:picLocks noChangeAspect="1"/>
          </p:cNvPicPr>
          <p:nvPr/>
        </p:nvPicPr>
        <p:blipFill>
          <a:blip r:embed="rId2"/>
          <a:stretch>
            <a:fillRect/>
          </a:stretch>
        </p:blipFill>
        <p:spPr>
          <a:xfrm>
            <a:off x="5403273" y="2552584"/>
            <a:ext cx="3327400" cy="2451100"/>
          </a:xfrm>
          <a:prstGeom prst="rect">
            <a:avLst/>
          </a:prstGeom>
        </p:spPr>
      </p:pic>
    </p:spTree>
    <p:extLst>
      <p:ext uri="{BB962C8B-B14F-4D97-AF65-F5344CB8AC3E}">
        <p14:creationId xmlns:p14="http://schemas.microsoft.com/office/powerpoint/2010/main" val="3810088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pic>
        <p:nvPicPr>
          <p:cNvPr id="5" name="Content Placeholder 4">
            <a:extLst>
              <a:ext uri="{FF2B5EF4-FFF2-40B4-BE49-F238E27FC236}">
                <a16:creationId xmlns:a16="http://schemas.microsoft.com/office/drawing/2014/main" id="{A912D066-8301-A046-8B5F-B182AA657DAB}"/>
              </a:ext>
            </a:extLst>
          </p:cNvPr>
          <p:cNvPicPr>
            <a:picLocks noGrp="1" noChangeAspect="1"/>
          </p:cNvPicPr>
          <p:nvPr>
            <p:ph sz="quarter" idx="10"/>
          </p:nvPr>
        </p:nvPicPr>
        <p:blipFill>
          <a:blip r:embed="rId2"/>
          <a:stretch>
            <a:fillRect/>
          </a:stretch>
        </p:blipFill>
        <p:spPr>
          <a:xfrm>
            <a:off x="2447312" y="1408113"/>
            <a:ext cx="4249376" cy="4318000"/>
          </a:xfrm>
        </p:spPr>
      </p:pic>
      <p:sp>
        <p:nvSpPr>
          <p:cNvPr id="6" name="TextBox 5">
            <a:extLst>
              <a:ext uri="{FF2B5EF4-FFF2-40B4-BE49-F238E27FC236}">
                <a16:creationId xmlns:a16="http://schemas.microsoft.com/office/drawing/2014/main" id="{39CFAD72-D0D9-104E-A695-4E0FCE6BA95D}"/>
              </a:ext>
            </a:extLst>
          </p:cNvPr>
          <p:cNvSpPr txBox="1"/>
          <p:nvPr/>
        </p:nvSpPr>
        <p:spPr>
          <a:xfrm>
            <a:off x="5242379" y="5789847"/>
            <a:ext cx="1454309" cy="369332"/>
          </a:xfrm>
          <a:prstGeom prst="rect">
            <a:avLst/>
          </a:prstGeom>
          <a:noFill/>
        </p:spPr>
        <p:txBody>
          <a:bodyPr wrap="none" rtlCol="0">
            <a:spAutoFit/>
          </a:bodyPr>
          <a:lstStyle/>
          <a:p>
            <a:r>
              <a:rPr lang="en-US" dirty="0">
                <a:solidFill>
                  <a:srgbClr val="FFFF00"/>
                </a:solidFill>
              </a:rPr>
              <a:t>ABA Journal</a:t>
            </a:r>
          </a:p>
        </p:txBody>
      </p:sp>
    </p:spTree>
    <p:extLst>
      <p:ext uri="{BB962C8B-B14F-4D97-AF65-F5344CB8AC3E}">
        <p14:creationId xmlns:p14="http://schemas.microsoft.com/office/powerpoint/2010/main" val="2507217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C31C0-ECC6-0142-BFC9-37C2AFCA2AE4}"/>
              </a:ext>
            </a:extLst>
          </p:cNvPr>
          <p:cNvPicPr>
            <a:picLocks noChangeAspect="1"/>
          </p:cNvPicPr>
          <p:nvPr/>
        </p:nvPicPr>
        <p:blipFill>
          <a:blip r:embed="rId2"/>
          <a:stretch>
            <a:fillRect/>
          </a:stretch>
        </p:blipFill>
        <p:spPr>
          <a:xfrm>
            <a:off x="1852785" y="296515"/>
            <a:ext cx="5438430" cy="5450555"/>
          </a:xfrm>
          <a:prstGeom prst="rect">
            <a:avLst/>
          </a:prstGeom>
        </p:spPr>
      </p:pic>
    </p:spTree>
    <p:extLst>
      <p:ext uri="{BB962C8B-B14F-4D97-AF65-F5344CB8AC3E}">
        <p14:creationId xmlns:p14="http://schemas.microsoft.com/office/powerpoint/2010/main" val="17337220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077D8F-52B9-494A-BFCD-E26487BFAAA8}"/>
              </a:ext>
            </a:extLst>
          </p:cNvPr>
          <p:cNvPicPr>
            <a:picLocks noChangeAspect="1"/>
          </p:cNvPicPr>
          <p:nvPr/>
        </p:nvPicPr>
        <p:blipFill>
          <a:blip r:embed="rId2"/>
          <a:stretch>
            <a:fillRect/>
          </a:stretch>
        </p:blipFill>
        <p:spPr>
          <a:xfrm>
            <a:off x="1676057" y="457199"/>
            <a:ext cx="5791885" cy="5286779"/>
          </a:xfrm>
          <a:prstGeom prst="rect">
            <a:avLst/>
          </a:prstGeom>
        </p:spPr>
      </p:pic>
    </p:spTree>
    <p:extLst>
      <p:ext uri="{BB962C8B-B14F-4D97-AF65-F5344CB8AC3E}">
        <p14:creationId xmlns:p14="http://schemas.microsoft.com/office/powerpoint/2010/main" val="27967321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F47EB-81B7-F64D-9B91-2E0520E2837E}"/>
              </a:ext>
            </a:extLst>
          </p:cNvPr>
          <p:cNvPicPr>
            <a:picLocks noChangeAspect="1"/>
          </p:cNvPicPr>
          <p:nvPr/>
        </p:nvPicPr>
        <p:blipFill>
          <a:blip r:embed="rId2"/>
          <a:stretch>
            <a:fillRect/>
          </a:stretch>
        </p:blipFill>
        <p:spPr>
          <a:xfrm>
            <a:off x="779929" y="331693"/>
            <a:ext cx="7584141" cy="5477435"/>
          </a:xfrm>
          <a:prstGeom prst="rect">
            <a:avLst/>
          </a:prstGeom>
        </p:spPr>
      </p:pic>
    </p:spTree>
    <p:extLst>
      <p:ext uri="{BB962C8B-B14F-4D97-AF65-F5344CB8AC3E}">
        <p14:creationId xmlns:p14="http://schemas.microsoft.com/office/powerpoint/2010/main" val="2667317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11D00-2BF5-0145-940A-9F0F0BB19213}"/>
              </a:ext>
            </a:extLst>
          </p:cNvPr>
          <p:cNvPicPr>
            <a:picLocks noChangeAspect="1"/>
          </p:cNvPicPr>
          <p:nvPr/>
        </p:nvPicPr>
        <p:blipFill>
          <a:blip r:embed="rId2"/>
          <a:stretch>
            <a:fillRect/>
          </a:stretch>
        </p:blipFill>
        <p:spPr>
          <a:xfrm>
            <a:off x="1902332" y="242047"/>
            <a:ext cx="5339336" cy="5588667"/>
          </a:xfrm>
          <a:prstGeom prst="rect">
            <a:avLst/>
          </a:prstGeom>
        </p:spPr>
      </p:pic>
    </p:spTree>
    <p:extLst>
      <p:ext uri="{BB962C8B-B14F-4D97-AF65-F5344CB8AC3E}">
        <p14:creationId xmlns:p14="http://schemas.microsoft.com/office/powerpoint/2010/main" val="5805442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83ED-54D1-5446-93B3-15DB310A05B3}"/>
              </a:ext>
            </a:extLst>
          </p:cNvPr>
          <p:cNvSpPr>
            <a:spLocks noGrp="1"/>
          </p:cNvSpPr>
          <p:nvPr>
            <p:ph sz="quarter" idx="10"/>
          </p:nvPr>
        </p:nvSpPr>
        <p:spPr>
          <a:xfrm>
            <a:off x="457200" y="1313411"/>
            <a:ext cx="8229600" cy="4412722"/>
          </a:xfrm>
        </p:spPr>
        <p:txBody>
          <a:bodyPr>
            <a:noAutofit/>
          </a:bodyPr>
          <a:lstStyle/>
          <a:p>
            <a:pPr marL="0" indent="0" algn="ctr">
              <a:buNone/>
            </a:pPr>
            <a:r>
              <a:rPr lang="en-US" sz="25000" dirty="0">
                <a:solidFill>
                  <a:srgbClr val="FF0000"/>
                </a:solidFill>
                <a:latin typeface="American Typewriter" panose="02090604020004020304" pitchFamily="18" charset="77"/>
              </a:rPr>
              <a:t>Now</a:t>
            </a:r>
          </a:p>
        </p:txBody>
      </p:sp>
    </p:spTree>
    <p:extLst>
      <p:ext uri="{BB962C8B-B14F-4D97-AF65-F5344CB8AC3E}">
        <p14:creationId xmlns:p14="http://schemas.microsoft.com/office/powerpoint/2010/main" val="4044503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4B4E-5E92-054F-8CA4-466F2CFBC876}"/>
              </a:ext>
            </a:extLst>
          </p:cNvPr>
          <p:cNvSpPr>
            <a:spLocks noGrp="1"/>
          </p:cNvSpPr>
          <p:nvPr>
            <p:ph type="title"/>
          </p:nvPr>
        </p:nvSpPr>
        <p:spPr>
          <a:xfrm>
            <a:off x="457200" y="0"/>
            <a:ext cx="8229600" cy="1226214"/>
          </a:xfrm>
        </p:spPr>
        <p:txBody>
          <a:bodyPr>
            <a:normAutofit fontScale="90000"/>
          </a:bodyPr>
          <a:lstStyle/>
          <a:p>
            <a:pPr algn="ctr"/>
            <a:r>
              <a:rPr lang="en-US" b="1" dirty="0">
                <a:solidFill>
                  <a:srgbClr val="FFFF00"/>
                </a:solidFill>
              </a:rPr>
              <a:t>Syllabus Exercise </a:t>
            </a:r>
            <a:r>
              <a:rPr lang="en-US" b="1" dirty="0">
                <a:solidFill>
                  <a:schemeClr val="bg1"/>
                </a:solidFill>
              </a:rPr>
              <a:t>Part</a:t>
            </a:r>
            <a:r>
              <a:rPr lang="en-US" b="1" dirty="0">
                <a:solidFill>
                  <a:srgbClr val="FFFF00"/>
                </a:solidFill>
              </a:rPr>
              <a:t> </a:t>
            </a:r>
            <a:r>
              <a:rPr lang="en-US" b="1" dirty="0">
                <a:solidFill>
                  <a:srgbClr val="FF0000"/>
                </a:solidFill>
              </a:rPr>
              <a:t>2</a:t>
            </a:r>
            <a:br>
              <a:rPr lang="en-US" b="1" dirty="0">
                <a:solidFill>
                  <a:srgbClr val="FF0000"/>
                </a:solidFill>
              </a:rPr>
            </a:br>
            <a:endParaRPr lang="en-US" b="1" dirty="0">
              <a:solidFill>
                <a:srgbClr val="00B0F0"/>
              </a:solidFill>
            </a:endParaRPr>
          </a:p>
        </p:txBody>
      </p:sp>
      <p:sp>
        <p:nvSpPr>
          <p:cNvPr id="6" name="TextBox 5">
            <a:extLst>
              <a:ext uri="{FF2B5EF4-FFF2-40B4-BE49-F238E27FC236}">
                <a16:creationId xmlns:a16="http://schemas.microsoft.com/office/drawing/2014/main" id="{8062B6E8-4FBE-E94D-B85A-D1C7B6470654}"/>
              </a:ext>
            </a:extLst>
          </p:cNvPr>
          <p:cNvSpPr txBox="1"/>
          <p:nvPr/>
        </p:nvSpPr>
        <p:spPr>
          <a:xfrm>
            <a:off x="7464829" y="5386647"/>
            <a:ext cx="1241045" cy="523220"/>
          </a:xfrm>
          <a:prstGeom prst="rect">
            <a:avLst/>
          </a:prstGeom>
          <a:noFill/>
        </p:spPr>
        <p:txBody>
          <a:bodyPr wrap="none" rtlCol="0">
            <a:spAutoFit/>
          </a:bodyPr>
          <a:lstStyle/>
          <a:p>
            <a:r>
              <a:rPr lang="en-US" sz="2800" dirty="0">
                <a:solidFill>
                  <a:srgbClr val="FF0000"/>
                </a:solidFill>
              </a:rPr>
              <a:t>TWEN</a:t>
            </a:r>
          </a:p>
        </p:txBody>
      </p:sp>
      <p:pic>
        <p:nvPicPr>
          <p:cNvPr id="8" name="Content Placeholder 7">
            <a:extLst>
              <a:ext uri="{FF2B5EF4-FFF2-40B4-BE49-F238E27FC236}">
                <a16:creationId xmlns:a16="http://schemas.microsoft.com/office/drawing/2014/main" id="{14079056-FDA2-434B-A918-5F11F83BD60F}"/>
              </a:ext>
            </a:extLst>
          </p:cNvPr>
          <p:cNvPicPr>
            <a:picLocks noGrp="1" noChangeAspect="1"/>
          </p:cNvPicPr>
          <p:nvPr>
            <p:ph sz="quarter" idx="10"/>
          </p:nvPr>
        </p:nvPicPr>
        <p:blipFill>
          <a:blip r:embed="rId2"/>
          <a:stretch>
            <a:fillRect/>
          </a:stretch>
        </p:blipFill>
        <p:spPr>
          <a:xfrm>
            <a:off x="2070286" y="1396538"/>
            <a:ext cx="5003428" cy="4396951"/>
          </a:xfrm>
        </p:spPr>
      </p:pic>
    </p:spTree>
    <p:extLst>
      <p:ext uri="{BB962C8B-B14F-4D97-AF65-F5344CB8AC3E}">
        <p14:creationId xmlns:p14="http://schemas.microsoft.com/office/powerpoint/2010/main" val="252002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2-3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1110292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B245A-1DCE-864E-B542-E40BEF155F77}"/>
              </a:ext>
            </a:extLst>
          </p:cNvPr>
          <p:cNvSpPr>
            <a:spLocks noGrp="1"/>
          </p:cNvSpPr>
          <p:nvPr>
            <p:ph sz="quarter" idx="10"/>
          </p:nvPr>
        </p:nvSpPr>
        <p:spPr>
          <a:xfrm>
            <a:off x="457200" y="315884"/>
            <a:ext cx="8229600" cy="5586152"/>
          </a:xfrm>
        </p:spPr>
        <p:txBody>
          <a:bodyPr>
            <a:normAutofit/>
          </a:bodyPr>
          <a:lstStyle/>
          <a:p>
            <a:pPr marL="0" indent="0" algn="ctr">
              <a:buNone/>
            </a:pPr>
            <a:r>
              <a:rPr lang="en-US" sz="6000" dirty="0">
                <a:solidFill>
                  <a:schemeClr val="bg1"/>
                </a:solidFill>
              </a:rPr>
              <a:t>Course is meant to primarily be about themes</a:t>
            </a:r>
            <a:r>
              <a:rPr lang="en-US" sz="6000" dirty="0">
                <a:solidFill>
                  <a:srgbClr val="FF0000"/>
                </a:solidFill>
              </a:rPr>
              <a:t>, </a:t>
            </a:r>
            <a:r>
              <a:rPr lang="en-US" sz="6000" dirty="0">
                <a:solidFill>
                  <a:schemeClr val="bg1"/>
                </a:solidFill>
              </a:rPr>
              <a:t>situations </a:t>
            </a:r>
            <a:r>
              <a:rPr lang="en-US" sz="6000" dirty="0">
                <a:solidFill>
                  <a:srgbClr val="FF0000"/>
                </a:solidFill>
              </a:rPr>
              <a:t>&amp;</a:t>
            </a:r>
            <a:r>
              <a:rPr lang="en-US" sz="6000" dirty="0">
                <a:solidFill>
                  <a:schemeClr val="bg1"/>
                </a:solidFill>
              </a:rPr>
              <a:t> problem solving</a:t>
            </a:r>
            <a:r>
              <a:rPr lang="en-US" sz="6000" dirty="0">
                <a:solidFill>
                  <a:srgbClr val="FF0000"/>
                </a:solidFill>
              </a:rPr>
              <a:t>.</a:t>
            </a:r>
          </a:p>
          <a:p>
            <a:pPr marL="0" indent="0" algn="ctr">
              <a:buNone/>
            </a:pPr>
            <a:r>
              <a:rPr lang="en-US" sz="7200" b="1" dirty="0">
                <a:solidFill>
                  <a:srgbClr val="FFFF00"/>
                </a:solidFill>
              </a:rPr>
              <a:t>What</a:t>
            </a:r>
            <a:r>
              <a:rPr lang="en-US" sz="7200" b="1" dirty="0">
                <a:solidFill>
                  <a:srgbClr val="FF0000"/>
                </a:solidFill>
              </a:rPr>
              <a:t>’</a:t>
            </a:r>
            <a:r>
              <a:rPr lang="en-US" sz="7200" b="1" dirty="0">
                <a:solidFill>
                  <a:srgbClr val="FFFF00"/>
                </a:solidFill>
              </a:rPr>
              <a:t>s missing </a:t>
            </a:r>
          </a:p>
          <a:p>
            <a:pPr marL="0" indent="0" algn="ctr">
              <a:buNone/>
            </a:pPr>
            <a:r>
              <a:rPr lang="en-US" sz="7200" b="1" dirty="0">
                <a:solidFill>
                  <a:srgbClr val="FFFF00"/>
                </a:solidFill>
              </a:rPr>
              <a:t>among those</a:t>
            </a:r>
            <a:r>
              <a:rPr lang="en-US" sz="7200" b="1" dirty="0">
                <a:solidFill>
                  <a:srgbClr val="FF0000"/>
                </a:solidFill>
              </a:rPr>
              <a:t>?</a:t>
            </a:r>
          </a:p>
        </p:txBody>
      </p:sp>
    </p:spTree>
    <p:extLst>
      <p:ext uri="{BB962C8B-B14F-4D97-AF65-F5344CB8AC3E}">
        <p14:creationId xmlns:p14="http://schemas.microsoft.com/office/powerpoint/2010/main" val="18724392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60E155-6EBD-FA41-9DAD-275700F0585B}"/>
              </a:ext>
            </a:extLst>
          </p:cNvPr>
          <p:cNvSpPr>
            <a:spLocks noGrp="1"/>
          </p:cNvSpPr>
          <p:nvPr>
            <p:ph sz="quarter" idx="10"/>
          </p:nvPr>
        </p:nvSpPr>
        <p:spPr>
          <a:xfrm>
            <a:off x="457200" y="465513"/>
            <a:ext cx="8229600" cy="5260621"/>
          </a:xfrm>
        </p:spPr>
        <p:txBody>
          <a:bodyPr>
            <a:normAutofit/>
          </a:bodyPr>
          <a:lstStyle/>
          <a:p>
            <a:pPr marL="0" indent="0" algn="ctr">
              <a:buNone/>
            </a:pPr>
            <a:r>
              <a:rPr lang="en-US" sz="5400" dirty="0">
                <a:solidFill>
                  <a:schemeClr val="bg1"/>
                </a:solidFill>
              </a:rPr>
              <a:t>You will notice media, entertainment</a:t>
            </a:r>
            <a:r>
              <a:rPr lang="en-US" sz="5400" dirty="0">
                <a:solidFill>
                  <a:srgbClr val="FF0000"/>
                </a:solidFill>
              </a:rPr>
              <a:t>, </a:t>
            </a:r>
            <a:r>
              <a:rPr lang="en-US" sz="5400" dirty="0">
                <a:solidFill>
                  <a:schemeClr val="bg1"/>
                </a:solidFill>
              </a:rPr>
              <a:t>corporate </a:t>
            </a:r>
            <a:r>
              <a:rPr lang="en-US" sz="5400" dirty="0">
                <a:solidFill>
                  <a:srgbClr val="FF0000"/>
                </a:solidFill>
              </a:rPr>
              <a:t>&amp;</a:t>
            </a:r>
            <a:r>
              <a:rPr lang="en-US" sz="5400" dirty="0">
                <a:solidFill>
                  <a:schemeClr val="bg1"/>
                </a:solidFill>
              </a:rPr>
              <a:t> sports themes</a:t>
            </a:r>
            <a:r>
              <a:rPr lang="en-US" sz="5400" dirty="0">
                <a:solidFill>
                  <a:srgbClr val="FF0000"/>
                </a:solidFill>
              </a:rPr>
              <a:t>.</a:t>
            </a:r>
            <a:r>
              <a:rPr lang="en-US" sz="5400" dirty="0"/>
              <a:t> </a:t>
            </a:r>
            <a:r>
              <a:rPr lang="en-US" sz="5400" dirty="0">
                <a:solidFill>
                  <a:srgbClr val="FFFF00"/>
                </a:solidFill>
              </a:rPr>
              <a:t>Why</a:t>
            </a:r>
            <a:r>
              <a:rPr lang="en-US" sz="5400" dirty="0">
                <a:solidFill>
                  <a:srgbClr val="FF0000"/>
                </a:solidFill>
              </a:rPr>
              <a:t>?</a:t>
            </a:r>
          </a:p>
        </p:txBody>
      </p:sp>
      <p:pic>
        <p:nvPicPr>
          <p:cNvPr id="5" name="Picture 4">
            <a:extLst>
              <a:ext uri="{FF2B5EF4-FFF2-40B4-BE49-F238E27FC236}">
                <a16:creationId xmlns:a16="http://schemas.microsoft.com/office/drawing/2014/main" id="{04BC06F9-37A0-5146-B885-991657FA7BD8}"/>
              </a:ext>
            </a:extLst>
          </p:cNvPr>
          <p:cNvPicPr>
            <a:picLocks noChangeAspect="1"/>
          </p:cNvPicPr>
          <p:nvPr/>
        </p:nvPicPr>
        <p:blipFill rotWithShape="1">
          <a:blip r:embed="rId2"/>
          <a:srcRect t="22061" r="8302" b="31393"/>
          <a:stretch/>
        </p:blipFill>
        <p:spPr>
          <a:xfrm>
            <a:off x="2751512" y="3095823"/>
            <a:ext cx="3640975" cy="2464216"/>
          </a:xfrm>
          <a:prstGeom prst="rect">
            <a:avLst/>
          </a:prstGeom>
        </p:spPr>
      </p:pic>
    </p:spTree>
    <p:extLst>
      <p:ext uri="{BB962C8B-B14F-4D97-AF65-F5344CB8AC3E}">
        <p14:creationId xmlns:p14="http://schemas.microsoft.com/office/powerpoint/2010/main" val="29624166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1A6A0-17CE-B44F-83A0-04178F9A2358}"/>
              </a:ext>
            </a:extLst>
          </p:cNvPr>
          <p:cNvSpPr>
            <a:spLocks noGrp="1"/>
          </p:cNvSpPr>
          <p:nvPr>
            <p:ph sz="quarter" idx="10"/>
          </p:nvPr>
        </p:nvSpPr>
        <p:spPr>
          <a:xfrm>
            <a:off x="457200" y="448887"/>
            <a:ext cx="8229600" cy="5277247"/>
          </a:xfrm>
        </p:spPr>
        <p:txBody>
          <a:bodyPr>
            <a:normAutofit/>
          </a:bodyPr>
          <a:lstStyle/>
          <a:p>
            <a:pPr marL="0" indent="0" algn="ctr">
              <a:buNone/>
            </a:pPr>
            <a:r>
              <a:rPr lang="en-US" sz="9600" dirty="0">
                <a:solidFill>
                  <a:schemeClr val="bg1"/>
                </a:solidFill>
              </a:rPr>
              <a:t>The question </a:t>
            </a:r>
          </a:p>
          <a:p>
            <a:pPr marL="0" indent="0" algn="ctr">
              <a:buNone/>
            </a:pPr>
            <a:r>
              <a:rPr lang="en-US" sz="9600" dirty="0">
                <a:solidFill>
                  <a:schemeClr val="bg1"/>
                </a:solidFill>
              </a:rPr>
              <a:t>of </a:t>
            </a:r>
            <a:r>
              <a:rPr lang="en-US" sz="9600" dirty="0">
                <a:solidFill>
                  <a:srgbClr val="FFFF00"/>
                </a:solidFill>
              </a:rPr>
              <a:t>GUESTS</a:t>
            </a:r>
            <a:r>
              <a:rPr lang="en-US" sz="9600" dirty="0">
                <a:solidFill>
                  <a:srgbClr val="FF0000"/>
                </a:solidFill>
              </a:rPr>
              <a:t>?</a:t>
            </a:r>
          </a:p>
        </p:txBody>
      </p:sp>
      <p:pic>
        <p:nvPicPr>
          <p:cNvPr id="5" name="Picture 4">
            <a:extLst>
              <a:ext uri="{FF2B5EF4-FFF2-40B4-BE49-F238E27FC236}">
                <a16:creationId xmlns:a16="http://schemas.microsoft.com/office/drawing/2014/main" id="{E2338D32-AA14-C34B-8F27-4EC6A366505A}"/>
              </a:ext>
            </a:extLst>
          </p:cNvPr>
          <p:cNvPicPr>
            <a:picLocks noChangeAspect="1"/>
          </p:cNvPicPr>
          <p:nvPr/>
        </p:nvPicPr>
        <p:blipFill rotWithShape="1">
          <a:blip r:embed="rId2"/>
          <a:srcRect t="12718" r="14163" b="6281"/>
          <a:stretch/>
        </p:blipFill>
        <p:spPr>
          <a:xfrm>
            <a:off x="1187161" y="3740726"/>
            <a:ext cx="6769677" cy="1985407"/>
          </a:xfrm>
          <a:prstGeom prst="rect">
            <a:avLst/>
          </a:prstGeom>
        </p:spPr>
      </p:pic>
    </p:spTree>
    <p:extLst>
      <p:ext uri="{BB962C8B-B14F-4D97-AF65-F5344CB8AC3E}">
        <p14:creationId xmlns:p14="http://schemas.microsoft.com/office/powerpoint/2010/main" val="1511490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9697345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D1DF9B-3973-BC4F-B275-E61B299C38DC}"/>
              </a:ext>
            </a:extLst>
          </p:cNvPr>
          <p:cNvPicPr>
            <a:picLocks noGrp="1" noChangeAspect="1"/>
          </p:cNvPicPr>
          <p:nvPr>
            <p:ph sz="quarter" idx="10"/>
          </p:nvPr>
        </p:nvPicPr>
        <p:blipFill>
          <a:blip r:embed="rId2"/>
          <a:stretch>
            <a:fillRect/>
          </a:stretch>
        </p:blipFill>
        <p:spPr>
          <a:xfrm>
            <a:off x="1858962" y="300038"/>
            <a:ext cx="5426075" cy="5426075"/>
          </a:xfrm>
        </p:spPr>
      </p:pic>
    </p:spTree>
    <p:extLst>
      <p:ext uri="{BB962C8B-B14F-4D97-AF65-F5344CB8AC3E}">
        <p14:creationId xmlns:p14="http://schemas.microsoft.com/office/powerpoint/2010/main" val="26647935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FA081D-D218-D74F-A43D-B7C9BC254519}"/>
              </a:ext>
            </a:extLst>
          </p:cNvPr>
          <p:cNvPicPr>
            <a:picLocks noGrp="1" noChangeAspect="1"/>
          </p:cNvPicPr>
          <p:nvPr>
            <p:ph sz="quarter" idx="10"/>
          </p:nvPr>
        </p:nvPicPr>
        <p:blipFill>
          <a:blip r:embed="rId2"/>
          <a:stretch>
            <a:fillRect/>
          </a:stretch>
        </p:blipFill>
        <p:spPr>
          <a:xfrm>
            <a:off x="935514" y="482139"/>
            <a:ext cx="7272972" cy="5270269"/>
          </a:xfrm>
        </p:spPr>
      </p:pic>
    </p:spTree>
    <p:extLst>
      <p:ext uri="{BB962C8B-B14F-4D97-AF65-F5344CB8AC3E}">
        <p14:creationId xmlns:p14="http://schemas.microsoft.com/office/powerpoint/2010/main" val="15140279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D3EC-F88E-054A-9CEE-03429554F843}"/>
              </a:ext>
            </a:extLst>
          </p:cNvPr>
          <p:cNvSpPr>
            <a:spLocks noGrp="1"/>
          </p:cNvSpPr>
          <p:nvPr>
            <p:ph type="title"/>
          </p:nvPr>
        </p:nvSpPr>
        <p:spPr/>
        <p:txBody>
          <a:bodyPr>
            <a:normAutofit/>
          </a:bodyPr>
          <a:lstStyle/>
          <a:p>
            <a:pPr algn="ctr"/>
            <a:r>
              <a:rPr lang="en-US" sz="4800" b="1" dirty="0">
                <a:solidFill>
                  <a:srgbClr val="FFFF00"/>
                </a:solidFill>
              </a:rPr>
              <a:t>Please e-mail</a:t>
            </a:r>
          </a:p>
        </p:txBody>
      </p:sp>
      <p:pic>
        <p:nvPicPr>
          <p:cNvPr id="4" name="Content Placeholder 5">
            <a:extLst>
              <a:ext uri="{FF2B5EF4-FFF2-40B4-BE49-F238E27FC236}">
                <a16:creationId xmlns:a16="http://schemas.microsoft.com/office/drawing/2014/main" id="{A397D59E-B5DE-E642-91B2-A800F7211F2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377440" y="2194560"/>
            <a:ext cx="4389120" cy="2743200"/>
          </a:xfrm>
        </p:spPr>
      </p:pic>
    </p:spTree>
    <p:extLst>
      <p:ext uri="{BB962C8B-B14F-4D97-AF65-F5344CB8AC3E}">
        <p14:creationId xmlns:p14="http://schemas.microsoft.com/office/powerpoint/2010/main" val="1891139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17336769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8025F-6085-704A-B45D-6BDC564A1052}"/>
              </a:ext>
            </a:extLst>
          </p:cNvPr>
          <p:cNvSpPr>
            <a:spLocks noGrp="1"/>
          </p:cNvSpPr>
          <p:nvPr>
            <p:ph sz="quarter" idx="10"/>
          </p:nvPr>
        </p:nvSpPr>
        <p:spPr>
          <a:xfrm>
            <a:off x="457200" y="1246094"/>
            <a:ext cx="8229600" cy="4480040"/>
          </a:xfrm>
        </p:spPr>
        <p:txBody>
          <a:bodyPr>
            <a:normAutofit/>
          </a:bodyPr>
          <a:lstStyle/>
          <a:p>
            <a:pPr marL="0" indent="0" algn="ctr">
              <a:buNone/>
            </a:pPr>
            <a:r>
              <a:rPr lang="en-US" sz="9600" dirty="0">
                <a:solidFill>
                  <a:schemeClr val="bg1"/>
                </a:solidFill>
              </a:rPr>
              <a:t>Nominate a great in-house counsel</a:t>
            </a:r>
          </a:p>
        </p:txBody>
      </p:sp>
    </p:spTree>
    <p:extLst>
      <p:ext uri="{BB962C8B-B14F-4D97-AF65-F5344CB8AC3E}">
        <p14:creationId xmlns:p14="http://schemas.microsoft.com/office/powerpoint/2010/main" val="3543484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FB8ACD-0BB4-2148-BCD8-894F108F522F}"/>
              </a:ext>
            </a:extLst>
          </p:cNvPr>
          <p:cNvPicPr>
            <a:picLocks noGrp="1" noChangeAspect="1"/>
          </p:cNvPicPr>
          <p:nvPr>
            <p:ph sz="quarter" idx="10"/>
          </p:nvPr>
        </p:nvPicPr>
        <p:blipFill>
          <a:blip r:embed="rId2"/>
          <a:stretch>
            <a:fillRect/>
          </a:stretch>
        </p:blipFill>
        <p:spPr>
          <a:xfrm>
            <a:off x="2023559" y="250825"/>
            <a:ext cx="5096881" cy="5567363"/>
          </a:xfrm>
        </p:spPr>
      </p:pic>
    </p:spTree>
    <p:extLst>
      <p:ext uri="{BB962C8B-B14F-4D97-AF65-F5344CB8AC3E}">
        <p14:creationId xmlns:p14="http://schemas.microsoft.com/office/powerpoint/2010/main" val="3796157911"/>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4216</TotalTime>
  <Words>763</Words>
  <Application>Microsoft Macintosh PowerPoint</Application>
  <PresentationFormat>On-screen Show (4:3)</PresentationFormat>
  <Paragraphs>188</Paragraphs>
  <Slides>105</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105</vt:i4>
      </vt:variant>
    </vt:vector>
  </HeadingPairs>
  <TitlesOfParts>
    <vt:vector size="118" baseType="lpstr">
      <vt:lpstr>American Typewriter</vt:lpstr>
      <vt:lpstr>Apple Chancery</vt:lpstr>
      <vt:lpstr>Arial</vt:lpstr>
      <vt:lpstr>Arial Hebrew Scholar</vt:lpstr>
      <vt:lpstr>Calibri</vt:lpstr>
      <vt:lpstr>Klavika</vt:lpstr>
      <vt:lpstr>Lucida Console</vt:lpstr>
      <vt:lpstr>Mangal</vt:lpstr>
      <vt:lpstr>Times</vt:lpstr>
      <vt:lpstr>Times New Roman</vt:lpstr>
      <vt:lpstr>Wingdings</vt:lpstr>
      <vt:lpstr>CDM_PPT_Template </vt:lpstr>
      <vt:lpstr>2_CDM_PPT_Template </vt:lpstr>
      <vt:lpstr>“With great power…” Part 1</vt:lpstr>
      <vt:lpstr>PowerPoint Presentation</vt:lpstr>
      <vt:lpstr>Terrific Thursdays</vt:lpstr>
      <vt:lpstr>PowerPoint Presentation</vt:lpstr>
      <vt:lpstr>PowerPoint Presentation</vt:lpstr>
      <vt:lpstr>PowerPoint Presentation</vt:lpstr>
      <vt:lpstr> EVALUATION </vt:lpstr>
      <vt:lpstr>Paper Confessional  (or what I learned one winter holiday)</vt:lpstr>
      <vt:lpstr>Group Presentations</vt:lpstr>
      <vt:lpstr>Possible Methodology for this…</vt:lpstr>
      <vt:lpstr>Evaluation Tips</vt:lpstr>
      <vt:lpstr>Grades (primarily)</vt:lpstr>
      <vt:lpstr>PowerPoint Presentation</vt:lpstr>
      <vt:lpstr>PowerPoint Presentation</vt:lpstr>
      <vt:lpstr>Recapping</vt:lpstr>
      <vt:lpstr>Pick your meme</vt:lpstr>
      <vt:lpstr>PowerPoint Presentation</vt:lpstr>
      <vt:lpstr>PowerPoint Presentation</vt:lpstr>
      <vt:lpstr>PowerPoint Presentation</vt:lpstr>
      <vt:lpstr>PowerPoint Presentation</vt:lpstr>
      <vt:lpstr>PowerPoint Presentation</vt:lpstr>
      <vt:lpstr>Speaking of Excess…trapped or team player?</vt:lpstr>
      <vt:lpstr>What about…?</vt:lpstr>
      <vt:lpstr>Perks that mean something…</vt:lpstr>
      <vt:lpstr>Pause</vt:lpstr>
      <vt:lpstr>PowerPoint Presentation</vt:lpstr>
      <vt:lpstr>Pedagogy</vt:lpstr>
      <vt:lpstr>Pedagogic Goals</vt:lpstr>
      <vt:lpstr>Pedagogic Emphasis</vt:lpstr>
      <vt:lpstr>You Did Syllabus Exercise Part 1</vt:lpstr>
      <vt:lpstr>PowerPoint Presentation</vt:lpstr>
      <vt:lpstr>Results  TWEN</vt:lpstr>
      <vt:lpstr>Syllabus Exercise Part 2</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Case Study Method?</vt:lpstr>
      <vt:lpstr>PowerPoint Presentation</vt:lpstr>
      <vt:lpstr>PowerPoint Presentation</vt:lpstr>
      <vt:lpstr>Possible Methodology for  Group  Presentations &amp; much of the course (?)</vt:lpstr>
      <vt:lpstr>The course in one cartoon</vt:lpstr>
      <vt:lpstr>PowerPoint Presentation</vt:lpstr>
      <vt:lpstr>Complications</vt:lpstr>
      <vt:lpstr>Basic Problem?</vt:lpstr>
      <vt:lpstr>PowerPoint Presentation</vt:lpstr>
      <vt:lpstr>Basic Problem? Huge?</vt:lpstr>
      <vt:lpstr>Basic Conundrum?</vt:lpstr>
      <vt:lpstr>…invisible.</vt:lpstr>
      <vt:lpstr>Poor Governance is SUPER VISIBLE</vt:lpstr>
      <vt:lpstr>PowerPoint Presentation</vt:lpstr>
      <vt:lpstr>PowerPoint Presentation</vt:lpstr>
      <vt:lpstr>PowerPoint Presentation</vt:lpstr>
      <vt:lpstr>PowerPoint Presentation</vt:lpstr>
      <vt:lpstr>PowerPoint Presentation</vt:lpstr>
      <vt:lpstr>Syllabus Exercise Part 2 </vt:lpstr>
      <vt:lpstr>PowerPoint Presentation</vt:lpstr>
      <vt:lpstr>PowerPoint Presentation</vt:lpstr>
      <vt:lpstr>PowerPoint Presentation</vt:lpstr>
      <vt:lpstr>PowerPoint Presentation</vt:lpstr>
      <vt:lpstr>PowerPoint Presentation</vt:lpstr>
      <vt:lpstr>PowerPoint Presentation</vt:lpstr>
      <vt:lpstr>Please e-mail</vt:lpstr>
      <vt:lpstr>PowerPoint Presentation</vt:lpstr>
      <vt:lpstr>PowerPoint Presentation</vt:lpstr>
      <vt:lpstr>PowerPoint Presentation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Microsoft Office User</cp:lastModifiedBy>
  <cp:revision>454</cp:revision>
  <cp:lastPrinted>2013-11-20T04:46:48Z</cp:lastPrinted>
  <dcterms:created xsi:type="dcterms:W3CDTF">2013-03-18T21:23:38Z</dcterms:created>
  <dcterms:modified xsi:type="dcterms:W3CDTF">2019-01-31T00:56:47Z</dcterms:modified>
</cp:coreProperties>
</file>