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75"/>
  </p:notesMasterIdLst>
  <p:sldIdLst>
    <p:sldId id="300" r:id="rId3"/>
    <p:sldId id="547" r:id="rId4"/>
    <p:sldId id="1260" r:id="rId5"/>
    <p:sldId id="2331" r:id="rId6"/>
    <p:sldId id="548" r:id="rId7"/>
    <p:sldId id="549" r:id="rId8"/>
    <p:sldId id="633" r:id="rId9"/>
    <p:sldId id="634" r:id="rId10"/>
    <p:sldId id="2937" r:id="rId11"/>
    <p:sldId id="2928" r:id="rId12"/>
    <p:sldId id="2931" r:id="rId13"/>
    <p:sldId id="551" r:id="rId14"/>
    <p:sldId id="553" r:id="rId15"/>
    <p:sldId id="554" r:id="rId16"/>
    <p:sldId id="555" r:id="rId17"/>
    <p:sldId id="552" r:id="rId18"/>
    <p:sldId id="562" r:id="rId19"/>
    <p:sldId id="567" r:id="rId20"/>
    <p:sldId id="574" r:id="rId21"/>
    <p:sldId id="577" r:id="rId22"/>
    <p:sldId id="578" r:id="rId23"/>
    <p:sldId id="584" r:id="rId24"/>
    <p:sldId id="2929" r:id="rId25"/>
    <p:sldId id="2930" r:id="rId26"/>
    <p:sldId id="538" r:id="rId27"/>
    <p:sldId id="539" r:id="rId28"/>
    <p:sldId id="540" r:id="rId29"/>
    <p:sldId id="541" r:id="rId30"/>
    <p:sldId id="543" r:id="rId31"/>
    <p:sldId id="550" r:id="rId32"/>
    <p:sldId id="594" r:id="rId33"/>
    <p:sldId id="2317" r:id="rId34"/>
    <p:sldId id="2318" r:id="rId35"/>
    <p:sldId id="524" r:id="rId36"/>
    <p:sldId id="595" r:id="rId37"/>
    <p:sldId id="611" r:id="rId38"/>
    <p:sldId id="613" r:id="rId39"/>
    <p:sldId id="2332" r:id="rId40"/>
    <p:sldId id="2912" r:id="rId41"/>
    <p:sldId id="2932" r:id="rId42"/>
    <p:sldId id="1081" r:id="rId43"/>
    <p:sldId id="2914" r:id="rId44"/>
    <p:sldId id="2936" r:id="rId45"/>
    <p:sldId id="2934" r:id="rId46"/>
    <p:sldId id="1255" r:id="rId47"/>
    <p:sldId id="365" r:id="rId48"/>
    <p:sldId id="599" r:id="rId49"/>
    <p:sldId id="631" r:id="rId50"/>
    <p:sldId id="632" r:id="rId51"/>
    <p:sldId id="603" r:id="rId52"/>
    <p:sldId id="596" r:id="rId53"/>
    <p:sldId id="2939" r:id="rId54"/>
    <p:sldId id="2940" r:id="rId55"/>
    <p:sldId id="2916" r:id="rId56"/>
    <p:sldId id="2915" r:id="rId57"/>
    <p:sldId id="583" r:id="rId58"/>
    <p:sldId id="2346" r:id="rId59"/>
    <p:sldId id="1125" r:id="rId60"/>
    <p:sldId id="1127" r:id="rId61"/>
    <p:sldId id="2540" r:id="rId62"/>
    <p:sldId id="441" r:id="rId63"/>
    <p:sldId id="2911" r:id="rId64"/>
    <p:sldId id="1172" r:id="rId65"/>
    <p:sldId id="1293" r:id="rId66"/>
    <p:sldId id="2938" r:id="rId67"/>
    <p:sldId id="2941" r:id="rId68"/>
    <p:sldId id="822" r:id="rId69"/>
    <p:sldId id="2009" r:id="rId70"/>
    <p:sldId id="2539" r:id="rId71"/>
    <p:sldId id="823" r:id="rId72"/>
    <p:sldId id="2125" r:id="rId73"/>
    <p:sldId id="824" r:id="rId7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788CA"/>
    <a:srgbClr val="FFC079"/>
    <a:srgbClr val="C31F3D"/>
    <a:srgbClr val="E42225"/>
    <a:srgbClr val="7F29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057"/>
  </p:normalViewPr>
  <p:slideViewPr>
    <p:cSldViewPr snapToGrid="0" snapToObjects="1">
      <p:cViewPr varScale="1">
        <p:scale>
          <a:sx n="77" d="100"/>
          <a:sy n="77" d="100"/>
        </p:scale>
        <p:origin x="210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5B6EFC-952C-7E4A-9BA7-8224D7AF70B7}" type="datetimeFigureOut">
              <a:rPr lang="en-US" smtClean="0"/>
              <a:t>2/7/19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DD70A-49CF-A34C-9971-161B57405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19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43DED-E70C-3E4A-94E7-E4A33D16A59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7175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5DA9B-A4FC-2A41-AE4D-737D8F57035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2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6706" y="2352435"/>
            <a:ext cx="8229600" cy="1016000"/>
          </a:xfrm>
        </p:spPr>
        <p:txBody>
          <a:bodyPr lIns="76200" tIns="76200" rIns="76200" bIns="76200"/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706" y="3373189"/>
            <a:ext cx="8229600" cy="1197050"/>
          </a:xfrm>
        </p:spPr>
        <p:txBody>
          <a:bodyPr lIns="76200" tIns="76200" rIns="76200" bIns="0">
            <a:normAutofit/>
          </a:bodyPr>
          <a:lstStyle>
            <a:lvl1pPr marL="0" indent="0" algn="l">
              <a:buNone/>
              <a:defRPr sz="2400">
                <a:solidFill>
                  <a:srgbClr val="5E606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231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857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457200" y="1408134"/>
            <a:ext cx="8229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714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1701"/>
            <a:ext cx="4038600" cy="4318000"/>
          </a:xfrm>
        </p:spPr>
        <p:txBody>
          <a:bodyPr>
            <a:normAutofit/>
          </a:bodyPr>
          <a:lstStyle>
            <a:lvl1pPr marL="457200" indent="-457200">
              <a:buFont typeface="Arial"/>
              <a:buChar char="•"/>
              <a:defRPr sz="2400"/>
            </a:lvl1pPr>
            <a:lvl2pPr marL="914400" indent="-457200">
              <a:buFont typeface="Arial"/>
              <a:buChar char="•"/>
              <a:defRPr sz="2400"/>
            </a:lvl2pPr>
            <a:lvl3pPr marL="1371600" indent="-457200">
              <a:buFont typeface="Arial"/>
              <a:buChar char="•"/>
              <a:defRPr sz="2400"/>
            </a:lvl3pPr>
            <a:lvl4pPr marL="1828800" indent="-457200">
              <a:buFont typeface="Arial"/>
              <a:buChar char="•"/>
              <a:defRPr sz="2400"/>
            </a:lvl4pPr>
            <a:lvl5pPr marL="2286000" indent="-457200">
              <a:buFont typeface="Arial"/>
              <a:buChar char="•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701"/>
            <a:ext cx="4038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32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471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7436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6706" y="2352435"/>
            <a:ext cx="8229600" cy="1016000"/>
          </a:xfrm>
        </p:spPr>
        <p:txBody>
          <a:bodyPr lIns="76200" tIns="76200" rIns="76200" bIns="76200"/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706" y="3373189"/>
            <a:ext cx="8229600" cy="1197050"/>
          </a:xfrm>
        </p:spPr>
        <p:txBody>
          <a:bodyPr lIns="76200" tIns="76200" rIns="76200" bIns="0">
            <a:normAutofit/>
          </a:bodyPr>
          <a:lstStyle>
            <a:lvl1pPr marL="0" indent="0" algn="l">
              <a:buNone/>
              <a:defRPr sz="2400">
                <a:solidFill>
                  <a:srgbClr val="5E606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214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457200" y="1408134"/>
            <a:ext cx="8229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071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1701"/>
            <a:ext cx="4038600" cy="4318000"/>
          </a:xfrm>
        </p:spPr>
        <p:txBody>
          <a:bodyPr>
            <a:normAutofit/>
          </a:bodyPr>
          <a:lstStyle>
            <a:lvl1pPr marL="457200" indent="-457200">
              <a:buFont typeface="Arial"/>
              <a:buChar char="•"/>
              <a:defRPr sz="2400"/>
            </a:lvl1pPr>
            <a:lvl2pPr marL="914400" indent="-457200">
              <a:buFont typeface="Arial"/>
              <a:buChar char="•"/>
              <a:defRPr sz="2400"/>
            </a:lvl2pPr>
            <a:lvl3pPr marL="1371600" indent="-457200">
              <a:buFont typeface="Arial"/>
              <a:buChar char="•"/>
              <a:defRPr sz="2400"/>
            </a:lvl3pPr>
            <a:lvl4pPr marL="1828800" indent="-457200">
              <a:buFont typeface="Arial"/>
              <a:buChar char="•"/>
              <a:defRPr sz="2400"/>
            </a:lvl4pPr>
            <a:lvl5pPr marL="2286000" indent="-457200">
              <a:buFont typeface="Arial"/>
              <a:buChar char="•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701"/>
            <a:ext cx="4038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379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429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76200" tIns="76200" rIns="76200" bIns="7620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1543"/>
            <a:ext cx="8229600" cy="4318000"/>
          </a:xfrm>
          <a:prstGeom prst="rect">
            <a:avLst/>
          </a:prstGeom>
        </p:spPr>
        <p:txBody>
          <a:bodyPr vert="horz" lIns="76200" tIns="76200" rIns="76200" bIns="7620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-58034" y="5973244"/>
            <a:ext cx="4346075" cy="962351"/>
          </a:xfrm>
          <a:custGeom>
            <a:avLst/>
            <a:gdLst>
              <a:gd name="connsiteX0" fmla="*/ 0 w 4047989"/>
              <a:gd name="connsiteY0" fmla="*/ 0 h 843298"/>
              <a:gd name="connsiteX1" fmla="*/ 4047989 w 4047989"/>
              <a:gd name="connsiteY1" fmla="*/ 0 h 843298"/>
              <a:gd name="connsiteX2" fmla="*/ 4047989 w 4047989"/>
              <a:gd name="connsiteY2" fmla="*/ 843298 h 843298"/>
              <a:gd name="connsiteX3" fmla="*/ 0 w 4047989"/>
              <a:gd name="connsiteY3" fmla="*/ 843298 h 843298"/>
              <a:gd name="connsiteX4" fmla="*/ 0 w 4047989"/>
              <a:gd name="connsiteY4" fmla="*/ 0 h 843298"/>
              <a:gd name="connsiteX0" fmla="*/ 0 w 4980620"/>
              <a:gd name="connsiteY0" fmla="*/ 892904 h 892904"/>
              <a:gd name="connsiteX1" fmla="*/ 4980620 w 4980620"/>
              <a:gd name="connsiteY1" fmla="*/ 0 h 892904"/>
              <a:gd name="connsiteX2" fmla="*/ 4980620 w 4980620"/>
              <a:gd name="connsiteY2" fmla="*/ 843298 h 892904"/>
              <a:gd name="connsiteX3" fmla="*/ 932631 w 4980620"/>
              <a:gd name="connsiteY3" fmla="*/ 843298 h 892904"/>
              <a:gd name="connsiteX4" fmla="*/ 0 w 4980620"/>
              <a:gd name="connsiteY4" fmla="*/ 892904 h 892904"/>
              <a:gd name="connsiteX0" fmla="*/ 89294 w 5069914"/>
              <a:gd name="connsiteY0" fmla="*/ 892904 h 2648949"/>
              <a:gd name="connsiteX1" fmla="*/ 5069914 w 5069914"/>
              <a:gd name="connsiteY1" fmla="*/ 0 h 2648949"/>
              <a:gd name="connsiteX2" fmla="*/ 5069914 w 5069914"/>
              <a:gd name="connsiteY2" fmla="*/ 843298 h 2648949"/>
              <a:gd name="connsiteX3" fmla="*/ 0 w 5069914"/>
              <a:gd name="connsiteY3" fmla="*/ 2648949 h 2648949"/>
              <a:gd name="connsiteX4" fmla="*/ 89294 w 5069914"/>
              <a:gd name="connsiteY4" fmla="*/ 892904 h 2648949"/>
              <a:gd name="connsiteX0" fmla="*/ 0 w 5079836"/>
              <a:gd name="connsiteY0" fmla="*/ 982194 h 2648949"/>
              <a:gd name="connsiteX1" fmla="*/ 5079836 w 5079836"/>
              <a:gd name="connsiteY1" fmla="*/ 0 h 2648949"/>
              <a:gd name="connsiteX2" fmla="*/ 5079836 w 5079836"/>
              <a:gd name="connsiteY2" fmla="*/ 843298 h 2648949"/>
              <a:gd name="connsiteX3" fmla="*/ 9922 w 5079836"/>
              <a:gd name="connsiteY3" fmla="*/ 2648949 h 2648949"/>
              <a:gd name="connsiteX4" fmla="*/ 0 w 5079836"/>
              <a:gd name="connsiteY4" fmla="*/ 982194 h 2648949"/>
              <a:gd name="connsiteX0" fmla="*/ 0 w 5079836"/>
              <a:gd name="connsiteY0" fmla="*/ 138896 h 1805651"/>
              <a:gd name="connsiteX1" fmla="*/ 4891325 w 5079836"/>
              <a:gd name="connsiteY1" fmla="*/ 843299 h 1805651"/>
              <a:gd name="connsiteX2" fmla="*/ 5079836 w 5079836"/>
              <a:gd name="connsiteY2" fmla="*/ 0 h 1805651"/>
              <a:gd name="connsiteX3" fmla="*/ 9922 w 5079836"/>
              <a:gd name="connsiteY3" fmla="*/ 1805651 h 1805651"/>
              <a:gd name="connsiteX4" fmla="*/ 0 w 5079836"/>
              <a:gd name="connsiteY4" fmla="*/ 138896 h 1805651"/>
              <a:gd name="connsiteX0" fmla="*/ 0 w 4970699"/>
              <a:gd name="connsiteY0" fmla="*/ 0 h 1666755"/>
              <a:gd name="connsiteX1" fmla="*/ 4891325 w 4970699"/>
              <a:gd name="connsiteY1" fmla="*/ 704403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70699"/>
              <a:gd name="connsiteY0" fmla="*/ 0 h 1666755"/>
              <a:gd name="connsiteX1" fmla="*/ 4871481 w 4970699"/>
              <a:gd name="connsiteY1" fmla="*/ 476216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90542"/>
              <a:gd name="connsiteY0" fmla="*/ 396846 h 1190539"/>
              <a:gd name="connsiteX1" fmla="*/ 4891324 w 4990542"/>
              <a:gd name="connsiteY1" fmla="*/ 0 h 1190539"/>
              <a:gd name="connsiteX2" fmla="*/ 4990542 w 4990542"/>
              <a:gd name="connsiteY2" fmla="*/ 694480 h 1190539"/>
              <a:gd name="connsiteX3" fmla="*/ 29765 w 4990542"/>
              <a:gd name="connsiteY3" fmla="*/ 1190539 h 1190539"/>
              <a:gd name="connsiteX4" fmla="*/ 0 w 4990542"/>
              <a:gd name="connsiteY4" fmla="*/ 396846 h 1190539"/>
              <a:gd name="connsiteX0" fmla="*/ 0 w 5238582"/>
              <a:gd name="connsiteY0" fmla="*/ 396846 h 1190539"/>
              <a:gd name="connsiteX1" fmla="*/ 4891324 w 5238582"/>
              <a:gd name="connsiteY1" fmla="*/ 0 h 1190539"/>
              <a:gd name="connsiteX2" fmla="*/ 5238582 w 5238582"/>
              <a:gd name="connsiteY2" fmla="*/ 863140 h 1190539"/>
              <a:gd name="connsiteX3" fmla="*/ 29765 w 5238582"/>
              <a:gd name="connsiteY3" fmla="*/ 1190539 h 1190539"/>
              <a:gd name="connsiteX4" fmla="*/ 0 w 5238582"/>
              <a:gd name="connsiteY4" fmla="*/ 396846 h 1190539"/>
              <a:gd name="connsiteX0" fmla="*/ 0 w 5238582"/>
              <a:gd name="connsiteY0" fmla="*/ 248029 h 1041722"/>
              <a:gd name="connsiteX1" fmla="*/ 5139364 w 5238582"/>
              <a:gd name="connsiteY1" fmla="*/ 0 h 1041722"/>
              <a:gd name="connsiteX2" fmla="*/ 5238582 w 5238582"/>
              <a:gd name="connsiteY2" fmla="*/ 714323 h 1041722"/>
              <a:gd name="connsiteX3" fmla="*/ 29765 w 5238582"/>
              <a:gd name="connsiteY3" fmla="*/ 1041722 h 1041722"/>
              <a:gd name="connsiteX4" fmla="*/ 0 w 5238582"/>
              <a:gd name="connsiteY4" fmla="*/ 248029 h 1041722"/>
              <a:gd name="connsiteX0" fmla="*/ 0 w 5228660"/>
              <a:gd name="connsiteY0" fmla="*/ 248029 h 1041722"/>
              <a:gd name="connsiteX1" fmla="*/ 5129442 w 5228660"/>
              <a:gd name="connsiteY1" fmla="*/ 0 h 1041722"/>
              <a:gd name="connsiteX2" fmla="*/ 5228660 w 5228660"/>
              <a:gd name="connsiteY2" fmla="*/ 714323 h 1041722"/>
              <a:gd name="connsiteX3" fmla="*/ 19843 w 5228660"/>
              <a:gd name="connsiteY3" fmla="*/ 1041722 h 1041722"/>
              <a:gd name="connsiteX4" fmla="*/ 0 w 5228660"/>
              <a:gd name="connsiteY4" fmla="*/ 248029 h 1041722"/>
              <a:gd name="connsiteX0" fmla="*/ 954 w 5229614"/>
              <a:gd name="connsiteY0" fmla="*/ 248029 h 1160776"/>
              <a:gd name="connsiteX1" fmla="*/ 5130396 w 5229614"/>
              <a:gd name="connsiteY1" fmla="*/ 0 h 1160776"/>
              <a:gd name="connsiteX2" fmla="*/ 5229614 w 5229614"/>
              <a:gd name="connsiteY2" fmla="*/ 714323 h 1160776"/>
              <a:gd name="connsiteX3" fmla="*/ 954 w 5229614"/>
              <a:gd name="connsiteY3" fmla="*/ 1160776 h 1160776"/>
              <a:gd name="connsiteX4" fmla="*/ 954 w 5229614"/>
              <a:gd name="connsiteY4" fmla="*/ 248029 h 1160776"/>
              <a:gd name="connsiteX0" fmla="*/ 954 w 5239536"/>
              <a:gd name="connsiteY0" fmla="*/ 248029 h 1160776"/>
              <a:gd name="connsiteX1" fmla="*/ 5130396 w 5239536"/>
              <a:gd name="connsiteY1" fmla="*/ 0 h 1160776"/>
              <a:gd name="connsiteX2" fmla="*/ 5239536 w 5239536"/>
              <a:gd name="connsiteY2" fmla="*/ 1041721 h 1160776"/>
              <a:gd name="connsiteX3" fmla="*/ 954 w 5239536"/>
              <a:gd name="connsiteY3" fmla="*/ 1160776 h 1160776"/>
              <a:gd name="connsiteX4" fmla="*/ 954 w 5239536"/>
              <a:gd name="connsiteY4" fmla="*/ 248029 h 1160776"/>
              <a:gd name="connsiteX0" fmla="*/ 954 w 5368517"/>
              <a:gd name="connsiteY0" fmla="*/ 248029 h 1190538"/>
              <a:gd name="connsiteX1" fmla="*/ 5130396 w 5368517"/>
              <a:gd name="connsiteY1" fmla="*/ 0 h 1190538"/>
              <a:gd name="connsiteX2" fmla="*/ 5368517 w 5368517"/>
              <a:gd name="connsiteY2" fmla="*/ 1190538 h 1190538"/>
              <a:gd name="connsiteX3" fmla="*/ 954 w 5368517"/>
              <a:gd name="connsiteY3" fmla="*/ 1160776 h 1190538"/>
              <a:gd name="connsiteX4" fmla="*/ 954 w 5368517"/>
              <a:gd name="connsiteY4" fmla="*/ 248029 h 1190538"/>
              <a:gd name="connsiteX0" fmla="*/ 954 w 5368517"/>
              <a:gd name="connsiteY0" fmla="*/ 257950 h 1200459"/>
              <a:gd name="connsiteX1" fmla="*/ 5170083 w 5368517"/>
              <a:gd name="connsiteY1" fmla="*/ 0 h 1200459"/>
              <a:gd name="connsiteX2" fmla="*/ 5368517 w 5368517"/>
              <a:gd name="connsiteY2" fmla="*/ 1200459 h 1200459"/>
              <a:gd name="connsiteX3" fmla="*/ 954 w 5368517"/>
              <a:gd name="connsiteY3" fmla="*/ 1170697 h 1200459"/>
              <a:gd name="connsiteX4" fmla="*/ 954 w 5368517"/>
              <a:gd name="connsiteY4" fmla="*/ 257950 h 1200459"/>
              <a:gd name="connsiteX0" fmla="*/ 0 w 5387407"/>
              <a:gd name="connsiteY0" fmla="*/ 198423 h 1200459"/>
              <a:gd name="connsiteX1" fmla="*/ 5188973 w 5387407"/>
              <a:gd name="connsiteY1" fmla="*/ 0 h 1200459"/>
              <a:gd name="connsiteX2" fmla="*/ 5387407 w 5387407"/>
              <a:gd name="connsiteY2" fmla="*/ 1200459 h 1200459"/>
              <a:gd name="connsiteX3" fmla="*/ 19844 w 5387407"/>
              <a:gd name="connsiteY3" fmla="*/ 1170697 h 1200459"/>
              <a:gd name="connsiteX4" fmla="*/ 0 w 5387407"/>
              <a:gd name="connsiteY4" fmla="*/ 198423 h 1200459"/>
              <a:gd name="connsiteX0" fmla="*/ 1002091 w 5367572"/>
              <a:gd name="connsiteY0" fmla="*/ 148818 h 1200459"/>
              <a:gd name="connsiteX1" fmla="*/ 5169138 w 5367572"/>
              <a:gd name="connsiteY1" fmla="*/ 0 h 1200459"/>
              <a:gd name="connsiteX2" fmla="*/ 5367572 w 5367572"/>
              <a:gd name="connsiteY2" fmla="*/ 1200459 h 1200459"/>
              <a:gd name="connsiteX3" fmla="*/ 9 w 5367572"/>
              <a:gd name="connsiteY3" fmla="*/ 1170697 h 1200459"/>
              <a:gd name="connsiteX4" fmla="*/ 1002091 w 5367572"/>
              <a:gd name="connsiteY4" fmla="*/ 148818 h 1200459"/>
              <a:gd name="connsiteX0" fmla="*/ 954 w 4366435"/>
              <a:gd name="connsiteY0" fmla="*/ 148818 h 1200459"/>
              <a:gd name="connsiteX1" fmla="*/ 4168001 w 4366435"/>
              <a:gd name="connsiteY1" fmla="*/ 0 h 1200459"/>
              <a:gd name="connsiteX2" fmla="*/ 4366435 w 4366435"/>
              <a:gd name="connsiteY2" fmla="*/ 1200459 h 1200459"/>
              <a:gd name="connsiteX3" fmla="*/ 955 w 4366435"/>
              <a:gd name="connsiteY3" fmla="*/ 853220 h 1200459"/>
              <a:gd name="connsiteX4" fmla="*/ 954 w 4366435"/>
              <a:gd name="connsiteY4" fmla="*/ 148818 h 1200459"/>
              <a:gd name="connsiteX0" fmla="*/ 954 w 4336670"/>
              <a:gd name="connsiteY0" fmla="*/ 148818 h 962351"/>
              <a:gd name="connsiteX1" fmla="*/ 4168001 w 4336670"/>
              <a:gd name="connsiteY1" fmla="*/ 0 h 962351"/>
              <a:gd name="connsiteX2" fmla="*/ 4336670 w 4336670"/>
              <a:gd name="connsiteY2" fmla="*/ 962351 h 962351"/>
              <a:gd name="connsiteX3" fmla="*/ 955 w 4336670"/>
              <a:gd name="connsiteY3" fmla="*/ 853220 h 962351"/>
              <a:gd name="connsiteX4" fmla="*/ 954 w 4336670"/>
              <a:gd name="connsiteY4" fmla="*/ 148818 h 962351"/>
              <a:gd name="connsiteX0" fmla="*/ 10359 w 4346075"/>
              <a:gd name="connsiteY0" fmla="*/ 148818 h 962351"/>
              <a:gd name="connsiteX1" fmla="*/ 4177406 w 4346075"/>
              <a:gd name="connsiteY1" fmla="*/ 0 h 962351"/>
              <a:gd name="connsiteX2" fmla="*/ 4346075 w 4346075"/>
              <a:gd name="connsiteY2" fmla="*/ 962351 h 962351"/>
              <a:gd name="connsiteX3" fmla="*/ 439 w 4346075"/>
              <a:gd name="connsiteY3" fmla="*/ 942511 h 962351"/>
              <a:gd name="connsiteX4" fmla="*/ 10359 w 4346075"/>
              <a:gd name="connsiteY4" fmla="*/ 148818 h 96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075" h="962351">
                <a:moveTo>
                  <a:pt x="10359" y="148818"/>
                </a:moveTo>
                <a:lnTo>
                  <a:pt x="4177406" y="0"/>
                </a:lnTo>
                <a:lnTo>
                  <a:pt x="4346075" y="962351"/>
                </a:lnTo>
                <a:lnTo>
                  <a:pt x="439" y="942511"/>
                </a:lnTo>
                <a:cubicBezTo>
                  <a:pt x="-2868" y="386926"/>
                  <a:pt x="13666" y="704403"/>
                  <a:pt x="10359" y="148818"/>
                </a:cubicBezTo>
                <a:close/>
              </a:path>
            </a:pathLst>
          </a:custGeom>
          <a:solidFill>
            <a:srgbClr val="359C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220" y="6347963"/>
            <a:ext cx="3321425" cy="268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400" y="6297942"/>
            <a:ext cx="2946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0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cap="none">
          <a:solidFill>
            <a:srgbClr val="5E6062"/>
          </a:solidFill>
          <a:latin typeface="Klavik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76200" tIns="76200" rIns="76200" bIns="7620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1543"/>
            <a:ext cx="8229600" cy="4318000"/>
          </a:xfrm>
          <a:prstGeom prst="rect">
            <a:avLst/>
          </a:prstGeom>
        </p:spPr>
        <p:txBody>
          <a:bodyPr vert="horz" lIns="76200" tIns="76200" rIns="76200" bIns="7620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-58034" y="5973244"/>
            <a:ext cx="4346075" cy="962351"/>
          </a:xfrm>
          <a:custGeom>
            <a:avLst/>
            <a:gdLst>
              <a:gd name="connsiteX0" fmla="*/ 0 w 4047989"/>
              <a:gd name="connsiteY0" fmla="*/ 0 h 843298"/>
              <a:gd name="connsiteX1" fmla="*/ 4047989 w 4047989"/>
              <a:gd name="connsiteY1" fmla="*/ 0 h 843298"/>
              <a:gd name="connsiteX2" fmla="*/ 4047989 w 4047989"/>
              <a:gd name="connsiteY2" fmla="*/ 843298 h 843298"/>
              <a:gd name="connsiteX3" fmla="*/ 0 w 4047989"/>
              <a:gd name="connsiteY3" fmla="*/ 843298 h 843298"/>
              <a:gd name="connsiteX4" fmla="*/ 0 w 4047989"/>
              <a:gd name="connsiteY4" fmla="*/ 0 h 843298"/>
              <a:gd name="connsiteX0" fmla="*/ 0 w 4980620"/>
              <a:gd name="connsiteY0" fmla="*/ 892904 h 892904"/>
              <a:gd name="connsiteX1" fmla="*/ 4980620 w 4980620"/>
              <a:gd name="connsiteY1" fmla="*/ 0 h 892904"/>
              <a:gd name="connsiteX2" fmla="*/ 4980620 w 4980620"/>
              <a:gd name="connsiteY2" fmla="*/ 843298 h 892904"/>
              <a:gd name="connsiteX3" fmla="*/ 932631 w 4980620"/>
              <a:gd name="connsiteY3" fmla="*/ 843298 h 892904"/>
              <a:gd name="connsiteX4" fmla="*/ 0 w 4980620"/>
              <a:gd name="connsiteY4" fmla="*/ 892904 h 892904"/>
              <a:gd name="connsiteX0" fmla="*/ 89294 w 5069914"/>
              <a:gd name="connsiteY0" fmla="*/ 892904 h 2648949"/>
              <a:gd name="connsiteX1" fmla="*/ 5069914 w 5069914"/>
              <a:gd name="connsiteY1" fmla="*/ 0 h 2648949"/>
              <a:gd name="connsiteX2" fmla="*/ 5069914 w 5069914"/>
              <a:gd name="connsiteY2" fmla="*/ 843298 h 2648949"/>
              <a:gd name="connsiteX3" fmla="*/ 0 w 5069914"/>
              <a:gd name="connsiteY3" fmla="*/ 2648949 h 2648949"/>
              <a:gd name="connsiteX4" fmla="*/ 89294 w 5069914"/>
              <a:gd name="connsiteY4" fmla="*/ 892904 h 2648949"/>
              <a:gd name="connsiteX0" fmla="*/ 0 w 5079836"/>
              <a:gd name="connsiteY0" fmla="*/ 982194 h 2648949"/>
              <a:gd name="connsiteX1" fmla="*/ 5079836 w 5079836"/>
              <a:gd name="connsiteY1" fmla="*/ 0 h 2648949"/>
              <a:gd name="connsiteX2" fmla="*/ 5079836 w 5079836"/>
              <a:gd name="connsiteY2" fmla="*/ 843298 h 2648949"/>
              <a:gd name="connsiteX3" fmla="*/ 9922 w 5079836"/>
              <a:gd name="connsiteY3" fmla="*/ 2648949 h 2648949"/>
              <a:gd name="connsiteX4" fmla="*/ 0 w 5079836"/>
              <a:gd name="connsiteY4" fmla="*/ 982194 h 2648949"/>
              <a:gd name="connsiteX0" fmla="*/ 0 w 5079836"/>
              <a:gd name="connsiteY0" fmla="*/ 138896 h 1805651"/>
              <a:gd name="connsiteX1" fmla="*/ 4891325 w 5079836"/>
              <a:gd name="connsiteY1" fmla="*/ 843299 h 1805651"/>
              <a:gd name="connsiteX2" fmla="*/ 5079836 w 5079836"/>
              <a:gd name="connsiteY2" fmla="*/ 0 h 1805651"/>
              <a:gd name="connsiteX3" fmla="*/ 9922 w 5079836"/>
              <a:gd name="connsiteY3" fmla="*/ 1805651 h 1805651"/>
              <a:gd name="connsiteX4" fmla="*/ 0 w 5079836"/>
              <a:gd name="connsiteY4" fmla="*/ 138896 h 1805651"/>
              <a:gd name="connsiteX0" fmla="*/ 0 w 4970699"/>
              <a:gd name="connsiteY0" fmla="*/ 0 h 1666755"/>
              <a:gd name="connsiteX1" fmla="*/ 4891325 w 4970699"/>
              <a:gd name="connsiteY1" fmla="*/ 704403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70699"/>
              <a:gd name="connsiteY0" fmla="*/ 0 h 1666755"/>
              <a:gd name="connsiteX1" fmla="*/ 4871481 w 4970699"/>
              <a:gd name="connsiteY1" fmla="*/ 476216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90542"/>
              <a:gd name="connsiteY0" fmla="*/ 396846 h 1190539"/>
              <a:gd name="connsiteX1" fmla="*/ 4891324 w 4990542"/>
              <a:gd name="connsiteY1" fmla="*/ 0 h 1190539"/>
              <a:gd name="connsiteX2" fmla="*/ 4990542 w 4990542"/>
              <a:gd name="connsiteY2" fmla="*/ 694480 h 1190539"/>
              <a:gd name="connsiteX3" fmla="*/ 29765 w 4990542"/>
              <a:gd name="connsiteY3" fmla="*/ 1190539 h 1190539"/>
              <a:gd name="connsiteX4" fmla="*/ 0 w 4990542"/>
              <a:gd name="connsiteY4" fmla="*/ 396846 h 1190539"/>
              <a:gd name="connsiteX0" fmla="*/ 0 w 5238582"/>
              <a:gd name="connsiteY0" fmla="*/ 396846 h 1190539"/>
              <a:gd name="connsiteX1" fmla="*/ 4891324 w 5238582"/>
              <a:gd name="connsiteY1" fmla="*/ 0 h 1190539"/>
              <a:gd name="connsiteX2" fmla="*/ 5238582 w 5238582"/>
              <a:gd name="connsiteY2" fmla="*/ 863140 h 1190539"/>
              <a:gd name="connsiteX3" fmla="*/ 29765 w 5238582"/>
              <a:gd name="connsiteY3" fmla="*/ 1190539 h 1190539"/>
              <a:gd name="connsiteX4" fmla="*/ 0 w 5238582"/>
              <a:gd name="connsiteY4" fmla="*/ 396846 h 1190539"/>
              <a:gd name="connsiteX0" fmla="*/ 0 w 5238582"/>
              <a:gd name="connsiteY0" fmla="*/ 248029 h 1041722"/>
              <a:gd name="connsiteX1" fmla="*/ 5139364 w 5238582"/>
              <a:gd name="connsiteY1" fmla="*/ 0 h 1041722"/>
              <a:gd name="connsiteX2" fmla="*/ 5238582 w 5238582"/>
              <a:gd name="connsiteY2" fmla="*/ 714323 h 1041722"/>
              <a:gd name="connsiteX3" fmla="*/ 29765 w 5238582"/>
              <a:gd name="connsiteY3" fmla="*/ 1041722 h 1041722"/>
              <a:gd name="connsiteX4" fmla="*/ 0 w 5238582"/>
              <a:gd name="connsiteY4" fmla="*/ 248029 h 1041722"/>
              <a:gd name="connsiteX0" fmla="*/ 0 w 5228660"/>
              <a:gd name="connsiteY0" fmla="*/ 248029 h 1041722"/>
              <a:gd name="connsiteX1" fmla="*/ 5129442 w 5228660"/>
              <a:gd name="connsiteY1" fmla="*/ 0 h 1041722"/>
              <a:gd name="connsiteX2" fmla="*/ 5228660 w 5228660"/>
              <a:gd name="connsiteY2" fmla="*/ 714323 h 1041722"/>
              <a:gd name="connsiteX3" fmla="*/ 19843 w 5228660"/>
              <a:gd name="connsiteY3" fmla="*/ 1041722 h 1041722"/>
              <a:gd name="connsiteX4" fmla="*/ 0 w 5228660"/>
              <a:gd name="connsiteY4" fmla="*/ 248029 h 1041722"/>
              <a:gd name="connsiteX0" fmla="*/ 954 w 5229614"/>
              <a:gd name="connsiteY0" fmla="*/ 248029 h 1160776"/>
              <a:gd name="connsiteX1" fmla="*/ 5130396 w 5229614"/>
              <a:gd name="connsiteY1" fmla="*/ 0 h 1160776"/>
              <a:gd name="connsiteX2" fmla="*/ 5229614 w 5229614"/>
              <a:gd name="connsiteY2" fmla="*/ 714323 h 1160776"/>
              <a:gd name="connsiteX3" fmla="*/ 954 w 5229614"/>
              <a:gd name="connsiteY3" fmla="*/ 1160776 h 1160776"/>
              <a:gd name="connsiteX4" fmla="*/ 954 w 5229614"/>
              <a:gd name="connsiteY4" fmla="*/ 248029 h 1160776"/>
              <a:gd name="connsiteX0" fmla="*/ 954 w 5239536"/>
              <a:gd name="connsiteY0" fmla="*/ 248029 h 1160776"/>
              <a:gd name="connsiteX1" fmla="*/ 5130396 w 5239536"/>
              <a:gd name="connsiteY1" fmla="*/ 0 h 1160776"/>
              <a:gd name="connsiteX2" fmla="*/ 5239536 w 5239536"/>
              <a:gd name="connsiteY2" fmla="*/ 1041721 h 1160776"/>
              <a:gd name="connsiteX3" fmla="*/ 954 w 5239536"/>
              <a:gd name="connsiteY3" fmla="*/ 1160776 h 1160776"/>
              <a:gd name="connsiteX4" fmla="*/ 954 w 5239536"/>
              <a:gd name="connsiteY4" fmla="*/ 248029 h 1160776"/>
              <a:gd name="connsiteX0" fmla="*/ 954 w 5368517"/>
              <a:gd name="connsiteY0" fmla="*/ 248029 h 1190538"/>
              <a:gd name="connsiteX1" fmla="*/ 5130396 w 5368517"/>
              <a:gd name="connsiteY1" fmla="*/ 0 h 1190538"/>
              <a:gd name="connsiteX2" fmla="*/ 5368517 w 5368517"/>
              <a:gd name="connsiteY2" fmla="*/ 1190538 h 1190538"/>
              <a:gd name="connsiteX3" fmla="*/ 954 w 5368517"/>
              <a:gd name="connsiteY3" fmla="*/ 1160776 h 1190538"/>
              <a:gd name="connsiteX4" fmla="*/ 954 w 5368517"/>
              <a:gd name="connsiteY4" fmla="*/ 248029 h 1190538"/>
              <a:gd name="connsiteX0" fmla="*/ 954 w 5368517"/>
              <a:gd name="connsiteY0" fmla="*/ 257950 h 1200459"/>
              <a:gd name="connsiteX1" fmla="*/ 5170083 w 5368517"/>
              <a:gd name="connsiteY1" fmla="*/ 0 h 1200459"/>
              <a:gd name="connsiteX2" fmla="*/ 5368517 w 5368517"/>
              <a:gd name="connsiteY2" fmla="*/ 1200459 h 1200459"/>
              <a:gd name="connsiteX3" fmla="*/ 954 w 5368517"/>
              <a:gd name="connsiteY3" fmla="*/ 1170697 h 1200459"/>
              <a:gd name="connsiteX4" fmla="*/ 954 w 5368517"/>
              <a:gd name="connsiteY4" fmla="*/ 257950 h 1200459"/>
              <a:gd name="connsiteX0" fmla="*/ 0 w 5387407"/>
              <a:gd name="connsiteY0" fmla="*/ 198423 h 1200459"/>
              <a:gd name="connsiteX1" fmla="*/ 5188973 w 5387407"/>
              <a:gd name="connsiteY1" fmla="*/ 0 h 1200459"/>
              <a:gd name="connsiteX2" fmla="*/ 5387407 w 5387407"/>
              <a:gd name="connsiteY2" fmla="*/ 1200459 h 1200459"/>
              <a:gd name="connsiteX3" fmla="*/ 19844 w 5387407"/>
              <a:gd name="connsiteY3" fmla="*/ 1170697 h 1200459"/>
              <a:gd name="connsiteX4" fmla="*/ 0 w 5387407"/>
              <a:gd name="connsiteY4" fmla="*/ 198423 h 1200459"/>
              <a:gd name="connsiteX0" fmla="*/ 1002091 w 5367572"/>
              <a:gd name="connsiteY0" fmla="*/ 148818 h 1200459"/>
              <a:gd name="connsiteX1" fmla="*/ 5169138 w 5367572"/>
              <a:gd name="connsiteY1" fmla="*/ 0 h 1200459"/>
              <a:gd name="connsiteX2" fmla="*/ 5367572 w 5367572"/>
              <a:gd name="connsiteY2" fmla="*/ 1200459 h 1200459"/>
              <a:gd name="connsiteX3" fmla="*/ 9 w 5367572"/>
              <a:gd name="connsiteY3" fmla="*/ 1170697 h 1200459"/>
              <a:gd name="connsiteX4" fmla="*/ 1002091 w 5367572"/>
              <a:gd name="connsiteY4" fmla="*/ 148818 h 1200459"/>
              <a:gd name="connsiteX0" fmla="*/ 954 w 4366435"/>
              <a:gd name="connsiteY0" fmla="*/ 148818 h 1200459"/>
              <a:gd name="connsiteX1" fmla="*/ 4168001 w 4366435"/>
              <a:gd name="connsiteY1" fmla="*/ 0 h 1200459"/>
              <a:gd name="connsiteX2" fmla="*/ 4366435 w 4366435"/>
              <a:gd name="connsiteY2" fmla="*/ 1200459 h 1200459"/>
              <a:gd name="connsiteX3" fmla="*/ 955 w 4366435"/>
              <a:gd name="connsiteY3" fmla="*/ 853220 h 1200459"/>
              <a:gd name="connsiteX4" fmla="*/ 954 w 4366435"/>
              <a:gd name="connsiteY4" fmla="*/ 148818 h 1200459"/>
              <a:gd name="connsiteX0" fmla="*/ 954 w 4336670"/>
              <a:gd name="connsiteY0" fmla="*/ 148818 h 962351"/>
              <a:gd name="connsiteX1" fmla="*/ 4168001 w 4336670"/>
              <a:gd name="connsiteY1" fmla="*/ 0 h 962351"/>
              <a:gd name="connsiteX2" fmla="*/ 4336670 w 4336670"/>
              <a:gd name="connsiteY2" fmla="*/ 962351 h 962351"/>
              <a:gd name="connsiteX3" fmla="*/ 955 w 4336670"/>
              <a:gd name="connsiteY3" fmla="*/ 853220 h 962351"/>
              <a:gd name="connsiteX4" fmla="*/ 954 w 4336670"/>
              <a:gd name="connsiteY4" fmla="*/ 148818 h 962351"/>
              <a:gd name="connsiteX0" fmla="*/ 10359 w 4346075"/>
              <a:gd name="connsiteY0" fmla="*/ 148818 h 962351"/>
              <a:gd name="connsiteX1" fmla="*/ 4177406 w 4346075"/>
              <a:gd name="connsiteY1" fmla="*/ 0 h 962351"/>
              <a:gd name="connsiteX2" fmla="*/ 4346075 w 4346075"/>
              <a:gd name="connsiteY2" fmla="*/ 962351 h 962351"/>
              <a:gd name="connsiteX3" fmla="*/ 439 w 4346075"/>
              <a:gd name="connsiteY3" fmla="*/ 942511 h 962351"/>
              <a:gd name="connsiteX4" fmla="*/ 10359 w 4346075"/>
              <a:gd name="connsiteY4" fmla="*/ 148818 h 96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075" h="962351">
                <a:moveTo>
                  <a:pt x="10359" y="148818"/>
                </a:moveTo>
                <a:lnTo>
                  <a:pt x="4177406" y="0"/>
                </a:lnTo>
                <a:lnTo>
                  <a:pt x="4346075" y="962351"/>
                </a:lnTo>
                <a:lnTo>
                  <a:pt x="439" y="942511"/>
                </a:lnTo>
                <a:cubicBezTo>
                  <a:pt x="-2868" y="386926"/>
                  <a:pt x="13666" y="704403"/>
                  <a:pt x="10359" y="148818"/>
                </a:cubicBezTo>
                <a:close/>
              </a:path>
            </a:pathLst>
          </a:custGeom>
          <a:solidFill>
            <a:srgbClr val="359C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220" y="6347963"/>
            <a:ext cx="3321425" cy="268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400" y="6297942"/>
            <a:ext cx="2946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66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cap="none">
          <a:solidFill>
            <a:srgbClr val="5E6062"/>
          </a:solidFill>
          <a:latin typeface="Klavik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mailto:jon_festinger@thecdm.ca" TargetMode="External"/><Relationship Id="rId4" Type="http://schemas.openxmlformats.org/officeDocument/2006/relationships/hyperlink" Target="http://commlaw.allard.ubc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6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9419"/>
            <a:ext cx="8646080" cy="1289751"/>
          </a:xfrm>
        </p:spPr>
        <p:txBody>
          <a:bodyPr>
            <a:normAutofit/>
          </a:bodyPr>
          <a:lstStyle/>
          <a:p>
            <a:r>
              <a:rPr lang="en-US" sz="5300" b="1" dirty="0">
                <a:solidFill>
                  <a:schemeClr val="tx2"/>
                </a:solidFill>
                <a:latin typeface="+mn-lt"/>
                <a:cs typeface="Times New Roman"/>
              </a:rPr>
              <a:t>Introduction to the Course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2103285"/>
            <a:ext cx="8229600" cy="3995996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  <a:cs typeface="Lucida Console"/>
              </a:rPr>
              <a:t>Talk 1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  <a:cs typeface="Lucida Console"/>
              </a:rPr>
              <a:t>LAWF 3780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  <a:cs typeface="Lucida Console"/>
              </a:rPr>
              <a:t>Challenges of In-House &amp; Corporate Counsel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  <a:cs typeface="Lucida Console"/>
              </a:rPr>
              <a:t>TRU Faculty of Law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  <a:cs typeface="Lucida Console"/>
              </a:rPr>
              <a:t>Spring, 2019</a:t>
            </a:r>
          </a:p>
          <a:p>
            <a:endParaRPr lang="en-US" dirty="0"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dirty="0"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0000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0000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0000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0000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cs typeface="Lucida Console"/>
              </a:rPr>
              <a:t>Jon Festinger Q.C.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cs typeface="Lucida Console"/>
              </a:rPr>
              <a:t>Centre for Digital Media</a:t>
            </a:r>
          </a:p>
          <a:p>
            <a:pPr marL="0" indent="0">
              <a:buNone/>
            </a:pPr>
            <a:r>
              <a:rPr lang="en-CA" dirty="0">
                <a:solidFill>
                  <a:srgbClr val="FFFFFF"/>
                </a:solidFill>
                <a:cs typeface="Lucida Console"/>
              </a:rPr>
              <a:t>QMUL School of Law (CCLS)</a:t>
            </a:r>
            <a:endParaRPr lang="en-US" dirty="0">
              <a:solidFill>
                <a:srgbClr val="FFFFFF"/>
              </a:solidFill>
              <a:cs typeface="Lucida Console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cs typeface="Lucida Console"/>
              </a:rPr>
              <a:t>Festinger Law &amp; Strategy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cs typeface="Lucida Console"/>
                <a:hlinkClick r:id="rId4"/>
              </a:rPr>
              <a:t>http://commlaw.allard.ubc</a:t>
            </a:r>
            <a:r>
              <a:rPr lang="en-US" dirty="0">
                <a:solidFill>
                  <a:srgbClr val="FFFF00"/>
                </a:solidFill>
                <a:cs typeface="Lucida Console"/>
              </a:rPr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cs typeface="Lucida Console"/>
              </a:rPr>
              <a:t>@</a:t>
            </a:r>
            <a:r>
              <a:rPr lang="en-US" dirty="0" err="1">
                <a:solidFill>
                  <a:srgbClr val="FFFFFF"/>
                </a:solidFill>
                <a:cs typeface="Lucida Console"/>
              </a:rPr>
              <a:t>jonfestinger</a:t>
            </a:r>
            <a:endParaRPr lang="en-US" dirty="0">
              <a:solidFill>
                <a:srgbClr val="FFFFFF"/>
              </a:solidFill>
              <a:cs typeface="Lucida Console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cs typeface="Lucida Console"/>
                <a:hlinkClick r:id="rId5"/>
              </a:rPr>
              <a:t>jon_festinger@thecdm.ca</a:t>
            </a:r>
            <a:endParaRPr lang="en-US" dirty="0">
              <a:solidFill>
                <a:srgbClr val="FFFF00"/>
              </a:solidFill>
              <a:cs typeface="Lucida Console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3" descr="JF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8" t="29807" r="941" b="27147"/>
          <a:stretch/>
        </p:blipFill>
        <p:spPr>
          <a:xfrm>
            <a:off x="6302082" y="3962741"/>
            <a:ext cx="2384718" cy="185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87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608" y="0"/>
            <a:ext cx="6130191" cy="1550576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FF00"/>
                </a:solidFill>
              </a:rPr>
              <a:t>Pause</a:t>
            </a:r>
          </a:p>
        </p:txBody>
      </p:sp>
      <p:pic>
        <p:nvPicPr>
          <p:cNvPr id="4" name="Content Placeholder 3" descr="Crystal_Project_pause-queue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" r="296"/>
          <a:stretch/>
        </p:blipFill>
        <p:spPr>
          <a:xfrm>
            <a:off x="2556609" y="1550988"/>
            <a:ext cx="4090574" cy="4175125"/>
          </a:xfrm>
        </p:spPr>
      </p:pic>
    </p:spTree>
    <p:extLst>
      <p:ext uri="{BB962C8B-B14F-4D97-AF65-F5344CB8AC3E}">
        <p14:creationId xmlns:p14="http://schemas.microsoft.com/office/powerpoint/2010/main" val="469150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17600"/>
            <a:ext cx="8229600" cy="46085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>
                <a:solidFill>
                  <a:srgbClr val="92D050"/>
                </a:solidFill>
              </a:rPr>
              <a:t>QUESTIONS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00"/>
                </a:solidFill>
              </a:rPr>
              <a:t>THOUGHTS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FF"/>
                </a:solidFill>
              </a:rPr>
              <a:t> DISCUSSION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40568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262" y="48801"/>
            <a:ext cx="8254537" cy="1016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Basics Part </a:t>
            </a:r>
            <a:r>
              <a:rPr lang="en-US" b="1" dirty="0">
                <a:solidFill>
                  <a:schemeClr val="bg1"/>
                </a:solidFill>
              </a:rPr>
              <a:t>2</a:t>
            </a:r>
            <a:r>
              <a:rPr lang="en-US" b="1" dirty="0">
                <a:solidFill>
                  <a:srgbClr val="FFFF00"/>
                </a:solidFill>
              </a:rPr>
              <a:t>: </a:t>
            </a:r>
            <a:r>
              <a:rPr lang="en-US" b="1" i="1" dirty="0">
                <a:solidFill>
                  <a:schemeClr val="bg1">
                    <a:lumMod val="85000"/>
                  </a:schemeClr>
                </a:solidFill>
              </a:rPr>
              <a:t>Who me</a:t>
            </a:r>
            <a:r>
              <a:rPr lang="en-US" b="1" dirty="0">
                <a:solidFill>
                  <a:srgbClr val="FFFF00"/>
                </a:solidFill>
              </a:rPr>
              <a:t>?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" name="Content Placeholder 3" descr="Screen Shot 2016-09-06 at 12.01.50 AM.png">
            <a:extLst>
              <a:ext uri="{FF2B5EF4-FFF2-40B4-BE49-F238E27FC236}">
                <a16:creationId xmlns:a16="http://schemas.microsoft.com/office/drawing/2014/main" id="{BE733FB7-FC63-C941-B558-E154D65228F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" r="724"/>
          <a:stretch/>
        </p:blipFill>
        <p:spPr>
          <a:xfrm>
            <a:off x="1363232" y="1313412"/>
            <a:ext cx="6417536" cy="4484092"/>
          </a:xfrm>
        </p:spPr>
      </p:pic>
    </p:spTree>
    <p:extLst>
      <p:ext uri="{BB962C8B-B14F-4D97-AF65-F5344CB8AC3E}">
        <p14:creationId xmlns:p14="http://schemas.microsoft.com/office/powerpoint/2010/main" val="796972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11-29 at 10.49.48 AM.jpg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53" b="-1253"/>
          <a:stretch>
            <a:fillRect/>
          </a:stretch>
        </p:blipFill>
        <p:spPr>
          <a:xfrm>
            <a:off x="457200" y="832707"/>
            <a:ext cx="8229600" cy="4318000"/>
          </a:xfrm>
        </p:spPr>
      </p:pic>
    </p:spTree>
    <p:extLst>
      <p:ext uri="{BB962C8B-B14F-4D97-AF65-F5344CB8AC3E}">
        <p14:creationId xmlns:p14="http://schemas.microsoft.com/office/powerpoint/2010/main" val="1118571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222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" r="117"/>
          <a:stretch/>
        </p:blipFill>
        <p:spPr>
          <a:xfrm>
            <a:off x="1210600" y="635000"/>
            <a:ext cx="6747607" cy="5091113"/>
          </a:xfrm>
        </p:spPr>
      </p:pic>
    </p:spTree>
    <p:extLst>
      <p:ext uri="{BB962C8B-B14F-4D97-AF65-F5344CB8AC3E}">
        <p14:creationId xmlns:p14="http://schemas.microsoft.com/office/powerpoint/2010/main" val="1414354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6-09-05 at 7.48.35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" r="-177"/>
          <a:stretch/>
        </p:blipFill>
        <p:spPr>
          <a:xfrm>
            <a:off x="1786130" y="396875"/>
            <a:ext cx="5596545" cy="5329238"/>
          </a:xfrm>
        </p:spPr>
      </p:pic>
    </p:spTree>
    <p:extLst>
      <p:ext uri="{BB962C8B-B14F-4D97-AF65-F5344CB8AC3E}">
        <p14:creationId xmlns:p14="http://schemas.microsoft.com/office/powerpoint/2010/main" val="492996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s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2" r="2713" b="15598"/>
          <a:stretch/>
        </p:blipFill>
        <p:spPr>
          <a:xfrm>
            <a:off x="773991" y="436563"/>
            <a:ext cx="3889796" cy="2769113"/>
          </a:xfrm>
        </p:spPr>
      </p:pic>
      <p:pic>
        <p:nvPicPr>
          <p:cNvPr id="5" name="Picture 4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703" y="3205676"/>
            <a:ext cx="4003422" cy="298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34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87" b="-1487"/>
          <a:stretch/>
        </p:blipFill>
        <p:spPr>
          <a:xfrm>
            <a:off x="2523293" y="0"/>
            <a:ext cx="4295478" cy="5913010"/>
          </a:xfrm>
        </p:spPr>
      </p:pic>
    </p:spTree>
    <p:extLst>
      <p:ext uri="{BB962C8B-B14F-4D97-AF65-F5344CB8AC3E}">
        <p14:creationId xmlns:p14="http://schemas.microsoft.com/office/powerpoint/2010/main" val="1289319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res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" b="825"/>
          <a:stretch/>
        </p:blipFill>
        <p:spPr>
          <a:xfrm>
            <a:off x="457200" y="1448490"/>
            <a:ext cx="8229600" cy="3393035"/>
          </a:xfrm>
        </p:spPr>
      </p:pic>
    </p:spTree>
    <p:extLst>
      <p:ext uri="{BB962C8B-B14F-4D97-AF65-F5344CB8AC3E}">
        <p14:creationId xmlns:p14="http://schemas.microsoft.com/office/powerpoint/2010/main" val="3150632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ycast-multi-site-media-management-solution-brief-storage-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19" b="2833"/>
          <a:stretch/>
        </p:blipFill>
        <p:spPr>
          <a:xfrm>
            <a:off x="2361663" y="216515"/>
            <a:ext cx="4564557" cy="5733072"/>
          </a:xfrm>
        </p:spPr>
      </p:pic>
    </p:spTree>
    <p:extLst>
      <p:ext uri="{BB962C8B-B14F-4D97-AF65-F5344CB8AC3E}">
        <p14:creationId xmlns:p14="http://schemas.microsoft.com/office/powerpoint/2010/main" val="2525327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011958"/>
            <a:ext cx="8686800" cy="47141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FFFF00"/>
                </a:solidFill>
                <a:latin typeface="+mn-lt"/>
              </a:rPr>
              <a:t>Hello</a:t>
            </a:r>
          </a:p>
          <a:p>
            <a:pPr marL="0" indent="0" algn="ctr">
              <a:buNone/>
            </a:pPr>
            <a:endParaRPr lang="en-US" sz="4800" dirty="0">
              <a:solidFill>
                <a:schemeClr val="bg1"/>
              </a:solidFill>
              <a:latin typeface="+mn-lt"/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chemeClr val="bg1"/>
                </a:solidFill>
                <a:cs typeface="Lucida Console"/>
              </a:rPr>
              <a:t>LAW F 3780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FFF00"/>
                </a:solidFill>
                <a:latin typeface="+mn-lt"/>
              </a:rPr>
              <a:t>Challenges of In-House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F0000"/>
                </a:solidFill>
                <a:latin typeface="+mn-lt"/>
              </a:rPr>
              <a:t>&amp;</a:t>
            </a:r>
            <a:r>
              <a:rPr lang="en-US" sz="4800" dirty="0">
                <a:solidFill>
                  <a:srgbClr val="FFFF00"/>
                </a:solidFill>
                <a:latin typeface="+mn-lt"/>
              </a:rPr>
              <a:t> Corporate Counsel</a:t>
            </a:r>
          </a:p>
        </p:txBody>
      </p:sp>
    </p:spTree>
    <p:extLst>
      <p:ext uri="{BB962C8B-B14F-4D97-AF65-F5344CB8AC3E}">
        <p14:creationId xmlns:p14="http://schemas.microsoft.com/office/powerpoint/2010/main" val="723488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9830" y="48801"/>
            <a:ext cx="7376970" cy="1016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/>
                <a:cs typeface="Arial"/>
              </a:rPr>
              <a:t>Back to the law</a:t>
            </a:r>
            <a:r>
              <a:rPr lang="is-IS" sz="4800" b="1" dirty="0">
                <a:solidFill>
                  <a:srgbClr val="FFFF00"/>
                </a:solidFill>
                <a:latin typeface="Arial"/>
                <a:cs typeface="Arial"/>
              </a:rPr>
              <a:t>…</a:t>
            </a:r>
            <a:endParaRPr lang="en-US" sz="48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4" name="Content Placeholder 3" descr="Screen Shot 2016-09-05 at 11.12.10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" r="-274"/>
          <a:stretch/>
        </p:blipFill>
        <p:spPr>
          <a:xfrm>
            <a:off x="1309830" y="1065213"/>
            <a:ext cx="6588840" cy="4660900"/>
          </a:xfrm>
        </p:spPr>
      </p:pic>
    </p:spTree>
    <p:extLst>
      <p:ext uri="{BB962C8B-B14F-4D97-AF65-F5344CB8AC3E}">
        <p14:creationId xmlns:p14="http://schemas.microsoft.com/office/powerpoint/2010/main" val="2274871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16"/>
            <a:ext cx="8686800" cy="1016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/>
                <a:cs typeface="Arial"/>
              </a:rPr>
              <a:t>Every Canadian Kids Dream</a:t>
            </a:r>
            <a:r>
              <a:rPr lang="en-US" sz="4800" b="1" dirty="0">
                <a:solidFill>
                  <a:schemeClr val="bg1"/>
                </a:solidFill>
                <a:latin typeface="Arial"/>
                <a:cs typeface="Arial"/>
              </a:rPr>
              <a:t>?</a:t>
            </a:r>
          </a:p>
        </p:txBody>
      </p:sp>
      <p:pic>
        <p:nvPicPr>
          <p:cNvPr id="6" name="Content Placeholder 5" descr="Screen Shot 2016-09-05 at 11.20.34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 t="-409" r="-7011" b="409"/>
          <a:stretch/>
        </p:blipFill>
        <p:spPr>
          <a:xfrm>
            <a:off x="953347" y="1005699"/>
            <a:ext cx="7778850" cy="4848225"/>
          </a:xfrm>
        </p:spPr>
      </p:pic>
    </p:spTree>
    <p:extLst>
      <p:ext uri="{BB962C8B-B14F-4D97-AF65-F5344CB8AC3E}">
        <p14:creationId xmlns:p14="http://schemas.microsoft.com/office/powerpoint/2010/main" val="610647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93"/>
            <a:ext cx="8686800" cy="1016000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Left the Canucks in 2010</a:t>
            </a:r>
            <a:r>
              <a:rPr lang="is-IS" b="1" dirty="0">
                <a:solidFill>
                  <a:srgbClr val="FFFF00"/>
                </a:solidFill>
              </a:rPr>
              <a:t>…</a:t>
            </a:r>
            <a:r>
              <a:rPr lang="is-IS" b="1" dirty="0">
                <a:solidFill>
                  <a:srgbClr val="FF0000"/>
                </a:solidFill>
              </a:rPr>
              <a:t>before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Riot_in_Vancouver.jpg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" b="5443"/>
          <a:stretch>
            <a:fillRect/>
          </a:stretch>
        </p:blipFill>
        <p:spPr>
          <a:xfrm>
            <a:off x="457200" y="1025525"/>
            <a:ext cx="8229600" cy="4879975"/>
          </a:xfrm>
        </p:spPr>
      </p:pic>
    </p:spTree>
    <p:extLst>
      <p:ext uri="{BB962C8B-B14F-4D97-AF65-F5344CB8AC3E}">
        <p14:creationId xmlns:p14="http://schemas.microsoft.com/office/powerpoint/2010/main" val="3416626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608" y="0"/>
            <a:ext cx="6130191" cy="1550576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FF00"/>
                </a:solidFill>
              </a:rPr>
              <a:t>Pause</a:t>
            </a:r>
          </a:p>
        </p:txBody>
      </p:sp>
      <p:pic>
        <p:nvPicPr>
          <p:cNvPr id="4" name="Content Placeholder 3" descr="Crystal_Project_pause-queue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" r="296"/>
          <a:stretch/>
        </p:blipFill>
        <p:spPr>
          <a:xfrm>
            <a:off x="2556609" y="1550988"/>
            <a:ext cx="4090574" cy="4175125"/>
          </a:xfrm>
        </p:spPr>
      </p:pic>
    </p:spTree>
    <p:extLst>
      <p:ext uri="{BB962C8B-B14F-4D97-AF65-F5344CB8AC3E}">
        <p14:creationId xmlns:p14="http://schemas.microsoft.com/office/powerpoint/2010/main" val="42003110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17600"/>
            <a:ext cx="8229600" cy="46085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>
                <a:solidFill>
                  <a:srgbClr val="92D050"/>
                </a:solidFill>
              </a:rPr>
              <a:t>QUESTIONS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00"/>
                </a:solidFill>
              </a:rPr>
              <a:t>THOUGHTS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FF"/>
                </a:solidFill>
              </a:rPr>
              <a:t> DISCUSSION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66957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682" y="9116"/>
            <a:ext cx="8330318" cy="1016000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Basics Part </a:t>
            </a:r>
            <a:r>
              <a:rPr lang="en-US" b="1" dirty="0">
                <a:solidFill>
                  <a:schemeClr val="bg1"/>
                </a:solidFill>
              </a:rPr>
              <a:t>3</a:t>
            </a:r>
            <a:r>
              <a:rPr lang="en-US" b="1" dirty="0">
                <a:solidFill>
                  <a:srgbClr val="FFFF00"/>
                </a:solidFill>
              </a:rPr>
              <a:t>: 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Pick your meme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Content Placeholder 3" descr="Screen Shot 2016-09-05 at 7.13.32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" r="-254"/>
          <a:stretch/>
        </p:blipFill>
        <p:spPr>
          <a:xfrm>
            <a:off x="1210600" y="1025525"/>
            <a:ext cx="6707915" cy="4848225"/>
          </a:xfrm>
        </p:spPr>
      </p:pic>
    </p:spTree>
    <p:extLst>
      <p:ext uri="{BB962C8B-B14F-4D97-AF65-F5344CB8AC3E}">
        <p14:creationId xmlns:p14="http://schemas.microsoft.com/office/powerpoint/2010/main" val="26951182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ncartoons024155-549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" r="-449"/>
          <a:stretch/>
        </p:blipFill>
        <p:spPr>
          <a:xfrm>
            <a:off x="1667056" y="495300"/>
            <a:ext cx="5854541" cy="5230813"/>
          </a:xfrm>
        </p:spPr>
      </p:pic>
      <p:sp>
        <p:nvSpPr>
          <p:cNvPr id="2" name="TextBox 1"/>
          <p:cNvSpPr txBox="1"/>
          <p:nvPr/>
        </p:nvSpPr>
        <p:spPr>
          <a:xfrm>
            <a:off x="698500" y="1312333"/>
            <a:ext cx="8693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FF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654869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249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" r="-456"/>
          <a:stretch/>
        </p:blipFill>
        <p:spPr>
          <a:xfrm>
            <a:off x="1151062" y="574675"/>
            <a:ext cx="6886529" cy="5151438"/>
          </a:xfrm>
        </p:spPr>
      </p:pic>
      <p:sp>
        <p:nvSpPr>
          <p:cNvPr id="2" name="TextBox 1"/>
          <p:cNvSpPr txBox="1"/>
          <p:nvPr/>
        </p:nvSpPr>
        <p:spPr>
          <a:xfrm>
            <a:off x="296333" y="1672167"/>
            <a:ext cx="8693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FF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944098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6-09-05 at 7.32.55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3" r="-583"/>
          <a:stretch/>
        </p:blipFill>
        <p:spPr>
          <a:xfrm>
            <a:off x="1766284" y="336550"/>
            <a:ext cx="5596545" cy="5556250"/>
          </a:xfrm>
        </p:spPr>
      </p:pic>
      <p:sp>
        <p:nvSpPr>
          <p:cNvPr id="2" name="TextBox 1"/>
          <p:cNvSpPr txBox="1"/>
          <p:nvPr/>
        </p:nvSpPr>
        <p:spPr>
          <a:xfrm>
            <a:off x="719667" y="2053167"/>
            <a:ext cx="8693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FF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489761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6-09-05 at 7.33.39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" r="911"/>
          <a:stretch/>
        </p:blipFill>
        <p:spPr>
          <a:xfrm>
            <a:off x="457200" y="1544638"/>
            <a:ext cx="8229600" cy="2752725"/>
          </a:xfrm>
        </p:spPr>
      </p:pic>
      <p:sp>
        <p:nvSpPr>
          <p:cNvPr id="2" name="TextBox 1"/>
          <p:cNvSpPr txBox="1"/>
          <p:nvPr/>
        </p:nvSpPr>
        <p:spPr>
          <a:xfrm>
            <a:off x="6074833" y="4635499"/>
            <a:ext cx="8693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FF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42737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833" y="80141"/>
            <a:ext cx="7945967" cy="1016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FFFF"/>
                </a:solidFill>
              </a:rPr>
              <a:t>Terrific Thursdays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51217"/>
            <a:ext cx="8229600" cy="4644671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img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1" y="1251217"/>
            <a:ext cx="6432394" cy="443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336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94606" y="1329435"/>
            <a:ext cx="7992193" cy="43966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>
                <a:solidFill>
                  <a:schemeClr val="bg1"/>
                </a:solidFill>
                <a:latin typeface="+mn-lt"/>
              </a:rPr>
              <a:t>Which </a:t>
            </a:r>
            <a:r>
              <a:rPr lang="en-US" sz="6000" dirty="0">
                <a:solidFill>
                  <a:srgbClr val="FFFF00"/>
                </a:solidFill>
                <a:latin typeface="+mn-lt"/>
              </a:rPr>
              <a:t>meme appeals </a:t>
            </a:r>
            <a:r>
              <a:rPr lang="en-US" sz="6000" dirty="0">
                <a:solidFill>
                  <a:schemeClr val="bg1"/>
                </a:solidFill>
                <a:latin typeface="+mn-lt"/>
              </a:rPr>
              <a:t>to you </a:t>
            </a:r>
            <a:r>
              <a:rPr lang="en-US" sz="6000" dirty="0">
                <a:solidFill>
                  <a:srgbClr val="FFFF00"/>
                </a:solidFill>
                <a:latin typeface="+mn-lt"/>
              </a:rPr>
              <a:t>most</a:t>
            </a:r>
            <a:r>
              <a:rPr lang="en-US" sz="6000" dirty="0">
                <a:solidFill>
                  <a:schemeClr val="bg1"/>
                </a:solidFill>
                <a:latin typeface="+mn-lt"/>
              </a:rPr>
              <a:t> in the context of this course?</a:t>
            </a:r>
          </a:p>
        </p:txBody>
      </p:sp>
    </p:spTree>
    <p:extLst>
      <p:ext uri="{BB962C8B-B14F-4D97-AF65-F5344CB8AC3E}">
        <p14:creationId xmlns:p14="http://schemas.microsoft.com/office/powerpoint/2010/main" val="32082859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260"/>
            <a:ext cx="8229600" cy="1016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Arial"/>
                <a:cs typeface="Arial"/>
              </a:rPr>
              <a:t>Basics Part </a:t>
            </a: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4</a:t>
            </a:r>
            <a:r>
              <a:rPr lang="en-US" b="1" dirty="0">
                <a:solidFill>
                  <a:srgbClr val="FFFF00"/>
                </a:solidFill>
                <a:latin typeface="Arial"/>
                <a:cs typeface="Arial"/>
              </a:rPr>
              <a:t>: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Pedagogy</a:t>
            </a:r>
            <a:endParaRPr lang="en-US" dirty="0"/>
          </a:p>
        </p:txBody>
      </p:sp>
      <p:pic>
        <p:nvPicPr>
          <p:cNvPr id="4" name="Content Placeholder 3" descr="file000884974361.jpg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8" b="12088"/>
          <a:stretch>
            <a:fillRect/>
          </a:stretch>
        </p:blipFill>
        <p:spPr>
          <a:xfrm>
            <a:off x="457200" y="1046163"/>
            <a:ext cx="8229600" cy="4679950"/>
          </a:xfrm>
        </p:spPr>
      </p:pic>
    </p:spTree>
    <p:extLst>
      <p:ext uri="{BB962C8B-B14F-4D97-AF65-F5344CB8AC3E}">
        <p14:creationId xmlns:p14="http://schemas.microsoft.com/office/powerpoint/2010/main" val="3818938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2B52A-CCF1-9F4D-A8B8-93089ECA3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8887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</a:rPr>
              <a:t>Pedagogic theory </a:t>
            </a:r>
            <a:r>
              <a:rPr lang="en-US" sz="5400" b="1" dirty="0">
                <a:solidFill>
                  <a:schemeClr val="bg1"/>
                </a:solidFill>
              </a:rPr>
              <a:t>please</a:t>
            </a:r>
            <a:r>
              <a:rPr lang="en-US" sz="5400" b="1" dirty="0">
                <a:solidFill>
                  <a:srgbClr val="00B0F0"/>
                </a:solidFill>
              </a:rPr>
              <a:t>?</a:t>
            </a:r>
            <a:r>
              <a:rPr lang="en-US" sz="5400" b="1" dirty="0">
                <a:solidFill>
                  <a:srgbClr val="FF0000"/>
                </a:solidFill>
              </a:rPr>
              <a:t>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402908-C0A7-E54B-B6DA-D379E10DAD85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524000" y="1682750"/>
            <a:ext cx="6096000" cy="3543300"/>
          </a:xfrm>
        </p:spPr>
      </p:pic>
    </p:spTree>
    <p:extLst>
      <p:ext uri="{BB962C8B-B14F-4D97-AF65-F5344CB8AC3E}">
        <p14:creationId xmlns:p14="http://schemas.microsoft.com/office/powerpoint/2010/main" val="30506030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8F33A9-37F7-6949-8B0F-885ECAA12B2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460797" y="430213"/>
            <a:ext cx="4222406" cy="5295900"/>
          </a:xfrm>
        </p:spPr>
      </p:pic>
    </p:spTree>
    <p:extLst>
      <p:ext uri="{BB962C8B-B14F-4D97-AF65-F5344CB8AC3E}">
        <p14:creationId xmlns:p14="http://schemas.microsoft.com/office/powerpoint/2010/main" val="11817143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1832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+mn-lt"/>
              </a:rPr>
              <a:t>Pedagogic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883834"/>
            <a:ext cx="8686801" cy="42121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FFFFFF"/>
                </a:solidFill>
                <a:latin typeface="+mn-lt"/>
                <a:cs typeface="Lucida Console"/>
              </a:rPr>
              <a:t>O</a:t>
            </a:r>
            <a:r>
              <a:rPr lang="en-US" sz="3600" dirty="0">
                <a:solidFill>
                  <a:schemeClr val="bg1"/>
                </a:solidFill>
                <a:latin typeface="+mn-lt"/>
                <a:cs typeface="Lucida Console"/>
              </a:rPr>
              <a:t>ne word: </a:t>
            </a:r>
          </a:p>
          <a:p>
            <a:pPr marL="0" indent="0">
              <a:buNone/>
            </a:pPr>
            <a:r>
              <a:rPr lang="en-US" sz="3600" i="1" dirty="0">
                <a:solidFill>
                  <a:srgbClr val="D7E4BD"/>
                </a:solidFill>
                <a:latin typeface="+mn-lt"/>
                <a:cs typeface="Lucida Console"/>
              </a:rPr>
              <a:t>ENGAGEMENT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+mn-lt"/>
                <a:cs typeface="Lucida Console"/>
              </a:rPr>
              <a:t>Two words: </a:t>
            </a:r>
          </a:p>
          <a:p>
            <a:pPr marL="0" indent="0">
              <a:buNone/>
            </a:pPr>
            <a:r>
              <a:rPr lang="en-US" sz="360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  <a:cs typeface="Lucida Console"/>
              </a:rPr>
              <a:t>CREATING PERSPECTIVE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+mn-lt"/>
                <a:cs typeface="Lucida Console"/>
              </a:rPr>
              <a:t>Three words: </a:t>
            </a:r>
          </a:p>
          <a:p>
            <a:pPr marL="0" indent="0">
              <a:buNone/>
            </a:pPr>
            <a:r>
              <a:rPr lang="en-US" sz="3600" i="1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cs typeface="Lucida Console"/>
              </a:rPr>
              <a:t>APPRECIATING (</a:t>
            </a:r>
            <a:r>
              <a:rPr lang="en-US" sz="3600" i="1" dirty="0">
                <a:solidFill>
                  <a:srgbClr val="FF0000"/>
                </a:solidFill>
                <a:latin typeface="+mn-lt"/>
                <a:cs typeface="Lucida Console"/>
              </a:rPr>
              <a:t>ETHICAL</a:t>
            </a:r>
            <a:r>
              <a:rPr lang="en-US" sz="3600" i="1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cs typeface="Lucida Console"/>
              </a:rPr>
              <a:t>) COMPLEXITY</a:t>
            </a:r>
          </a:p>
          <a:p>
            <a:pPr marL="0" indent="0">
              <a:buNone/>
            </a:pPr>
            <a:endParaRPr lang="en-US" sz="2800" b="1" i="1" dirty="0">
              <a:solidFill>
                <a:schemeClr val="bg1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endParaRPr lang="en-US" sz="2800" b="1" i="1" dirty="0">
              <a:solidFill>
                <a:schemeClr val="bg1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endParaRPr lang="en-US" sz="2800" b="1" i="1" dirty="0">
              <a:solidFill>
                <a:schemeClr val="bg1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endParaRPr lang="en-US" sz="2800" b="1" i="1" dirty="0">
              <a:solidFill>
                <a:schemeClr val="bg1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endParaRPr lang="en-US" sz="2800" b="1" i="1" dirty="0">
              <a:solidFill>
                <a:schemeClr val="bg1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endParaRPr lang="en-US" sz="1600" b="1" i="1" dirty="0">
              <a:solidFill>
                <a:schemeClr val="bg1"/>
              </a:solidFill>
              <a:latin typeface="Lucida Console"/>
              <a:cs typeface="Lucida Console"/>
            </a:endParaRPr>
          </a:p>
        </p:txBody>
      </p:sp>
      <p:pic>
        <p:nvPicPr>
          <p:cNvPr id="6" name="Picture 5" descr="imgr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0" y="1460500"/>
            <a:ext cx="1892300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219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498" y="0"/>
            <a:ext cx="6972302" cy="1016000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Pedagogic Emphasis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714498" y="1206500"/>
            <a:ext cx="6972301" cy="4519634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sz="3600" dirty="0">
                <a:solidFill>
                  <a:schemeClr val="bg1"/>
                </a:solidFill>
              </a:rPr>
              <a:t>Ground in (current) events </a:t>
            </a:r>
          </a:p>
          <a:p>
            <a:pPr marL="457200" indent="-457200">
              <a:buAutoNum type="arabicPeriod"/>
            </a:pPr>
            <a:r>
              <a:rPr lang="en-US" sz="3600" dirty="0">
                <a:solidFill>
                  <a:schemeClr val="bg1"/>
                </a:solidFill>
              </a:rPr>
              <a:t>Emphasize ethics</a:t>
            </a:r>
          </a:p>
          <a:p>
            <a:pPr marL="457200" indent="-457200">
              <a:buAutoNum type="arabicPeriod"/>
            </a:pPr>
            <a:r>
              <a:rPr lang="en-US" sz="3600" dirty="0">
                <a:solidFill>
                  <a:schemeClr val="bg1"/>
                </a:solidFill>
              </a:rPr>
              <a:t>Find relevance</a:t>
            </a:r>
          </a:p>
          <a:p>
            <a:pPr marL="457200" indent="-457200">
              <a:buAutoNum type="arabicPeriod"/>
            </a:pPr>
            <a:r>
              <a:rPr lang="en-US" sz="3600" dirty="0">
                <a:solidFill>
                  <a:schemeClr val="bg1"/>
                </a:solidFill>
              </a:rPr>
              <a:t>Encourage exploration</a:t>
            </a:r>
          </a:p>
          <a:p>
            <a:pPr marL="457200" indent="-457200">
              <a:buAutoNum type="arabicPeriod"/>
            </a:pPr>
            <a:endParaRPr lang="en-US" dirty="0"/>
          </a:p>
        </p:txBody>
      </p:sp>
      <p:pic>
        <p:nvPicPr>
          <p:cNvPr id="4" name="Content Placeholder 3" descr="imgres-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2" t="23272" r="431" b="46336"/>
          <a:stretch/>
        </p:blipFill>
        <p:spPr>
          <a:xfrm>
            <a:off x="1714499" y="4413801"/>
            <a:ext cx="5757333" cy="131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790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6-09-06 at 6.45.16 PM.png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74" b="-674"/>
          <a:stretch>
            <a:fillRect/>
          </a:stretch>
        </p:blipFill>
        <p:spPr>
          <a:xfrm>
            <a:off x="457200" y="465138"/>
            <a:ext cx="8229600" cy="5260975"/>
          </a:xfrm>
        </p:spPr>
      </p:pic>
    </p:spTree>
    <p:extLst>
      <p:ext uri="{BB962C8B-B14F-4D97-AF65-F5344CB8AC3E}">
        <p14:creationId xmlns:p14="http://schemas.microsoft.com/office/powerpoint/2010/main" val="37552040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199" y="465667"/>
            <a:ext cx="8538633" cy="5439833"/>
          </a:xfrm>
        </p:spPr>
        <p:txBody>
          <a:bodyPr/>
          <a:lstStyle/>
          <a:p>
            <a:pPr marL="514350" lvl="0" indent="-514350">
              <a:buFont typeface="+mj-lt"/>
              <a:buAutoNum type="alphaUcPeriod"/>
            </a:pPr>
            <a:r>
              <a:rPr lang="en-CA" sz="2800" dirty="0">
                <a:solidFill>
                  <a:srgbClr val="FFFF00"/>
                </a:solidFill>
                <a:latin typeface="Arial"/>
                <a:cs typeface="Arial"/>
              </a:rPr>
              <a:t>Rediscover Practice</a:t>
            </a:r>
          </a:p>
          <a:p>
            <a:pPr marL="514350" lvl="0" indent="-514350">
              <a:buFont typeface="+mj-lt"/>
              <a:buAutoNum type="alphaUcPeriod"/>
            </a:pPr>
            <a:r>
              <a:rPr lang="en-CA" sz="2800" dirty="0">
                <a:solidFill>
                  <a:schemeClr val="bg1"/>
                </a:solidFill>
                <a:latin typeface="Arial"/>
                <a:cs typeface="Arial"/>
              </a:rPr>
              <a:t>Bring Problems into Your Doctrinal Courses</a:t>
            </a:r>
          </a:p>
          <a:p>
            <a:pPr marL="514350" lvl="0" indent="-514350">
              <a:buFont typeface="+mj-lt"/>
              <a:buAutoNum type="alphaUcPeriod"/>
            </a:pPr>
            <a:r>
              <a:rPr lang="en-CA" sz="2800" dirty="0">
                <a:solidFill>
                  <a:srgbClr val="FFFF00"/>
                </a:solidFill>
                <a:latin typeface="Arial"/>
                <a:cs typeface="Arial"/>
              </a:rPr>
              <a:t>Re-tool a Course into a Simulation</a:t>
            </a:r>
          </a:p>
          <a:p>
            <a:pPr marL="514350" lvl="0" indent="-514350">
              <a:buFont typeface="+mj-lt"/>
              <a:buAutoNum type="alphaUcPeriod"/>
            </a:pPr>
            <a:r>
              <a:rPr lang="en-CA" sz="2800" dirty="0">
                <a:solidFill>
                  <a:schemeClr val="bg1"/>
                </a:solidFill>
                <a:latin typeface="Arial"/>
                <a:cs typeface="Arial"/>
              </a:rPr>
              <a:t>Consider Putting Together a "Deals" Course</a:t>
            </a:r>
          </a:p>
          <a:p>
            <a:pPr marL="514350" lvl="0" indent="-514350">
              <a:buFont typeface="+mj-lt"/>
              <a:buAutoNum type="alphaUcPeriod"/>
            </a:pPr>
            <a:r>
              <a:rPr lang="en-CA" sz="2800" dirty="0">
                <a:solidFill>
                  <a:schemeClr val="bg1"/>
                </a:solidFill>
                <a:latin typeface="Arial"/>
                <a:cs typeface="Arial"/>
              </a:rPr>
              <a:t>Or, Consider a Basic Business Transactions Course</a:t>
            </a:r>
          </a:p>
          <a:p>
            <a:pPr marL="514350" lvl="0" indent="-514350">
              <a:buFont typeface="+mj-lt"/>
              <a:buAutoNum type="alphaUcPeriod"/>
            </a:pPr>
            <a:r>
              <a:rPr lang="en-CA" sz="2800" dirty="0">
                <a:solidFill>
                  <a:srgbClr val="FFFF00"/>
                </a:solidFill>
                <a:latin typeface="Arial"/>
                <a:cs typeface="Arial"/>
              </a:rPr>
              <a:t>Help Out With Your Business Clinic</a:t>
            </a:r>
          </a:p>
          <a:p>
            <a:pPr marL="514350" lvl="0" indent="-514350">
              <a:buFont typeface="+mj-lt"/>
              <a:buAutoNum type="alphaUcPeriod"/>
            </a:pPr>
            <a:r>
              <a:rPr lang="en-CA" sz="2800" dirty="0">
                <a:solidFill>
                  <a:srgbClr val="FFFF00"/>
                </a:solidFill>
                <a:latin typeface="Arial"/>
                <a:cs typeface="Arial"/>
              </a:rPr>
              <a:t>Invite Guest Lecturers to Bring a New Dimension to Your Classes</a:t>
            </a:r>
          </a:p>
          <a:p>
            <a:pPr marL="514350" lvl="0" indent="-514350">
              <a:buFont typeface="+mj-lt"/>
              <a:buAutoNum type="alphaUcPeriod"/>
            </a:pPr>
            <a:r>
              <a:rPr lang="en-CA" sz="2800" dirty="0">
                <a:solidFill>
                  <a:schemeClr val="bg1"/>
                </a:solidFill>
                <a:latin typeface="Arial"/>
                <a:cs typeface="Arial"/>
              </a:rPr>
              <a:t>Explore Team Teaching</a:t>
            </a:r>
          </a:p>
          <a:p>
            <a:pPr marL="514350" lvl="0" indent="-514350">
              <a:buFont typeface="+mj-lt"/>
              <a:buAutoNum type="alphaUcPeriod"/>
            </a:pPr>
            <a:r>
              <a:rPr lang="en-CA" sz="2800" dirty="0">
                <a:solidFill>
                  <a:srgbClr val="FFFF00"/>
                </a:solidFill>
                <a:latin typeface="Arial"/>
                <a:cs typeface="Arial"/>
              </a:rPr>
              <a:t>Encourage the Smart Use of Adjuncts</a:t>
            </a:r>
          </a:p>
          <a:p>
            <a:pPr marL="514350" lvl="0" indent="-514350">
              <a:buFont typeface="+mj-lt"/>
              <a:buAutoNum type="alphaUcPeriod"/>
            </a:pPr>
            <a:r>
              <a:rPr lang="en-CA" sz="2800" dirty="0">
                <a:solidFill>
                  <a:srgbClr val="FFFF00"/>
                </a:solidFill>
                <a:latin typeface="Arial"/>
                <a:cs typeface="Arial"/>
              </a:rPr>
              <a:t>Champion More Ambitious Curriculum Revision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4184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89463-4DC6-BF42-8179-CC77A659E2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629295"/>
            <a:ext cx="8229600" cy="40968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>
                <a:solidFill>
                  <a:srgbClr val="FFFF00"/>
                </a:solidFill>
              </a:rPr>
              <a:t>What’s missing from the list</a:t>
            </a:r>
            <a:r>
              <a:rPr lang="en-US" sz="96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263465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24B4E-5E92-054F-8CA4-466F2CFB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0214"/>
            <a:ext cx="8229600" cy="1016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Syllabus Exercise </a:t>
            </a:r>
            <a:r>
              <a:rPr lang="en-US" b="1" dirty="0">
                <a:solidFill>
                  <a:schemeClr val="bg1"/>
                </a:solidFill>
              </a:rPr>
              <a:t>Part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B6023C-A66E-E549-B26B-DDDCBA5D827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352557" y="1596045"/>
            <a:ext cx="4368127" cy="417298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62B6E8-4FBE-E94D-B85A-D1C7B6470654}"/>
              </a:ext>
            </a:extLst>
          </p:cNvPr>
          <p:cNvSpPr txBox="1"/>
          <p:nvPr/>
        </p:nvSpPr>
        <p:spPr>
          <a:xfrm>
            <a:off x="7464829" y="5386647"/>
            <a:ext cx="1241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TWEN</a:t>
            </a:r>
          </a:p>
        </p:txBody>
      </p:sp>
    </p:spTree>
    <p:extLst>
      <p:ext uri="{BB962C8B-B14F-4D97-AF65-F5344CB8AC3E}">
        <p14:creationId xmlns:p14="http://schemas.microsoft.com/office/powerpoint/2010/main" val="1264181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1083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t="21392" r="2663" b="3971"/>
          <a:stretch/>
        </p:blipFill>
        <p:spPr>
          <a:xfrm>
            <a:off x="876352" y="985838"/>
            <a:ext cx="7391295" cy="4471988"/>
          </a:xfrm>
        </p:spPr>
      </p:pic>
    </p:spTree>
    <p:extLst>
      <p:ext uri="{BB962C8B-B14F-4D97-AF65-F5344CB8AC3E}">
        <p14:creationId xmlns:p14="http://schemas.microsoft.com/office/powerpoint/2010/main" val="25522681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FA081D-D218-D74F-A43D-B7C9BC25451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935514" y="482139"/>
            <a:ext cx="7272972" cy="5270269"/>
          </a:xfrm>
        </p:spPr>
      </p:pic>
    </p:spTree>
    <p:extLst>
      <p:ext uri="{BB962C8B-B14F-4D97-AF65-F5344CB8AC3E}">
        <p14:creationId xmlns:p14="http://schemas.microsoft.com/office/powerpoint/2010/main" val="18299087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104138" y="1971040"/>
            <a:ext cx="6582660" cy="36869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dirty="0">
                <a:solidFill>
                  <a:schemeClr val="bg1"/>
                </a:solidFill>
                <a:latin typeface="American Typewriter"/>
                <a:cs typeface="American Typewriter"/>
              </a:rPr>
              <a:t>News of the Week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EEFBB1-4FE8-9A4B-92BC-11249C262F1C}"/>
              </a:ext>
            </a:extLst>
          </p:cNvPr>
          <p:cNvSpPr txBox="1"/>
          <p:nvPr/>
        </p:nvSpPr>
        <p:spPr>
          <a:xfrm>
            <a:off x="3192455" y="843280"/>
            <a:ext cx="27590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Basics Part 5</a:t>
            </a:r>
          </a:p>
        </p:txBody>
      </p:sp>
    </p:spTree>
    <p:extLst>
      <p:ext uri="{BB962C8B-B14F-4D97-AF65-F5344CB8AC3E}">
        <p14:creationId xmlns:p14="http://schemas.microsoft.com/office/powerpoint/2010/main" val="8583037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D5C92-296A-E743-9A4D-D28A93311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3590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Sample</a:t>
            </a:r>
            <a:r>
              <a:rPr lang="en-US" sz="4800" b="1" dirty="0">
                <a:solidFill>
                  <a:srgbClr val="FFFF00"/>
                </a:solidFill>
              </a:rPr>
              <a:t>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EE85F2-E443-A343-9A62-8D1F352101D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652071" y="1408113"/>
            <a:ext cx="3839857" cy="4443412"/>
          </a:xfrm>
        </p:spPr>
      </p:pic>
    </p:spTree>
    <p:extLst>
      <p:ext uri="{BB962C8B-B14F-4D97-AF65-F5344CB8AC3E}">
        <p14:creationId xmlns:p14="http://schemas.microsoft.com/office/powerpoint/2010/main" val="22735506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F20F8-C1D3-8843-85CB-FC5D37A99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622" y="199504"/>
            <a:ext cx="3534755" cy="548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021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804B27-8A80-7D4E-B74A-5224BCA3D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228" y="170642"/>
            <a:ext cx="3245543" cy="570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391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199" y="2028305"/>
            <a:ext cx="8548661" cy="36978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4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Yours?</a:t>
            </a:r>
            <a:endParaRPr lang="en-US" sz="14500" dirty="0"/>
          </a:p>
        </p:txBody>
      </p:sp>
    </p:spTree>
    <p:extLst>
      <p:ext uri="{BB962C8B-B14F-4D97-AF65-F5344CB8AC3E}">
        <p14:creationId xmlns:p14="http://schemas.microsoft.com/office/powerpoint/2010/main" val="40571474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255859"/>
            <a:ext cx="8229600" cy="3397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b="1" dirty="0">
                <a:solidFill>
                  <a:srgbClr val="FFFF00"/>
                </a:solidFill>
                <a:latin typeface="+mn-lt"/>
              </a:rPr>
              <a:t>   Legal </a:t>
            </a:r>
          </a:p>
          <a:p>
            <a:pPr marL="0" indent="0">
              <a:buNone/>
            </a:pPr>
            <a:r>
              <a:rPr lang="en-US" sz="9600" b="1" dirty="0">
                <a:solidFill>
                  <a:srgbClr val="FFFF00"/>
                </a:solidFill>
                <a:latin typeface="+mn-lt"/>
              </a:rPr>
              <a:t>   Framework</a:t>
            </a:r>
          </a:p>
        </p:txBody>
      </p:sp>
      <p:pic>
        <p:nvPicPr>
          <p:cNvPr id="4" name="Picture 3" descr="file00016107303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4329" y="3378259"/>
            <a:ext cx="3801425" cy="28510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DC058E-CF0F-5448-B2C7-4A8FEE08DF9B}"/>
              </a:ext>
            </a:extLst>
          </p:cNvPr>
          <p:cNvSpPr txBox="1"/>
          <p:nvPr/>
        </p:nvSpPr>
        <p:spPr>
          <a:xfrm>
            <a:off x="822960" y="4683760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Basics Part </a:t>
            </a:r>
            <a:r>
              <a:rPr lang="en-US" b="1" dirty="0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749534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1500" y="72593"/>
            <a:ext cx="6845300" cy="1016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/>
                <a:cs typeface="Arial"/>
              </a:rPr>
              <a:t>Context</a:t>
            </a:r>
          </a:p>
        </p:txBody>
      </p:sp>
      <p:pic>
        <p:nvPicPr>
          <p:cNvPr id="4" name="Content Placeholder 3" descr="Screen Shot 2016-09-06 at 12.37.43 A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" r="-484"/>
          <a:stretch/>
        </p:blipFill>
        <p:spPr>
          <a:xfrm>
            <a:off x="1841500" y="1089025"/>
            <a:ext cx="5482167" cy="4859338"/>
          </a:xfrm>
        </p:spPr>
      </p:pic>
    </p:spTree>
    <p:extLst>
      <p:ext uri="{BB962C8B-B14F-4D97-AF65-F5344CB8AC3E}">
        <p14:creationId xmlns:p14="http://schemas.microsoft.com/office/powerpoint/2010/main" val="4870690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6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+mn-lt"/>
              </a:rPr>
              <a:t>Problem 1 </a:t>
            </a:r>
            <a:r>
              <a:rPr lang="en-US" sz="4800" b="1" dirty="0">
                <a:solidFill>
                  <a:schemeClr val="accent5"/>
                </a:solidFill>
                <a:latin typeface="+mn-lt"/>
              </a:rPr>
              <a:t>=</a:t>
            </a:r>
            <a:r>
              <a:rPr lang="en-US" sz="4800" b="1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+mn-lt"/>
              </a:rPr>
              <a:t>Artificiality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016000"/>
            <a:ext cx="8229600" cy="4889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  <a:latin typeface="Andale Mono"/>
                <a:cs typeface="Andale Mono"/>
              </a:rPr>
              <a:t>Platonic forms</a:t>
            </a:r>
          </a:p>
        </p:txBody>
      </p:sp>
      <p:pic>
        <p:nvPicPr>
          <p:cNvPr id="4" name="Picture 3" descr="img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17" y="2084916"/>
            <a:ext cx="2324100" cy="3492500"/>
          </a:xfrm>
          <a:prstGeom prst="rect">
            <a:avLst/>
          </a:prstGeom>
        </p:spPr>
      </p:pic>
      <p:pic>
        <p:nvPicPr>
          <p:cNvPr id="5" name="Picture 4" descr="img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012" y="2084916"/>
            <a:ext cx="5200788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2514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260"/>
            <a:ext cx="8229600" cy="1016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Problem 2 </a:t>
            </a:r>
            <a:r>
              <a:rPr lang="en-US" sz="4800" b="1" dirty="0">
                <a:solidFill>
                  <a:schemeClr val="accent5"/>
                </a:solidFill>
              </a:rPr>
              <a:t>= </a:t>
            </a:r>
            <a:r>
              <a:rPr lang="en-US" sz="4800" b="1" dirty="0">
                <a:solidFill>
                  <a:srgbClr val="FFFF00"/>
                </a:solidFill>
              </a:rPr>
              <a:t>Confusion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418168"/>
            <a:ext cx="4897967" cy="44873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i="1" dirty="0">
                <a:solidFill>
                  <a:srgbClr val="E42225"/>
                </a:solidFill>
                <a:latin typeface="Didot"/>
                <a:cs typeface="Didot"/>
              </a:rPr>
              <a:t>The Trinity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Roles of Management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Roles of Directors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Roles of Shareholders</a:t>
            </a:r>
          </a:p>
          <a:p>
            <a:pPr marL="0" indent="0">
              <a:buNone/>
            </a:pPr>
            <a:r>
              <a:rPr lang="en-US" sz="6000" i="1" dirty="0">
                <a:solidFill>
                  <a:srgbClr val="FF0000"/>
                </a:solidFill>
                <a:latin typeface="Didot"/>
                <a:cs typeface="Didot"/>
              </a:rPr>
              <a:t>Who is the corporation?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imgres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133" y="1608666"/>
            <a:ext cx="2912533" cy="359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27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833377"/>
            <a:ext cx="8229600" cy="48927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FFFF"/>
                </a:solidFill>
              </a:rPr>
              <a:t>No, we will not spend the whole three hours</a:t>
            </a:r>
            <a:r>
              <a:rPr lang="is-IS" sz="3200" dirty="0">
                <a:solidFill>
                  <a:srgbClr val="FF0000"/>
                </a:solidFill>
              </a:rPr>
              <a:t>….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" name="Content Placeholder 3" descr="IMG_139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0" t="22532" r="-1247" b="22324"/>
          <a:stretch/>
        </p:blipFill>
        <p:spPr>
          <a:xfrm>
            <a:off x="2136079" y="2103285"/>
            <a:ext cx="4730603" cy="341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653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426"/>
            <a:ext cx="8229600" cy="101600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+mn-lt"/>
              </a:rPr>
              <a:t>Impacts</a:t>
            </a:r>
            <a:r>
              <a:rPr lang="is-IS" sz="5400" b="1" dirty="0">
                <a:solidFill>
                  <a:srgbClr val="FFFF00"/>
                </a:solidFill>
                <a:latin typeface="+mn-lt"/>
              </a:rPr>
              <a:t>…</a:t>
            </a:r>
            <a:endParaRPr lang="en-US" sz="54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27667"/>
            <a:ext cx="8229600" cy="4498467"/>
          </a:xfrm>
        </p:spPr>
        <p:txBody>
          <a:bodyPr/>
          <a:lstStyle/>
          <a:p>
            <a:pPr marL="0" indent="0">
              <a:buNone/>
            </a:pPr>
            <a:r>
              <a:rPr lang="en-US" sz="5400" dirty="0">
                <a:solidFill>
                  <a:schemeClr val="bg1">
                    <a:lumMod val="75000"/>
                  </a:schemeClr>
                </a:solidFill>
                <a:latin typeface="Adobe Hebrew"/>
                <a:cs typeface="Adobe Hebrew"/>
              </a:rPr>
              <a:t>Ethics</a:t>
            </a:r>
          </a:p>
          <a:p>
            <a:pPr marL="0" indent="0">
              <a:buNone/>
            </a:pPr>
            <a:r>
              <a:rPr lang="en-US" sz="5400" dirty="0">
                <a:solidFill>
                  <a:schemeClr val="bg1">
                    <a:lumMod val="75000"/>
                  </a:schemeClr>
                </a:solidFill>
                <a:latin typeface="Adobe Hebrew"/>
                <a:cs typeface="Adobe Hebrew"/>
              </a:rPr>
              <a:t>Governance</a:t>
            </a:r>
          </a:p>
          <a:p>
            <a:pPr marL="0" indent="0">
              <a:buNone/>
            </a:pPr>
            <a:r>
              <a:rPr lang="en-US" sz="5400" dirty="0">
                <a:solidFill>
                  <a:schemeClr val="bg1">
                    <a:lumMod val="75000"/>
                  </a:schemeClr>
                </a:solidFill>
                <a:latin typeface="Adobe Hebrew"/>
                <a:cs typeface="Adobe Hebrew"/>
              </a:rPr>
              <a:t>Pierce the corporate veil?</a:t>
            </a:r>
          </a:p>
          <a:p>
            <a:pPr marL="0" indent="0">
              <a:buNone/>
            </a:pPr>
            <a:r>
              <a:rPr lang="en-US" sz="5400" dirty="0">
                <a:solidFill>
                  <a:schemeClr val="bg1">
                    <a:lumMod val="75000"/>
                  </a:schemeClr>
                </a:solidFill>
                <a:latin typeface="Adobe Hebrew"/>
                <a:cs typeface="Adobe Hebrew"/>
              </a:rPr>
              <a:t>Regulate?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8357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135" y="0"/>
            <a:ext cx="8337665" cy="10160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Arial"/>
                <a:cs typeface="Arial"/>
              </a:rPr>
              <a:t>The course in one cartoon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436F83F-C29F-374A-B2CA-48419763A04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663673" y="1276512"/>
            <a:ext cx="3816654" cy="4575647"/>
          </a:xfrm>
        </p:spPr>
      </p:pic>
    </p:spTree>
    <p:extLst>
      <p:ext uri="{BB962C8B-B14F-4D97-AF65-F5344CB8AC3E}">
        <p14:creationId xmlns:p14="http://schemas.microsoft.com/office/powerpoint/2010/main" val="2902278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DBAC8-9011-9549-99D8-E501764436F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444843"/>
            <a:ext cx="8229600" cy="52812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b="1" dirty="0">
                <a:solidFill>
                  <a:srgbClr val="FFFF00"/>
                </a:solidFill>
              </a:rPr>
              <a:t>Examine the question from the perspective of</a:t>
            </a:r>
            <a:r>
              <a:rPr lang="en-US" sz="6000" b="1" dirty="0">
                <a:solidFill>
                  <a:srgbClr val="FF0000"/>
                </a:solidFill>
              </a:rPr>
              <a:t>:</a:t>
            </a:r>
            <a:r>
              <a:rPr lang="en-US" sz="6000" b="1" dirty="0">
                <a:solidFill>
                  <a:srgbClr val="FFFF0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sz="6000" b="1" dirty="0">
                <a:solidFill>
                  <a:srgbClr val="FF0000"/>
                </a:solidFill>
              </a:rPr>
              <a:t>1. </a:t>
            </a:r>
            <a:r>
              <a:rPr lang="en-US" sz="6000" dirty="0">
                <a:solidFill>
                  <a:schemeClr val="bg1"/>
                </a:solidFill>
              </a:rPr>
              <a:t>An out-side counsel</a:t>
            </a:r>
          </a:p>
          <a:p>
            <a:pPr marL="0" indent="0" algn="ctr">
              <a:buNone/>
            </a:pPr>
            <a:r>
              <a:rPr lang="en-US" sz="6000" b="1" dirty="0">
                <a:solidFill>
                  <a:srgbClr val="FF0000"/>
                </a:solidFill>
              </a:rPr>
              <a:t>2. </a:t>
            </a:r>
            <a:r>
              <a:rPr lang="en-US" sz="6000" dirty="0">
                <a:solidFill>
                  <a:schemeClr val="bg1"/>
                </a:solidFill>
              </a:rPr>
              <a:t>An in-house counsel</a:t>
            </a:r>
          </a:p>
          <a:p>
            <a:pPr marL="0" indent="0" algn="ctr">
              <a:buNone/>
            </a:pPr>
            <a:r>
              <a:rPr lang="en-US" sz="6000" b="1" dirty="0">
                <a:solidFill>
                  <a:srgbClr val="FFFF00"/>
                </a:solidFill>
              </a:rPr>
              <a:t>What do you see</a:t>
            </a:r>
            <a:r>
              <a:rPr lang="en-US" sz="60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657788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40164-4DB5-FF44-BBF3-A56F5099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8312"/>
            <a:ext cx="8229600" cy="101600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Complications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23FD5-6860-7444-B3DB-8E3D6F7135C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Employer</a:t>
            </a:r>
          </a:p>
          <a:p>
            <a:r>
              <a:rPr lang="en-US" sz="7200" dirty="0">
                <a:solidFill>
                  <a:schemeClr val="bg1"/>
                </a:solidFill>
              </a:rPr>
              <a:t>Good governance is invisible</a:t>
            </a:r>
          </a:p>
          <a:p>
            <a:r>
              <a:rPr lang="en-US" sz="7200" dirty="0">
                <a:solidFill>
                  <a:schemeClr val="bg1"/>
                </a:solidFill>
              </a:rPr>
              <a:t>Others????</a:t>
            </a:r>
          </a:p>
        </p:txBody>
      </p:sp>
    </p:spTree>
    <p:extLst>
      <p:ext uri="{BB962C8B-B14F-4D97-AF65-F5344CB8AC3E}">
        <p14:creationId xmlns:p14="http://schemas.microsoft.com/office/powerpoint/2010/main" val="40646826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24B4E-5E92-054F-8CA4-466F2CFB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2621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Syllabus Exercise </a:t>
            </a:r>
            <a:r>
              <a:rPr lang="en-US" b="1" dirty="0">
                <a:solidFill>
                  <a:schemeClr val="bg1"/>
                </a:solidFill>
              </a:rPr>
              <a:t>Part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00B0F0"/>
                </a:solidFill>
              </a:rPr>
              <a:t>Next Week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62B6E8-4FBE-E94D-B85A-D1C7B6470654}"/>
              </a:ext>
            </a:extLst>
          </p:cNvPr>
          <p:cNvSpPr txBox="1"/>
          <p:nvPr/>
        </p:nvSpPr>
        <p:spPr>
          <a:xfrm>
            <a:off x="7464829" y="5386647"/>
            <a:ext cx="1241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TWEN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4079056-FDA2-434B-A918-5F11F83BD60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070286" y="1396538"/>
            <a:ext cx="5003428" cy="4396951"/>
          </a:xfrm>
        </p:spPr>
      </p:pic>
    </p:spTree>
    <p:extLst>
      <p:ext uri="{BB962C8B-B14F-4D97-AF65-F5344CB8AC3E}">
        <p14:creationId xmlns:p14="http://schemas.microsoft.com/office/powerpoint/2010/main" val="2520025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17600"/>
            <a:ext cx="8229600" cy="46085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>
                <a:solidFill>
                  <a:srgbClr val="92D050"/>
                </a:solidFill>
              </a:rPr>
              <a:t>QUESTIONS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00"/>
                </a:solidFill>
              </a:rPr>
              <a:t>THOUGHTS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FF"/>
                </a:solidFill>
              </a:rPr>
              <a:t> DISCUSSION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697345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27667"/>
            <a:ext cx="8229600" cy="46778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b="1" dirty="0">
                <a:solidFill>
                  <a:srgbClr val="FFFF00"/>
                </a:solidFill>
                <a:latin typeface="Arial"/>
                <a:cs typeface="Arial"/>
              </a:rPr>
              <a:t>Basics Part </a:t>
            </a:r>
            <a:r>
              <a:rPr lang="en-US" sz="9600" b="1" dirty="0">
                <a:solidFill>
                  <a:srgbClr val="FF0000"/>
                </a:solidFill>
                <a:latin typeface="Arial"/>
                <a:cs typeface="Arial"/>
              </a:rPr>
              <a:t>7</a:t>
            </a:r>
            <a:r>
              <a:rPr lang="en-US" sz="9600" b="1" dirty="0">
                <a:solidFill>
                  <a:srgbClr val="FFFF00"/>
                </a:solidFill>
                <a:latin typeface="Arial"/>
                <a:cs typeface="Arial"/>
              </a:rPr>
              <a:t>: </a:t>
            </a:r>
            <a:r>
              <a:rPr lang="en-US" sz="9600" b="1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Grading</a:t>
            </a:r>
            <a:endParaRPr lang="en-US" sz="96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00332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3C7BC-E631-A047-82F6-5BF56C544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7087"/>
            <a:ext cx="8229600" cy="1016000"/>
          </a:xfrm>
        </p:spPr>
        <p:txBody>
          <a:bodyPr>
            <a:noAutofit/>
          </a:bodyPr>
          <a:lstStyle/>
          <a:p>
            <a:pPr algn="ctr"/>
            <a:br>
              <a:rPr lang="en-CA" sz="4400" b="1" dirty="0">
                <a:solidFill>
                  <a:srgbClr val="FFFF00"/>
                </a:solidFill>
              </a:rPr>
            </a:br>
            <a:r>
              <a:rPr lang="en-CA" sz="4400" b="1" dirty="0">
                <a:solidFill>
                  <a:srgbClr val="FFFF00"/>
                </a:solidFill>
              </a:rPr>
              <a:t>EVALUATION</a:t>
            </a:r>
            <a:br>
              <a:rPr lang="en-CA" sz="4400" dirty="0">
                <a:solidFill>
                  <a:srgbClr val="FFFF00"/>
                </a:solidFill>
              </a:rPr>
            </a:b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3174F-B20A-C641-BDB0-DD9B7CA6762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263535"/>
            <a:ext cx="8229600" cy="47881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800" b="1" dirty="0">
                <a:solidFill>
                  <a:srgbClr val="FFFF00"/>
                </a:solidFill>
              </a:rPr>
              <a:t>Term paper </a:t>
            </a:r>
            <a:r>
              <a:rPr lang="en-CA" sz="2800" b="1" dirty="0">
                <a:solidFill>
                  <a:schemeClr val="bg1"/>
                </a:solidFill>
              </a:rPr>
              <a:t>= </a:t>
            </a:r>
            <a:r>
              <a:rPr lang="en-CA" sz="2800" b="1" dirty="0">
                <a:solidFill>
                  <a:srgbClr val="FF0000"/>
                </a:solidFill>
              </a:rPr>
              <a:t>60% </a:t>
            </a:r>
            <a:r>
              <a:rPr lang="en-CA" sz="2800" b="1" dirty="0">
                <a:solidFill>
                  <a:schemeClr val="bg1"/>
                </a:solidFill>
              </a:rPr>
              <a:t>of the final grade.</a:t>
            </a:r>
            <a:endParaRPr lang="en-CA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sz="2800" b="1" dirty="0">
                <a:solidFill>
                  <a:schemeClr val="bg1"/>
                </a:solidFill>
              </a:rPr>
              <a:t>5000 word paper </a:t>
            </a:r>
          </a:p>
          <a:p>
            <a:pPr marL="0" indent="0">
              <a:buNone/>
            </a:pPr>
            <a:r>
              <a:rPr lang="en-CA" sz="2800" b="1" dirty="0">
                <a:solidFill>
                  <a:schemeClr val="bg1"/>
                </a:solidFill>
              </a:rPr>
              <a:t>The paper is due on the last day of the exam period at 4:00 p.m.</a:t>
            </a:r>
            <a:endParaRPr lang="en-CA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sz="2800" b="1" dirty="0">
                <a:solidFill>
                  <a:srgbClr val="FFFF00"/>
                </a:solidFill>
              </a:rPr>
              <a:t>Class Participation </a:t>
            </a:r>
            <a:r>
              <a:rPr lang="en-CA" sz="2800" b="1" dirty="0">
                <a:solidFill>
                  <a:schemeClr val="bg1"/>
                </a:solidFill>
              </a:rPr>
              <a:t>= </a:t>
            </a:r>
            <a:r>
              <a:rPr lang="en-CA" sz="2800" b="1" dirty="0">
                <a:solidFill>
                  <a:srgbClr val="FF0000"/>
                </a:solidFill>
              </a:rPr>
              <a:t>40% </a:t>
            </a:r>
            <a:r>
              <a:rPr lang="en-CA" sz="2800" b="1" dirty="0">
                <a:solidFill>
                  <a:schemeClr val="bg1"/>
                </a:solidFill>
              </a:rPr>
              <a:t>of the final grade</a:t>
            </a:r>
            <a:endParaRPr lang="en-CA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sz="2800" dirty="0">
                <a:solidFill>
                  <a:srgbClr val="FF0000"/>
                </a:solidFill>
              </a:rPr>
              <a:t>25% </a:t>
            </a:r>
            <a:r>
              <a:rPr lang="en-CA" sz="2800" dirty="0">
                <a:solidFill>
                  <a:schemeClr val="bg1"/>
                </a:solidFill>
              </a:rPr>
              <a:t>of the mark will be based on group preparation of a Class Discussion, with a Discussion Outline provided to the class—preferably by posting on the course website—a week before.</a:t>
            </a:r>
          </a:p>
          <a:p>
            <a:pPr marL="0" indent="0">
              <a:buNone/>
            </a:pPr>
            <a:r>
              <a:rPr lang="en-CA" sz="2800" dirty="0">
                <a:solidFill>
                  <a:srgbClr val="FF0000"/>
                </a:solidFill>
              </a:rPr>
              <a:t>15% </a:t>
            </a:r>
            <a:r>
              <a:rPr lang="en-CA" sz="2800" dirty="0">
                <a:solidFill>
                  <a:schemeClr val="bg1"/>
                </a:solidFill>
              </a:rPr>
              <a:t>for student participation in other course activities including seminar discussions 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4397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259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Paper Confessional 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sz="3600" b="1" dirty="0">
                <a:solidFill>
                  <a:srgbClr val="FF0000"/>
                </a:solidFill>
              </a:rPr>
              <a:t>(</a:t>
            </a:r>
            <a:r>
              <a:rPr lang="en-US" sz="3600" b="1" dirty="0">
                <a:solidFill>
                  <a:schemeClr val="bg1"/>
                </a:solidFill>
              </a:rPr>
              <a:t>or what I learned one winter holiday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01881" y="1408134"/>
            <a:ext cx="8484919" cy="445827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sz="4000" dirty="0">
                <a:solidFill>
                  <a:schemeClr val="bg1"/>
                </a:solidFill>
              </a:rPr>
              <a:t>Legal/normative reasoning/argument including footnote/bibliography support &amp; Contribution/Move forward </a:t>
            </a:r>
            <a:r>
              <a:rPr lang="en-US" sz="4000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400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4000" dirty="0">
                <a:solidFill>
                  <a:srgbClr val="FFFF00"/>
                </a:solidFill>
              </a:rPr>
              <a:t>60</a:t>
            </a:r>
            <a:r>
              <a:rPr lang="en-US" sz="4000" dirty="0">
                <a:solidFill>
                  <a:schemeClr val="accent5"/>
                </a:solidFill>
              </a:rPr>
              <a:t>%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4000" dirty="0">
                <a:solidFill>
                  <a:schemeClr val="bg1"/>
                </a:solidFill>
              </a:rPr>
              <a:t>Presentation including layout, headings, grammar, language/writing skills, “tightness” </a:t>
            </a:r>
            <a:r>
              <a:rPr lang="en-US" sz="4000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400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4000" dirty="0">
                <a:solidFill>
                  <a:srgbClr val="FFFF00"/>
                </a:solidFill>
              </a:rPr>
              <a:t>25</a:t>
            </a:r>
            <a:r>
              <a:rPr lang="en-US" sz="4000" dirty="0">
                <a:solidFill>
                  <a:schemeClr val="accent5"/>
                </a:solidFill>
              </a:rPr>
              <a:t>%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4000" dirty="0">
                <a:solidFill>
                  <a:schemeClr val="bg1"/>
                </a:solidFill>
              </a:rPr>
              <a:t>Topic/Originality/Degree of Difficultly </a:t>
            </a:r>
            <a:r>
              <a:rPr lang="en-US" sz="4000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4000" dirty="0">
                <a:solidFill>
                  <a:schemeClr val="bg1"/>
                </a:solidFill>
                <a:sym typeface="Wingdings"/>
              </a:rPr>
              <a:t>  </a:t>
            </a:r>
            <a:r>
              <a:rPr lang="en-US" sz="4000" dirty="0">
                <a:solidFill>
                  <a:srgbClr val="FFFF00"/>
                </a:solidFill>
              </a:rPr>
              <a:t>15</a:t>
            </a:r>
            <a:r>
              <a:rPr lang="en-US" sz="4000" dirty="0">
                <a:solidFill>
                  <a:schemeClr val="accent5"/>
                </a:solidFill>
              </a:rPr>
              <a:t>%</a:t>
            </a:r>
          </a:p>
          <a:p>
            <a:pPr>
              <a:lnSpc>
                <a:spcPct val="110000"/>
              </a:lnSpc>
            </a:pPr>
            <a:endParaRPr lang="en-US" sz="4000" dirty="0">
              <a:solidFill>
                <a:schemeClr val="accent5"/>
              </a:solidFill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2600" dirty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THIS IS NOT A RUBRIC. IT IS A  SELF ASSESSMENT.</a:t>
            </a:r>
          </a:p>
        </p:txBody>
      </p:sp>
    </p:spTree>
    <p:extLst>
      <p:ext uri="{BB962C8B-B14F-4D97-AF65-F5344CB8AC3E}">
        <p14:creationId xmlns:p14="http://schemas.microsoft.com/office/powerpoint/2010/main" val="38587379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326"/>
            <a:ext cx="8229600" cy="1016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Group 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473200"/>
            <a:ext cx="8229600" cy="445346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CFFCC"/>
                </a:solidFill>
              </a:rPr>
              <a:t>3 </a:t>
            </a:r>
            <a:r>
              <a:rPr lang="en-US" sz="3600" dirty="0">
                <a:solidFill>
                  <a:srgbClr val="FF0000"/>
                </a:solidFill>
              </a:rPr>
              <a:t>(</a:t>
            </a:r>
            <a:r>
              <a:rPr lang="en-US" sz="3600" dirty="0">
                <a:solidFill>
                  <a:schemeClr val="accent5"/>
                </a:solidFill>
              </a:rPr>
              <a:t>ideally</a:t>
            </a:r>
            <a:r>
              <a:rPr lang="en-US" sz="3600" dirty="0">
                <a:solidFill>
                  <a:srgbClr val="FF0000"/>
                </a:solidFill>
              </a:rPr>
              <a:t>)</a:t>
            </a:r>
            <a:r>
              <a:rPr lang="en-US" sz="3600" dirty="0">
                <a:solidFill>
                  <a:schemeClr val="bg1"/>
                </a:solidFill>
              </a:rPr>
              <a:t> per group</a:t>
            </a:r>
          </a:p>
          <a:p>
            <a:r>
              <a:rPr lang="en-US" sz="3600" dirty="0">
                <a:solidFill>
                  <a:srgbClr val="CCFFCC"/>
                </a:solidFill>
              </a:rPr>
              <a:t>Sign-up </a:t>
            </a:r>
            <a:r>
              <a:rPr lang="en-US" sz="3600" dirty="0">
                <a:solidFill>
                  <a:schemeClr val="bg1"/>
                </a:solidFill>
              </a:rPr>
              <a:t>at the break or email me</a:t>
            </a:r>
          </a:p>
          <a:p>
            <a:r>
              <a:rPr lang="en-US" sz="3600" dirty="0">
                <a:solidFill>
                  <a:srgbClr val="CCFFCC"/>
                </a:solidFill>
              </a:rPr>
              <a:t>Any topic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mr-IN" sz="3600" dirty="0">
                <a:solidFill>
                  <a:schemeClr val="bg1"/>
                </a:solidFill>
              </a:rPr>
              <a:t>–</a:t>
            </a:r>
            <a:r>
              <a:rPr lang="en-US" sz="3600" dirty="0">
                <a:solidFill>
                  <a:schemeClr val="bg1"/>
                </a:solidFill>
              </a:rPr>
              <a:t> not constrained by what I’m talking about that week</a:t>
            </a:r>
          </a:p>
          <a:p>
            <a:r>
              <a:rPr lang="en-US" sz="3600" dirty="0">
                <a:solidFill>
                  <a:srgbClr val="CCFFCC"/>
                </a:solidFill>
              </a:rPr>
              <a:t>Consult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rgbClr val="CCFFCC"/>
                </a:solidFill>
              </a:rPr>
              <a:t>with me </a:t>
            </a:r>
            <a:r>
              <a:rPr lang="en-US" sz="3600" dirty="0">
                <a:solidFill>
                  <a:schemeClr val="bg1"/>
                </a:solidFill>
              </a:rPr>
              <a:t>re the topic you want to take on </a:t>
            </a:r>
          </a:p>
          <a:p>
            <a:r>
              <a:rPr lang="en-US" sz="3600" dirty="0">
                <a:solidFill>
                  <a:srgbClr val="CCFFCC"/>
                </a:solidFill>
              </a:rPr>
              <a:t>Post </a:t>
            </a:r>
            <a:r>
              <a:rPr lang="en-US" sz="3600" dirty="0">
                <a:solidFill>
                  <a:srgbClr val="FF0000"/>
                </a:solidFill>
              </a:rPr>
              <a:t>one thing </a:t>
            </a:r>
            <a:r>
              <a:rPr lang="en-US" sz="3600" dirty="0">
                <a:solidFill>
                  <a:schemeClr val="bg1"/>
                </a:solidFill>
              </a:rPr>
              <a:t>you want us to read or watch</a:t>
            </a:r>
          </a:p>
        </p:txBody>
      </p:sp>
    </p:spTree>
    <p:extLst>
      <p:ext uri="{BB962C8B-B14F-4D97-AF65-F5344CB8AC3E}">
        <p14:creationId xmlns:p14="http://schemas.microsoft.com/office/powerpoint/2010/main" val="3495397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8"/>
            <a:ext cx="8229600" cy="1016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+mn-lt"/>
              </a:rPr>
              <a:t>Basics Part </a:t>
            </a:r>
            <a:r>
              <a:rPr lang="en-US" sz="4800" b="1" dirty="0">
                <a:solidFill>
                  <a:schemeClr val="bg1"/>
                </a:solidFill>
                <a:latin typeface="+mn-lt"/>
              </a:rPr>
              <a:t>1</a:t>
            </a:r>
          </a:p>
        </p:txBody>
      </p:sp>
      <p:pic>
        <p:nvPicPr>
          <p:cNvPr id="6" name="Content Placeholder 5" descr="1024px-Lego_Color_Bricks.jpg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9" b="6139"/>
          <a:stretch>
            <a:fillRect/>
          </a:stretch>
        </p:blipFill>
        <p:spPr>
          <a:xfrm>
            <a:off x="457200" y="1044575"/>
            <a:ext cx="8229600" cy="4829175"/>
          </a:xfrm>
        </p:spPr>
      </p:pic>
    </p:spTree>
    <p:extLst>
      <p:ext uri="{BB962C8B-B14F-4D97-AF65-F5344CB8AC3E}">
        <p14:creationId xmlns:p14="http://schemas.microsoft.com/office/powerpoint/2010/main" val="13833758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932" y="44334"/>
            <a:ext cx="7907867" cy="890647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Evaluation</a:t>
            </a:r>
            <a:r>
              <a:rPr lang="en-US" sz="48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Tips</a:t>
            </a:r>
            <a:endParaRPr lang="en-US" sz="4800" b="1" dirty="0">
              <a:solidFill>
                <a:srgbClr val="4BACC6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934981"/>
            <a:ext cx="8229600" cy="4992448"/>
          </a:xfrm>
        </p:spPr>
        <p:txBody>
          <a:bodyPr>
            <a:noAutofit/>
          </a:bodyPr>
          <a:lstStyle/>
          <a:p>
            <a:r>
              <a:rPr lang="en-US" sz="3400" dirty="0">
                <a:solidFill>
                  <a:schemeClr val="accent5"/>
                </a:solidFill>
                <a:latin typeface="+mn-lt"/>
              </a:rPr>
              <a:t>Term paper topics </a:t>
            </a:r>
            <a:r>
              <a:rPr lang="en-US" sz="3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need not </a:t>
            </a:r>
            <a:r>
              <a:rPr lang="en-US" sz="3400" dirty="0">
                <a:solidFill>
                  <a:schemeClr val="accent5"/>
                </a:solidFill>
                <a:latin typeface="+mn-lt"/>
              </a:rPr>
              <a:t>be discussed with me,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but often helpful to you if you do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.</a:t>
            </a:r>
          </a:p>
          <a:p>
            <a:r>
              <a:rPr lang="en-US" sz="3400" dirty="0">
                <a:solidFill>
                  <a:srgbClr val="4BACC6"/>
                </a:solidFill>
                <a:latin typeface="+mn-lt"/>
              </a:rPr>
              <a:t>Term paper </a:t>
            </a:r>
            <a:r>
              <a:rPr lang="en-US" sz="3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can be </a:t>
            </a:r>
            <a:r>
              <a:rPr lang="en-US" sz="3400" dirty="0">
                <a:solidFill>
                  <a:srgbClr val="4BACC6"/>
                </a:solidFill>
                <a:latin typeface="+mn-lt"/>
              </a:rPr>
              <a:t>on your presentation topic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.</a:t>
            </a:r>
          </a:p>
          <a:p>
            <a:r>
              <a:rPr lang="en-US" sz="3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Participation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: In-class or other contributions, including attendance.</a:t>
            </a:r>
          </a:p>
          <a:p>
            <a:r>
              <a:rPr lang="en-US" sz="3400" dirty="0">
                <a:solidFill>
                  <a:srgbClr val="4BACC6"/>
                </a:solidFill>
                <a:latin typeface="+mn-lt"/>
              </a:rPr>
              <a:t>Group presentation need not be on that week’s topic  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(20 minute per student multiplier suggested 2-4 per group to 60 minute max).</a:t>
            </a:r>
          </a:p>
        </p:txBody>
      </p:sp>
    </p:spTree>
    <p:extLst>
      <p:ext uri="{BB962C8B-B14F-4D97-AF65-F5344CB8AC3E}">
        <p14:creationId xmlns:p14="http://schemas.microsoft.com/office/powerpoint/2010/main" val="14805922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770927"/>
          </a:xfrm>
        </p:spPr>
        <p:txBody>
          <a:bodyPr>
            <a:noAutofit/>
          </a:bodyPr>
          <a:lstStyle/>
          <a:p>
            <a:pPr algn="ctr"/>
            <a:r>
              <a:rPr lang="en-US" sz="6800" b="1" dirty="0">
                <a:solidFill>
                  <a:srgbClr val="FFFF00"/>
                </a:solidFill>
                <a:latin typeface="Arial"/>
                <a:cs typeface="Arial"/>
              </a:rPr>
              <a:t>Grades</a:t>
            </a:r>
            <a:r>
              <a:rPr lang="en-US" sz="6800" b="1" dirty="0">
                <a:solidFill>
                  <a:srgbClr val="FF0000"/>
                </a:solidFill>
                <a:latin typeface="Arial"/>
                <a:cs typeface="Arial"/>
              </a:rPr>
              <a:t> (</a:t>
            </a:r>
            <a:r>
              <a:rPr lang="en-US" sz="6800" b="1" dirty="0">
                <a:solidFill>
                  <a:schemeClr val="bg1"/>
                </a:solidFill>
                <a:latin typeface="Arial"/>
                <a:cs typeface="Arial"/>
              </a:rPr>
              <a:t>primarily</a:t>
            </a:r>
            <a:r>
              <a:rPr lang="en-US" sz="6800" b="1" dirty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2314936"/>
            <a:ext cx="8229600" cy="34111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latin typeface="Arial"/>
                <a:cs typeface="Arial"/>
              </a:rPr>
              <a:t>Paper </a:t>
            </a:r>
            <a:r>
              <a:rPr lang="en-US" sz="6000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</a:t>
            </a:r>
            <a:r>
              <a:rPr lang="en-US" sz="6000" dirty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n-US" sz="6000" dirty="0">
                <a:solidFill>
                  <a:srgbClr val="CCFFCC"/>
                </a:solidFill>
                <a:latin typeface="Arial"/>
                <a:cs typeface="Arial"/>
                <a:sym typeface="Wingdings"/>
              </a:rPr>
              <a:t>Quality</a:t>
            </a:r>
          </a:p>
          <a:p>
            <a:pPr marL="0" indent="0">
              <a:buNone/>
            </a:pPr>
            <a:endParaRPr lang="en-US" sz="6000" dirty="0">
              <a:solidFill>
                <a:schemeClr val="bg1"/>
              </a:solidFill>
              <a:latin typeface="Arial"/>
              <a:cs typeface="Arial"/>
              <a:sym typeface="Wingdings"/>
            </a:endParaRPr>
          </a:p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Participation </a:t>
            </a:r>
            <a:r>
              <a:rPr lang="en-US" sz="6000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</a:t>
            </a:r>
            <a:r>
              <a:rPr lang="en-US" sz="6000" dirty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n-US" sz="6000" dirty="0">
                <a:solidFill>
                  <a:srgbClr val="CCFFCC"/>
                </a:solidFill>
                <a:latin typeface="Arial"/>
                <a:cs typeface="Arial"/>
                <a:sym typeface="Wingdings"/>
              </a:rPr>
              <a:t>Effort</a:t>
            </a:r>
            <a:endParaRPr lang="en-US" sz="6000" dirty="0">
              <a:solidFill>
                <a:srgbClr val="CCFFC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12772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70235-919E-174F-968B-91C36147D2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395132"/>
            <a:ext cx="8229600" cy="5123968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4000" dirty="0">
                <a:solidFill>
                  <a:srgbClr val="FFFF00"/>
                </a:solidFill>
                <a:latin typeface="Arial Hebrew Scholar" pitchFamily="2" charset="-79"/>
                <a:cs typeface="Arial Hebrew Scholar" pitchFamily="2" charset="-79"/>
              </a:rPr>
              <a:t>Will read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:</a:t>
            </a:r>
            <a:r>
              <a:rPr lang="en-US" sz="4000" dirty="0">
                <a:solidFill>
                  <a:schemeClr val="bg1"/>
                </a:solidFill>
                <a:latin typeface="Arial Hebrew Scholar" pitchFamily="2" charset="-79"/>
                <a:cs typeface="Arial Hebrew Scholar" pitchFamily="2" charset="-79"/>
              </a:rPr>
              <a:t> drafts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…</a:t>
            </a:r>
            <a:r>
              <a:rPr lang="en-US" sz="4000" dirty="0">
                <a:solidFill>
                  <a:schemeClr val="bg1"/>
                </a:solidFill>
                <a:latin typeface="Arial Hebrew Scholar" pitchFamily="2" charset="-79"/>
                <a:cs typeface="Arial Hebrew Scholar" pitchFamily="2" charset="-79"/>
              </a:rPr>
              <a:t>outlines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…</a:t>
            </a:r>
            <a:r>
              <a:rPr lang="en-US" sz="4000" dirty="0">
                <a:solidFill>
                  <a:schemeClr val="bg1"/>
                </a:solidFill>
                <a:latin typeface="Arial Hebrew Scholar" pitchFamily="2" charset="-79"/>
                <a:cs typeface="Arial Hebrew Scholar" pitchFamily="2" charset="-79"/>
              </a:rPr>
              <a:t>synopsis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……</a:t>
            </a:r>
            <a:r>
              <a:rPr lang="en-US" sz="4000" dirty="0">
                <a:solidFill>
                  <a:schemeClr val="bg1"/>
                </a:solidFill>
                <a:latin typeface="Arial Hebrew Scholar" pitchFamily="2" charset="-79"/>
                <a:cs typeface="Arial Hebrew Scholar" pitchFamily="2" charset="-79"/>
              </a:rPr>
              <a:t>abstracts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…</a:t>
            </a:r>
            <a:r>
              <a:rPr lang="en-US" sz="4000" dirty="0">
                <a:solidFill>
                  <a:srgbClr val="FFFF00"/>
                </a:solidFill>
                <a:latin typeface="Arial Hebrew Scholar" pitchFamily="2" charset="-79"/>
                <a:cs typeface="Arial Hebrew Scholar" pitchFamily="2" charset="-79"/>
              </a:rPr>
              <a:t>etc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latin typeface="Arial Hebrew Scholar" pitchFamily="2" charset="-79"/>
                <a:cs typeface="Arial Hebrew Scholar" pitchFamily="2" charset="-79"/>
              </a:rPr>
              <a:t>As late as I can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…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Due last day of exams by 4</a:t>
            </a:r>
            <a:r>
              <a:rPr lang="en-US" sz="4000" dirty="0">
                <a:solidFill>
                  <a:srgbClr val="FFFF00"/>
                </a:solidFill>
                <a:latin typeface="Arial Hebrew Scholar" pitchFamily="2" charset="-79"/>
                <a:cs typeface="Arial Hebrew Scholar" pitchFamily="2" charset="-79"/>
              </a:rPr>
              <a:t>: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00 PM</a:t>
            </a:r>
            <a:r>
              <a:rPr lang="en-US" sz="4000" dirty="0">
                <a:solidFill>
                  <a:srgbClr val="FFFF00"/>
                </a:solidFill>
                <a:latin typeface="Arial Hebrew Scholar" pitchFamily="2" charset="-79"/>
                <a:cs typeface="Arial Hebrew Scholar" pitchFamily="2" charset="-79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000" dirty="0">
                <a:solidFill>
                  <a:srgbClr val="FFFF00"/>
                </a:solidFill>
                <a:latin typeface="Arial Hebrew Scholar" pitchFamily="2" charset="-79"/>
                <a:cs typeface="Arial Hebrew Scholar" pitchFamily="2" charset="-79"/>
              </a:rPr>
              <a:t>Hand in </a:t>
            </a:r>
            <a:r>
              <a:rPr lang="en-US" sz="4000" dirty="0">
                <a:solidFill>
                  <a:schemeClr val="bg1"/>
                </a:solidFill>
                <a:latin typeface="Arial Hebrew Scholar" pitchFamily="2" charset="-79"/>
                <a:cs typeface="Arial Hebrew Scholar" pitchFamily="2" charset="-79"/>
              </a:rPr>
              <a:t>papers to front desk 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&amp;</a:t>
            </a:r>
            <a:r>
              <a:rPr lang="en-US" sz="4000" dirty="0">
                <a:solidFill>
                  <a:schemeClr val="bg1"/>
                </a:solidFill>
                <a:latin typeface="Arial Hebrew Scholar" pitchFamily="2" charset="-79"/>
                <a:cs typeface="Arial Hebrew Scholar" pitchFamily="2" charset="-79"/>
              </a:rPr>
              <a:t> send by email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000" dirty="0">
                <a:solidFill>
                  <a:srgbClr val="FFFF00"/>
                </a:solidFill>
                <a:latin typeface="Arial Hebrew Scholar" pitchFamily="2" charset="-79"/>
                <a:cs typeface="Arial Hebrew Scholar" pitchFamily="2" charset="-79"/>
              </a:rPr>
              <a:t>If email only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,</a:t>
            </a:r>
            <a:r>
              <a:rPr lang="en-US" sz="4000" dirty="0">
                <a:solidFill>
                  <a:schemeClr val="bg1"/>
                </a:solidFill>
                <a:latin typeface="Arial Hebrew Scholar" pitchFamily="2" charset="-79"/>
                <a:cs typeface="Arial Hebrew Scholar" pitchFamily="2" charset="-79"/>
              </a:rPr>
              <a:t> make sure you get acknowledgment of receipt</a:t>
            </a:r>
            <a:r>
              <a:rPr lang="en-US" sz="44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34547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17600"/>
            <a:ext cx="8229600" cy="46085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>
                <a:solidFill>
                  <a:srgbClr val="92D050"/>
                </a:solidFill>
              </a:rPr>
              <a:t>QUESTIONS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00"/>
                </a:solidFill>
              </a:rPr>
              <a:t>THOUGHTS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FF"/>
                </a:solidFill>
              </a:rPr>
              <a:t> DISCUSSION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43240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50" y="878681"/>
            <a:ext cx="5753100" cy="4470400"/>
          </a:xfrm>
        </p:spPr>
      </p:pic>
    </p:spTree>
    <p:extLst>
      <p:ext uri="{BB962C8B-B14F-4D97-AF65-F5344CB8AC3E}">
        <p14:creationId xmlns:p14="http://schemas.microsoft.com/office/powerpoint/2010/main" val="17336769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A4BDD-EB78-E64A-9E38-928B1E22D4B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926757"/>
            <a:ext cx="8229600" cy="47993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dirty="0">
                <a:solidFill>
                  <a:schemeClr val="bg1"/>
                </a:solidFill>
              </a:rPr>
              <a:t>Who is the greatest </a:t>
            </a:r>
            <a:r>
              <a:rPr lang="en-US" sz="8000" dirty="0">
                <a:solidFill>
                  <a:srgbClr val="FFFF00"/>
                </a:solidFill>
              </a:rPr>
              <a:t>(</a:t>
            </a:r>
            <a:r>
              <a:rPr lang="en-US" sz="8000" dirty="0">
                <a:solidFill>
                  <a:srgbClr val="FF0000"/>
                </a:solidFill>
              </a:rPr>
              <a:t>&amp;</a:t>
            </a:r>
            <a:r>
              <a:rPr lang="en-US" sz="8000" dirty="0">
                <a:solidFill>
                  <a:schemeClr val="bg1"/>
                </a:solidFill>
              </a:rPr>
              <a:t> best known</a:t>
            </a:r>
            <a:r>
              <a:rPr lang="en-US" sz="8000" dirty="0">
                <a:solidFill>
                  <a:srgbClr val="FFFF00"/>
                </a:solidFill>
              </a:rPr>
              <a:t>)</a:t>
            </a:r>
            <a:r>
              <a:rPr lang="en-US" sz="8000" dirty="0">
                <a:solidFill>
                  <a:schemeClr val="bg1"/>
                </a:solidFill>
              </a:rPr>
              <a:t> lawyer to be an in</a:t>
            </a:r>
            <a:r>
              <a:rPr lang="en-US" sz="8000" dirty="0">
                <a:solidFill>
                  <a:srgbClr val="FF0000"/>
                </a:solidFill>
              </a:rPr>
              <a:t>-</a:t>
            </a:r>
            <a:r>
              <a:rPr lang="en-US" sz="8000" dirty="0">
                <a:solidFill>
                  <a:schemeClr val="bg1"/>
                </a:solidFill>
              </a:rPr>
              <a:t>house counsel</a:t>
            </a:r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568500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C145EF-FD55-9649-BA40-ADEBEE284C2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794626" y="493713"/>
            <a:ext cx="3554747" cy="5232400"/>
          </a:xfrm>
        </p:spPr>
      </p:pic>
    </p:spTree>
    <p:extLst>
      <p:ext uri="{BB962C8B-B14F-4D97-AF65-F5344CB8AC3E}">
        <p14:creationId xmlns:p14="http://schemas.microsoft.com/office/powerpoint/2010/main" val="60671927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23" y="326593"/>
            <a:ext cx="8990077" cy="1016000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en-US" b="1" dirty="0">
                <a:solidFill>
                  <a:srgbClr val="FFFF00"/>
                </a:solidFill>
                <a:latin typeface="+mn-lt"/>
              </a:rPr>
              <a:t>A MATTER OF PERSPECTIVE</a:t>
            </a:r>
          </a:p>
        </p:txBody>
      </p:sp>
      <p:pic>
        <p:nvPicPr>
          <p:cNvPr id="4" name="Content Placeholder 3" descr="691px-M&amp;M's_Plain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1" r="-745" b="3814"/>
          <a:stretch/>
        </p:blipFill>
        <p:spPr>
          <a:xfrm>
            <a:off x="5467077" y="2234088"/>
            <a:ext cx="3676923" cy="3017934"/>
          </a:xfrm>
        </p:spPr>
      </p:pic>
      <p:pic>
        <p:nvPicPr>
          <p:cNvPr id="5" name="Content Placeholder 3" descr="800px-Smarties-UK-Candie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" b="712"/>
          <a:stretch/>
        </p:blipFill>
        <p:spPr>
          <a:xfrm>
            <a:off x="0" y="2925334"/>
            <a:ext cx="5467078" cy="232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248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468"/>
            <a:ext cx="8229600" cy="1227125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Conclusion</a:t>
            </a:r>
          </a:p>
        </p:txBody>
      </p:sp>
      <p:pic>
        <p:nvPicPr>
          <p:cNvPr id="4" name="Content Placeholder 3" descr="Thank-you-word-cloud.jpg">
            <a:extLst>
              <a:ext uri="{FF2B5EF4-FFF2-40B4-BE49-F238E27FC236}">
                <a16:creationId xmlns:a16="http://schemas.microsoft.com/office/drawing/2014/main" id="{AA4C595C-307A-F344-A4B9-6084255B67A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1"/>
          <a:stretch/>
        </p:blipFill>
        <p:spPr>
          <a:xfrm>
            <a:off x="621259" y="1473200"/>
            <a:ext cx="8220570" cy="4391025"/>
          </a:xfrm>
        </p:spPr>
      </p:pic>
    </p:spTree>
    <p:extLst>
      <p:ext uri="{BB962C8B-B14F-4D97-AF65-F5344CB8AC3E}">
        <p14:creationId xmlns:p14="http://schemas.microsoft.com/office/powerpoint/2010/main" val="22871606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69076" y="593766"/>
            <a:ext cx="8229600" cy="5322373"/>
          </a:xfrm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400" dirty="0">
                <a:solidFill>
                  <a:srgbClr val="FFFF00"/>
                </a:solidFill>
                <a:latin typeface="Apple Chancery" charset="0"/>
                <a:ea typeface="Apple Chancery" charset="0"/>
                <a:cs typeface="Apple Chancery" charset="0"/>
              </a:rPr>
              <a:t>SEE YOU NEXT WEEK</a:t>
            </a:r>
            <a:r>
              <a:rPr lang="en-US" sz="10400" dirty="0">
                <a:solidFill>
                  <a:srgbClr val="FF0000"/>
                </a:solidFill>
                <a:latin typeface="Apple Chancery" charset="0"/>
                <a:ea typeface="Apple Chancery" charset="0"/>
                <a:cs typeface="Apple Chancery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52734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09AA3-262C-AB4B-8528-E19356031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3589"/>
            <a:ext cx="8229600" cy="10160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It was a dark &amp; stormy night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0049B-3DDD-9441-BFBD-862030C9A31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2161309"/>
            <a:ext cx="8229600" cy="35648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</a:rPr>
              <a:t>Wednesday January 15, 2014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CB507E-6292-C145-AB9D-A1A0DD10F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076" y="3429000"/>
            <a:ext cx="5611847" cy="131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172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32"/>
            <a:ext cx="9144000" cy="1250982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+mn-lt"/>
                <a:cs typeface="Times New Roman"/>
              </a:rPr>
              <a:t>  </a:t>
            </a:r>
            <a:r>
              <a:rPr lang="en-US" b="1" dirty="0">
                <a:solidFill>
                  <a:srgbClr val="FFFF00"/>
                </a:solidFill>
                <a:latin typeface="+mn-lt"/>
                <a:cs typeface="Times New Roman"/>
              </a:rPr>
              <a:t>Always include a cat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57114"/>
            <a:ext cx="8229600" cy="4469020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  <a:latin typeface="+mn-lt"/>
                <a:cs typeface="Times New Roman"/>
              </a:rPr>
              <a:t>          </a:t>
            </a:r>
            <a:endParaRPr lang="en-US" sz="3200" dirty="0">
              <a:solidFill>
                <a:schemeClr val="bg1"/>
              </a:solidFill>
              <a:latin typeface="+mn-lt"/>
              <a:cs typeface="Times New Roman"/>
            </a:endParaRP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6" name="Content Placeholder 3" descr="cat-1382015906Wuw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" r="-270"/>
          <a:stretch/>
        </p:blipFill>
        <p:spPr>
          <a:xfrm>
            <a:off x="1303130" y="1408134"/>
            <a:ext cx="6548783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67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D4E67-81EB-DA46-A659-3E51151D4C7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2201332"/>
            <a:ext cx="8229600" cy="3524801"/>
          </a:xfrm>
        </p:spPr>
        <p:txBody>
          <a:bodyPr/>
          <a:lstStyle/>
          <a:p>
            <a:pPr marL="0" indent="0" algn="ctr" fontAlgn="base">
              <a:buNone/>
            </a:pPr>
            <a:r>
              <a:rPr lang="en-CA" i="1" dirty="0">
                <a:solidFill>
                  <a:schemeClr val="bg1"/>
                </a:solidFill>
              </a:rPr>
              <a:t>In learning you will teach</a:t>
            </a:r>
          </a:p>
          <a:p>
            <a:pPr marL="0" indent="0" algn="ctr" fontAlgn="base">
              <a:buNone/>
            </a:pPr>
            <a:r>
              <a:rPr lang="en-CA" i="1" dirty="0">
                <a:solidFill>
                  <a:schemeClr val="bg1"/>
                </a:solidFill>
              </a:rPr>
              <a:t>And in teaching you will learn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CA" dirty="0">
                <a:solidFill>
                  <a:schemeClr val="bg1">
                    <a:lumMod val="65000"/>
                  </a:schemeClr>
                </a:solidFill>
              </a:rPr>
              <a:t>Phil Collins' </a:t>
            </a:r>
            <a:r>
              <a:rPr lang="en-CA" i="1" dirty="0">
                <a:solidFill>
                  <a:schemeClr val="bg1">
                    <a:lumMod val="65000"/>
                  </a:schemeClr>
                </a:solidFill>
              </a:rPr>
              <a:t>Son of Man  </a:t>
            </a:r>
            <a:r>
              <a:rPr lang="en-CA" dirty="0">
                <a:solidFill>
                  <a:schemeClr val="bg1">
                    <a:lumMod val="65000"/>
                  </a:schemeClr>
                </a:solidFill>
              </a:rPr>
              <a:t>(1999)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7353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6078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+mn-lt"/>
                <a:cs typeface="Arial"/>
              </a:rPr>
              <a:t>Our Academic Partners</a:t>
            </a:r>
            <a:r>
              <a:rPr lang="en-US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6" y="2526632"/>
            <a:ext cx="8210484" cy="122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7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0C1F36-B9EC-BC49-843A-171FCB52ED8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870857" y="382588"/>
            <a:ext cx="7402285" cy="5343525"/>
          </a:xfrm>
        </p:spPr>
      </p:pic>
    </p:spTree>
    <p:extLst>
      <p:ext uri="{BB962C8B-B14F-4D97-AF65-F5344CB8AC3E}">
        <p14:creationId xmlns:p14="http://schemas.microsoft.com/office/powerpoint/2010/main" val="1844408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1C43CD-E355-8949-80C2-DDFDE016638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762000" y="554831"/>
            <a:ext cx="7620000" cy="5130800"/>
          </a:xfrm>
        </p:spPr>
      </p:pic>
    </p:spTree>
    <p:extLst>
      <p:ext uri="{BB962C8B-B14F-4D97-AF65-F5344CB8AC3E}">
        <p14:creationId xmlns:p14="http://schemas.microsoft.com/office/powerpoint/2010/main" val="4039187027"/>
      </p:ext>
    </p:extLst>
  </p:cSld>
  <p:clrMapOvr>
    <a:masterClrMapping/>
  </p:clrMapOvr>
</p:sld>
</file>

<file path=ppt/theme/theme1.xml><?xml version="1.0" encoding="utf-8"?>
<a:theme xmlns:a="http://schemas.openxmlformats.org/drawingml/2006/main" name="CDM_PPT_Templat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DM_PPT_Templat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CDM_PPT_Template .thmx</Template>
  <TotalTime>3878</TotalTime>
  <Words>730</Words>
  <Application>Microsoft Macintosh PowerPoint</Application>
  <PresentationFormat>On-screen Show (4:3)</PresentationFormat>
  <Paragraphs>168</Paragraphs>
  <Slides>72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72</vt:i4>
      </vt:variant>
    </vt:vector>
  </HeadingPairs>
  <TitlesOfParts>
    <vt:vector size="88" baseType="lpstr">
      <vt:lpstr>Adobe Hebrew</vt:lpstr>
      <vt:lpstr>American Typewriter</vt:lpstr>
      <vt:lpstr>Andale Mono</vt:lpstr>
      <vt:lpstr>Apple Chancery</vt:lpstr>
      <vt:lpstr>Arial</vt:lpstr>
      <vt:lpstr>Arial Hebrew Scholar</vt:lpstr>
      <vt:lpstr>Calibri</vt:lpstr>
      <vt:lpstr>Didot</vt:lpstr>
      <vt:lpstr>Klavika</vt:lpstr>
      <vt:lpstr>Lucida Console</vt:lpstr>
      <vt:lpstr>Mangal</vt:lpstr>
      <vt:lpstr>Times</vt:lpstr>
      <vt:lpstr>Times New Roman</vt:lpstr>
      <vt:lpstr>Wingdings</vt:lpstr>
      <vt:lpstr>CDM_PPT_Template </vt:lpstr>
      <vt:lpstr>2_CDM_PPT_Template </vt:lpstr>
      <vt:lpstr>Introduction to the Course</vt:lpstr>
      <vt:lpstr>PowerPoint Presentation</vt:lpstr>
      <vt:lpstr>Terrific Thursdays</vt:lpstr>
      <vt:lpstr>PowerPoint Presentation</vt:lpstr>
      <vt:lpstr>PowerPoint Presentation</vt:lpstr>
      <vt:lpstr>Basics Part 1</vt:lpstr>
      <vt:lpstr>It was a dark &amp; stormy night….</vt:lpstr>
      <vt:lpstr>PowerPoint Presentation</vt:lpstr>
      <vt:lpstr>PowerPoint Presentation</vt:lpstr>
      <vt:lpstr>Pause</vt:lpstr>
      <vt:lpstr>PowerPoint Presentation</vt:lpstr>
      <vt:lpstr>Basics Part 2: Who me?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 to the law…</vt:lpstr>
      <vt:lpstr>Every Canadian Kids Dream?</vt:lpstr>
      <vt:lpstr>Left the Canucks in 2010…before</vt:lpstr>
      <vt:lpstr>Pause</vt:lpstr>
      <vt:lpstr>PowerPoint Presentation</vt:lpstr>
      <vt:lpstr>Basics Part 3: Pick your meme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Basics Part 4: Pedagogy</vt:lpstr>
      <vt:lpstr>Pedagogic theory please?…</vt:lpstr>
      <vt:lpstr>PowerPoint Presentation</vt:lpstr>
      <vt:lpstr>Pedagogic Goals</vt:lpstr>
      <vt:lpstr>Pedagogic Emphasis</vt:lpstr>
      <vt:lpstr>PowerPoint Presentation</vt:lpstr>
      <vt:lpstr>PowerPoint Presentation</vt:lpstr>
      <vt:lpstr>PowerPoint Presentation</vt:lpstr>
      <vt:lpstr>Syllabus Exercise Part 1</vt:lpstr>
      <vt:lpstr>PowerPoint Presentation</vt:lpstr>
      <vt:lpstr>PowerPoint Presentation</vt:lpstr>
      <vt:lpstr>Sample…</vt:lpstr>
      <vt:lpstr>PowerPoint Presentation</vt:lpstr>
      <vt:lpstr>PowerPoint Presentation</vt:lpstr>
      <vt:lpstr>PowerPoint Presentation</vt:lpstr>
      <vt:lpstr>PowerPoint Presentation</vt:lpstr>
      <vt:lpstr>Context</vt:lpstr>
      <vt:lpstr>Problem 1 = Artificiality</vt:lpstr>
      <vt:lpstr>Problem 2 = Confusion</vt:lpstr>
      <vt:lpstr>Impacts…</vt:lpstr>
      <vt:lpstr>The course in one cartoon</vt:lpstr>
      <vt:lpstr>PowerPoint Presentation</vt:lpstr>
      <vt:lpstr>Complications</vt:lpstr>
      <vt:lpstr>Syllabus Exercise Part 2 Next Week</vt:lpstr>
      <vt:lpstr>PowerPoint Presentation</vt:lpstr>
      <vt:lpstr>PowerPoint Presentation</vt:lpstr>
      <vt:lpstr> EVALUATION </vt:lpstr>
      <vt:lpstr>Paper Confessional  (or what I learned one winter holiday)</vt:lpstr>
      <vt:lpstr>Group Presentations</vt:lpstr>
      <vt:lpstr>Evaluation Tips</vt:lpstr>
      <vt:lpstr>Grades (primarily)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 MATTER OF PERSPECTIVE</vt:lpstr>
      <vt:lpstr>Conclusion</vt:lpstr>
      <vt:lpstr>PowerPoint Presentation</vt:lpstr>
      <vt:lpstr>  Always include a cat picture</vt:lpstr>
      <vt:lpstr>PowerPoint Presentation</vt:lpstr>
      <vt:lpstr> Our Academic Partners </vt:lpstr>
    </vt:vector>
  </TitlesOfParts>
  <Company>Festinger Bahniwal Law &amp; Strategy LLP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Controlling the Controllers</dc:title>
  <dc:creator>Jon Festinger</dc:creator>
  <cp:lastModifiedBy>Microsoft Office User</cp:lastModifiedBy>
  <cp:revision>411</cp:revision>
  <cp:lastPrinted>2013-11-20T04:46:48Z</cp:lastPrinted>
  <dcterms:created xsi:type="dcterms:W3CDTF">2013-03-18T21:23:38Z</dcterms:created>
  <dcterms:modified xsi:type="dcterms:W3CDTF">2019-02-07T20:12:18Z</dcterms:modified>
</cp:coreProperties>
</file>