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Roboto"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5"/>
    <p:restoredTop sz="94629"/>
  </p:normalViewPr>
  <p:slideViewPr>
    <p:cSldViewPr snapToGrid="0">
      <p:cViewPr varScale="1">
        <p:scale>
          <a:sx n="138" d="100"/>
          <a:sy n="138" d="100"/>
        </p:scale>
        <p:origin x="184"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ff8b159d7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4ff8b159d7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rgbClr val="212121"/>
              </a:buClr>
              <a:buSzPts val="1200"/>
              <a:buChar char="-"/>
            </a:pPr>
            <a:endParaRPr sz="1200">
              <a:solidFill>
                <a:srgbClr val="212121"/>
              </a:solidFill>
              <a:highlight>
                <a:srgbClr val="FFFFFF"/>
              </a:high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005c6d517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5005c6d51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5005c6d517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5005c6d51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005c6d517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5005c6d51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212121"/>
              </a:solidFill>
              <a:highlight>
                <a:srgbClr val="FFFFFF"/>
              </a:highligh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005c6d517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5005c6d517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212121"/>
              </a:solidFill>
              <a:highlight>
                <a:srgbClr val="FFFFFF"/>
              </a:highligh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4cf797d3b5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4cf797d3b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005c6d517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5005c6d517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 </a:t>
            </a:r>
            <a:r>
              <a:rPr lang="en" sz="1200">
                <a:solidFill>
                  <a:srgbClr val="212121"/>
                </a:solidFill>
                <a:highlight>
                  <a:srgbClr val="FFFFFF"/>
                </a:highlight>
              </a:rPr>
              <a:t>Whereas privilege only applies to certain communications between lawyers and their clients, all information shared with counsel, including that the client has consulted the lawyer, is covered by the duty of confidentiality. </a:t>
            </a:r>
            <a:endParaRPr sz="1200">
              <a:solidFill>
                <a:srgbClr val="212121"/>
              </a:solidFill>
              <a:highlight>
                <a:srgbClr val="FFFFFF"/>
              </a:highlight>
            </a:endParaRPr>
          </a:p>
          <a:p>
            <a:pPr marL="0" lvl="0" indent="0" algn="l" rtl="0">
              <a:spcBef>
                <a:spcPts val="0"/>
              </a:spcBef>
              <a:spcAft>
                <a:spcPts val="0"/>
              </a:spcAft>
              <a:buNone/>
            </a:pPr>
            <a:endParaRPr sz="1200">
              <a:solidFill>
                <a:srgbClr val="212121"/>
              </a:solidFill>
              <a:highlight>
                <a:srgbClr val="FFFFFF"/>
              </a:highlight>
            </a:endParaRPr>
          </a:p>
          <a:p>
            <a:pPr marL="0" lvl="0" indent="0" algn="l" rtl="0">
              <a:spcBef>
                <a:spcPts val="0"/>
              </a:spcBef>
              <a:spcAft>
                <a:spcPts val="0"/>
              </a:spcAft>
              <a:buNone/>
            </a:pPr>
            <a:r>
              <a:rPr lang="en" sz="1200">
                <a:solidFill>
                  <a:srgbClr val="212121"/>
                </a:solidFill>
                <a:highlight>
                  <a:srgbClr val="FFFFFF"/>
                </a:highlight>
              </a:rPr>
              <a:t>#2 The duty of confidentiality requires lawyers to maintain confidence over all information pertaining to their client but privilege only prevents the entry of certain communications into evidence in legal proceedings.</a:t>
            </a:r>
            <a:endParaRPr sz="1200">
              <a:solidFill>
                <a:srgbClr val="212121"/>
              </a:solidFill>
              <a:highlight>
                <a:srgbClr val="FFFFFF"/>
              </a:highlight>
            </a:endParaRPr>
          </a:p>
          <a:p>
            <a:pPr marL="0" lvl="0" indent="0" algn="l" rtl="0">
              <a:spcBef>
                <a:spcPts val="0"/>
              </a:spcBef>
              <a:spcAft>
                <a:spcPts val="0"/>
              </a:spcAft>
              <a:buNone/>
            </a:pPr>
            <a:endParaRPr sz="1200">
              <a:solidFill>
                <a:srgbClr val="212121"/>
              </a:solidFill>
              <a:highlight>
                <a:srgbClr val="FFFFFF"/>
              </a:highlight>
            </a:endParaRPr>
          </a:p>
          <a:p>
            <a:pPr marL="0" lvl="0" indent="0" algn="l" rtl="0">
              <a:spcBef>
                <a:spcPts val="0"/>
              </a:spcBef>
              <a:spcAft>
                <a:spcPts val="0"/>
              </a:spcAft>
              <a:buNone/>
            </a:pPr>
            <a:r>
              <a:rPr lang="en" sz="1200">
                <a:solidFill>
                  <a:srgbClr val="212121"/>
                </a:solidFill>
                <a:highlight>
                  <a:srgbClr val="FFFFFF"/>
                </a:highlight>
              </a:rPr>
              <a:t>#3 In-house lawyers must comply with the same duty of confidentiality imposed on lawyers in private practice. Compliance with the duty of confidentiality may be more complex for in-house lawyers who have access to a broader quantity of confidential information than external lawyers. In-house lawyers will have access to information concerning all aspects of the company’s business and affairs and spanning a wide range of oral, written and electronic communications and other sources of company information such as databases, paper and electronic files.</a:t>
            </a:r>
            <a:br>
              <a:rPr lang="en" sz="1200">
                <a:solidFill>
                  <a:srgbClr val="212121"/>
                </a:solidFill>
                <a:highlight>
                  <a:srgbClr val="FFFFFF"/>
                </a:highlight>
              </a:rPr>
            </a:br>
            <a:endParaRPr sz="1200">
              <a:solidFill>
                <a:srgbClr val="212121"/>
              </a:solidFill>
              <a:highlight>
                <a:srgbClr val="FFFFFF"/>
              </a:highlight>
            </a:endParaRPr>
          </a:p>
          <a:p>
            <a:pPr marL="0" lvl="0" indent="0" algn="l" rtl="0">
              <a:spcBef>
                <a:spcPts val="0"/>
              </a:spcBef>
              <a:spcAft>
                <a:spcPts val="0"/>
              </a:spcAft>
              <a:buNone/>
            </a:pPr>
            <a:r>
              <a:rPr lang="en" sz="1200">
                <a:solidFill>
                  <a:srgbClr val="212121"/>
                </a:solidFill>
                <a:highlight>
                  <a:srgbClr val="FFFFFF"/>
                </a:highlight>
              </a:rPr>
              <a:t>#4</a:t>
            </a:r>
            <a:r>
              <a:rPr lang="en" sz="1200">
                <a:solidFill>
                  <a:srgbClr val="212121"/>
                </a:solidFill>
              </a:rPr>
              <a:t> An in-house lawyer's duty of confidentiality also extends to the supervision of the law departments’ non-legal staff that have access to confidential information. When providing confidential information to staff, in-house counsel should:</a:t>
            </a:r>
            <a:endParaRPr sz="1200">
              <a:solidFill>
                <a:srgbClr val="212121"/>
              </a:solidFill>
            </a:endParaRPr>
          </a:p>
          <a:p>
            <a:pPr marL="457200" lvl="0" indent="-304800" algn="l" rtl="0">
              <a:lnSpc>
                <a:spcPct val="115000"/>
              </a:lnSpc>
              <a:spcBef>
                <a:spcPts val="1100"/>
              </a:spcBef>
              <a:spcAft>
                <a:spcPts val="0"/>
              </a:spcAft>
              <a:buClr>
                <a:srgbClr val="212121"/>
              </a:buClr>
              <a:buSzPts val="1200"/>
              <a:buChar char="-"/>
            </a:pPr>
            <a:r>
              <a:rPr lang="en" sz="1200">
                <a:solidFill>
                  <a:srgbClr val="212121"/>
                </a:solidFill>
              </a:rPr>
              <a:t>Only disclose such confidential information as is necessary to complete a task </a:t>
            </a:r>
            <a:endParaRPr sz="1200">
              <a:solidFill>
                <a:srgbClr val="212121"/>
              </a:solidFill>
            </a:endParaRPr>
          </a:p>
          <a:p>
            <a:pPr marL="457200" lvl="0" indent="-304800" algn="l" rtl="0">
              <a:lnSpc>
                <a:spcPct val="115000"/>
              </a:lnSpc>
              <a:spcBef>
                <a:spcPts val="0"/>
              </a:spcBef>
              <a:spcAft>
                <a:spcPts val="0"/>
              </a:spcAft>
              <a:buClr>
                <a:srgbClr val="212121"/>
              </a:buClr>
              <a:buSzPts val="1200"/>
              <a:buChar char="-"/>
            </a:pPr>
            <a:r>
              <a:rPr lang="en" sz="1200">
                <a:solidFill>
                  <a:srgbClr val="212121"/>
                </a:solidFill>
              </a:rPr>
              <a:t>Particularly with sensitive information, keep the relevant officers, directors, other senior employees or external counsel informed about who from the law department is involved in the file and has access to confidential information. </a:t>
            </a:r>
            <a:endParaRPr sz="1200">
              <a:solidFill>
                <a:srgbClr val="212121"/>
              </a:solidFill>
            </a:endParaRPr>
          </a:p>
          <a:p>
            <a:pPr marL="457200" lvl="0" indent="-304800" algn="l" rtl="0">
              <a:lnSpc>
                <a:spcPct val="115000"/>
              </a:lnSpc>
              <a:spcBef>
                <a:spcPts val="0"/>
              </a:spcBef>
              <a:spcAft>
                <a:spcPts val="0"/>
              </a:spcAft>
              <a:buClr>
                <a:srgbClr val="212121"/>
              </a:buClr>
              <a:buSzPts val="1200"/>
              <a:buChar char="-"/>
            </a:pPr>
            <a:r>
              <a:rPr lang="en" sz="1200">
                <a:solidFill>
                  <a:srgbClr val="212121"/>
                </a:solidFill>
              </a:rPr>
              <a:t>Ensure that staff are aware of confidential nature of the information and educated about how to maintain confidentiality </a:t>
            </a:r>
            <a:endParaRPr sz="1200">
              <a:solidFill>
                <a:srgbClr val="212121"/>
              </a:solidFill>
            </a:endParaRPr>
          </a:p>
          <a:p>
            <a:pPr marL="457200" lvl="0" indent="-304800" algn="l" rtl="0">
              <a:lnSpc>
                <a:spcPct val="115000"/>
              </a:lnSpc>
              <a:spcBef>
                <a:spcPts val="0"/>
              </a:spcBef>
              <a:spcAft>
                <a:spcPts val="0"/>
              </a:spcAft>
              <a:buClr>
                <a:srgbClr val="212121"/>
              </a:buClr>
              <a:buSzPts val="1200"/>
              <a:buChar char="-"/>
            </a:pPr>
            <a:r>
              <a:rPr lang="en" sz="1200">
                <a:solidFill>
                  <a:srgbClr val="212121"/>
                </a:solidFill>
              </a:rPr>
              <a:t>Company entering into confidentiality agreements </a:t>
            </a:r>
            <a:endParaRPr sz="1200">
              <a:solidFill>
                <a:srgbClr val="212121"/>
              </a:solidFill>
            </a:endParaRPr>
          </a:p>
          <a:p>
            <a:pPr marL="0" lvl="0" indent="0" algn="l" rtl="0">
              <a:lnSpc>
                <a:spcPct val="115000"/>
              </a:lnSpc>
              <a:spcBef>
                <a:spcPts val="1100"/>
              </a:spcBef>
              <a:spcAft>
                <a:spcPts val="0"/>
              </a:spcAft>
              <a:buNone/>
            </a:pPr>
            <a:r>
              <a:rPr lang="en" sz="1200">
                <a:solidFill>
                  <a:srgbClr val="212121"/>
                </a:solidFill>
              </a:rPr>
              <a:t>#5: </a:t>
            </a:r>
            <a:r>
              <a:rPr lang="en" sz="1200">
                <a:solidFill>
                  <a:srgbClr val="212121"/>
                </a:solidFill>
                <a:highlight>
                  <a:srgbClr val="FFFFFF"/>
                </a:highlight>
              </a:rPr>
              <a:t>In-house lawyers may be tempted to use confidential information gained from past legal services to the benefit of the company but are barred from doing so by their duty of confidentiality. The duty of confidentiality is ongoing and in-house lawyers continue to owe the duty to all former clients who they served in private practice or at other companies for whom they acted as in-house counsel. The duty may also be owed to persons for whom the lawyer did not act or did not enter into a formal lawyer-client relationship with if, in the course of seeking legal advice, such person divulge confidential information to the lawyer </a:t>
            </a:r>
            <a:endParaRPr sz="1200">
              <a:solidFill>
                <a:srgbClr val="212121"/>
              </a:solidFill>
            </a:endParaRPr>
          </a:p>
          <a:p>
            <a:pPr marL="0" lvl="0" indent="0" algn="l" rtl="0">
              <a:lnSpc>
                <a:spcPct val="115000"/>
              </a:lnSpc>
              <a:spcBef>
                <a:spcPts val="1100"/>
              </a:spcBef>
              <a:spcAft>
                <a:spcPts val="0"/>
              </a:spcAft>
              <a:buClr>
                <a:srgbClr val="000000"/>
              </a:buClr>
              <a:buSzPts val="1100"/>
              <a:buFont typeface="Arial"/>
              <a:buNone/>
            </a:pPr>
            <a:endParaRPr sz="1200">
              <a:solidFill>
                <a:srgbClr val="212121"/>
              </a:solidFill>
            </a:endParaRPr>
          </a:p>
          <a:p>
            <a:pPr marL="0" lvl="0" indent="0" algn="l" rtl="0">
              <a:spcBef>
                <a:spcPts val="0"/>
              </a:spcBef>
              <a:spcAft>
                <a:spcPts val="0"/>
              </a:spcAft>
              <a:buNone/>
            </a:pPr>
            <a:endParaRPr sz="1200">
              <a:solidFill>
                <a:srgbClr val="212121"/>
              </a:solidFill>
              <a:highlight>
                <a:srgbClr val="FFFFFF"/>
              </a:highligh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509f531ad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509f531ad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509f531ad6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509f531ad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09f531ad6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509f531ad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4cf797d3b5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4cf797d3b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09f531ad6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509f531ad6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509f531ad6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509f531ad6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509f531ad6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509f531ad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5005c6d517_0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5005c6d517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5005c6d517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5005c6d517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ce6a6015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ce6a6015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cf797d3b5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cf797d3b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ff8b159d7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ff8b159d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4ff8b159d7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4ff8b159d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ff8b159d7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ff8b159d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50">
              <a:solidFill>
                <a:srgbClr val="333333"/>
              </a:solidFill>
              <a:highlight>
                <a:srgbClr val="FFFFFF"/>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ff8b159d7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ff8b159d7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4ff8b159d7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4ff8b159d7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lstStyle>
            <a:lvl1pPr lvl="0" algn="ctr" rtl="0">
              <a:spcBef>
                <a:spcPts val="0"/>
              </a:spcBef>
              <a:spcAft>
                <a:spcPts val="0"/>
              </a:spcAft>
              <a:buClr>
                <a:schemeClr val="lt1"/>
              </a:buClr>
              <a:buSzPts val="12000"/>
              <a:buNone/>
              <a:defRPr sz="12000">
                <a:solidFill>
                  <a:schemeClr val="lt1"/>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1600"/>
              </a:spcBef>
              <a:spcAft>
                <a:spcPts val="0"/>
              </a:spcAft>
              <a:buClr>
                <a:schemeClr val="lt1"/>
              </a:buClr>
              <a:buSzPts val="1400"/>
              <a:buChar char="○"/>
              <a:defRPr>
                <a:solidFill>
                  <a:schemeClr val="lt1"/>
                </a:solidFill>
              </a:defRPr>
            </a:lvl2pPr>
            <a:lvl3pPr marL="1371600" lvl="2" indent="-317500" algn="ctr" rtl="0">
              <a:spcBef>
                <a:spcPts val="1600"/>
              </a:spcBef>
              <a:spcAft>
                <a:spcPts val="0"/>
              </a:spcAft>
              <a:buClr>
                <a:schemeClr val="lt1"/>
              </a:buClr>
              <a:buSzPts val="1400"/>
              <a:buChar char="■"/>
              <a:defRPr>
                <a:solidFill>
                  <a:schemeClr val="lt1"/>
                </a:solidFill>
              </a:defRPr>
            </a:lvl3pPr>
            <a:lvl4pPr marL="1828800" lvl="3" indent="-317500" algn="ctr" rtl="0">
              <a:spcBef>
                <a:spcPts val="1600"/>
              </a:spcBef>
              <a:spcAft>
                <a:spcPts val="0"/>
              </a:spcAft>
              <a:buClr>
                <a:schemeClr val="lt1"/>
              </a:buClr>
              <a:buSzPts val="1400"/>
              <a:buChar char="●"/>
              <a:defRPr>
                <a:solidFill>
                  <a:schemeClr val="lt1"/>
                </a:solidFill>
              </a:defRPr>
            </a:lvl4pPr>
            <a:lvl5pPr marL="2286000" lvl="4" indent="-317500" algn="ctr" rtl="0">
              <a:spcBef>
                <a:spcPts val="1600"/>
              </a:spcBef>
              <a:spcAft>
                <a:spcPts val="0"/>
              </a:spcAft>
              <a:buClr>
                <a:schemeClr val="lt1"/>
              </a:buClr>
              <a:buSzPts val="1400"/>
              <a:buChar char="○"/>
              <a:defRPr>
                <a:solidFill>
                  <a:schemeClr val="lt1"/>
                </a:solidFill>
              </a:defRPr>
            </a:lvl5pPr>
            <a:lvl6pPr marL="2743200" lvl="5" indent="-317500" algn="ctr" rtl="0">
              <a:spcBef>
                <a:spcPts val="1600"/>
              </a:spcBef>
              <a:spcAft>
                <a:spcPts val="0"/>
              </a:spcAft>
              <a:buClr>
                <a:schemeClr val="lt1"/>
              </a:buClr>
              <a:buSzPts val="1400"/>
              <a:buChar char="■"/>
              <a:defRPr>
                <a:solidFill>
                  <a:schemeClr val="lt1"/>
                </a:solidFill>
              </a:defRPr>
            </a:lvl6pPr>
            <a:lvl7pPr marL="3200400" lvl="6" indent="-317500" algn="ctr" rtl="0">
              <a:spcBef>
                <a:spcPts val="1600"/>
              </a:spcBef>
              <a:spcAft>
                <a:spcPts val="0"/>
              </a:spcAft>
              <a:buClr>
                <a:schemeClr val="lt1"/>
              </a:buClr>
              <a:buSzPts val="1400"/>
              <a:buChar char="●"/>
              <a:defRPr>
                <a:solidFill>
                  <a:schemeClr val="lt1"/>
                </a:solidFill>
              </a:defRPr>
            </a:lvl7pPr>
            <a:lvl8pPr marL="3657600" lvl="7" indent="-317500" algn="ctr" rtl="0">
              <a:spcBef>
                <a:spcPts val="1600"/>
              </a:spcBef>
              <a:spcAft>
                <a:spcPts val="0"/>
              </a:spcAft>
              <a:buClr>
                <a:schemeClr val="lt1"/>
              </a:buClr>
              <a:buSzPts val="1400"/>
              <a:buChar char="○"/>
              <a:defRPr>
                <a:solidFill>
                  <a:schemeClr val="lt1"/>
                </a:solidFill>
              </a:defRPr>
            </a:lvl8pPr>
            <a:lvl9pPr marL="4114800" lvl="8" indent="-317500" algn="ctr" rtl="0">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u_Ka4awcCQk?t=14"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s://www.lawyersweekly.com.au/corporate-counsel/24768-what-does-a-typical-day-look-like-for-in-house-counsel"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business.financialpost.com/legal-post/why-in-house-lawyers-are-extremely-happy" TargetMode="External"/><Relationship Id="rId5" Type="http://schemas.openxmlformats.org/officeDocument/2006/relationships/hyperlink" Target="https://ca.practicallaw.thomsonreuters.com/3-623-5717?originationContext=document&amp;transitionType=DocumentItem&amp;contextData=(sc.Default)&amp;firstPage=true&amp;bhcp=1" TargetMode="External"/><Relationship Id="rId4" Type="http://schemas.openxmlformats.org/officeDocument/2006/relationships/hyperlink" Target="https://ca.practicallaw.thomsonreuters.com/Document/I2df977843c8111e698dc8b09b4f043e0/View/FullText.html?transitionType=Default&amp;contextData=(sc.Default)&amp;clientid=CUNNINGHAM+ELIZABETH&amp;firstPage=true&amp;bhcp=1&amp;OWSessionId=19145f0c6c9146edafad66efe90cd429&amp;skipAnonymous=true#co_anchor_a00000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 Day in the Life of In-House Counsel</a:t>
            </a:r>
            <a:endParaRPr/>
          </a:p>
        </p:txBody>
      </p:sp>
      <p:sp>
        <p:nvSpPr>
          <p:cNvPr id="86" name="Google Shape;86;p13"/>
          <p:cNvSpPr txBox="1">
            <a:spLocks noGrp="1"/>
          </p:cNvSpPr>
          <p:nvPr>
            <p:ph type="subTitle" idx="1"/>
          </p:nvPr>
        </p:nvSpPr>
        <p:spPr>
          <a:xfrm>
            <a:off x="3848950" y="4161025"/>
            <a:ext cx="5109000" cy="47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Elizabeth Cunningham, Aman Taggar and Alisha Mangat</a:t>
            </a:r>
            <a:endParaRPr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Role of In-House Counsel </a:t>
            </a:r>
            <a:endParaRPr/>
          </a:p>
          <a:p>
            <a:pPr marL="0" lvl="0" indent="0" algn="l" rtl="0">
              <a:spcBef>
                <a:spcPts val="0"/>
              </a:spcBef>
              <a:spcAft>
                <a:spcPts val="0"/>
              </a:spcAft>
              <a:buNone/>
            </a:pPr>
            <a:endParaRPr/>
          </a:p>
        </p:txBody>
      </p:sp>
      <p:sp>
        <p:nvSpPr>
          <p:cNvPr id="140" name="Google Shape;140;p22"/>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Duty of Loyalty </a:t>
            </a:r>
            <a:endParaRPr/>
          </a:p>
          <a:p>
            <a:pPr marL="457200" lvl="0" indent="-342900" algn="l" rtl="0">
              <a:spcBef>
                <a:spcPts val="1600"/>
              </a:spcBef>
              <a:spcAft>
                <a:spcPts val="0"/>
              </a:spcAft>
              <a:buSzPts val="1800"/>
              <a:buChar char="-"/>
            </a:pPr>
            <a:r>
              <a:rPr lang="en"/>
              <a:t>Duty to commit to the company cause </a:t>
            </a:r>
            <a:endParaRPr/>
          </a:p>
          <a:p>
            <a:pPr marL="457200" lvl="0" indent="-342900" algn="l" rtl="0">
              <a:spcBef>
                <a:spcPts val="0"/>
              </a:spcBef>
              <a:spcAft>
                <a:spcPts val="0"/>
              </a:spcAft>
              <a:buSzPts val="1800"/>
              <a:buChar char="-"/>
            </a:pPr>
            <a:r>
              <a:rPr lang="en"/>
              <a:t>Duty of candour </a:t>
            </a:r>
            <a:endParaRPr/>
          </a:p>
          <a:p>
            <a:pPr marL="457200" lvl="0" indent="-342900" algn="l" rtl="0">
              <a:spcBef>
                <a:spcPts val="0"/>
              </a:spcBef>
              <a:spcAft>
                <a:spcPts val="0"/>
              </a:spcAft>
              <a:buSzPts val="1800"/>
              <a:buChar char="-"/>
            </a:pPr>
            <a:r>
              <a:rPr lang="en"/>
              <a:t>Duty to avoid conflicting interests </a:t>
            </a:r>
            <a:endParaRPr/>
          </a:p>
          <a:p>
            <a:pPr marL="457200" lvl="0" indent="-342900" algn="l" rtl="0">
              <a:spcBef>
                <a:spcPts val="0"/>
              </a:spcBef>
              <a:spcAft>
                <a:spcPts val="0"/>
              </a:spcAft>
              <a:buSzPts val="1800"/>
              <a:buChar char="-"/>
            </a:pPr>
            <a:r>
              <a:rPr lang="en"/>
              <a:t>Duty of confidentiality </a:t>
            </a:r>
            <a:endParaRPr/>
          </a:p>
          <a:p>
            <a:pPr marL="0" lvl="0" indent="0" algn="l" rtl="0">
              <a:spcBef>
                <a:spcPts val="160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Identifying the Client </a:t>
            </a:r>
            <a:endParaRPr/>
          </a:p>
        </p:txBody>
      </p:sp>
      <p:sp>
        <p:nvSpPr>
          <p:cNvPr id="146" name="Google Shape;146;p23"/>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of the principal ethical challenges faced by in-house counsel is identifying the client. In-house lawyers represent the company. However, a company acts through several authorized constituents, including the company's: </a:t>
            </a:r>
            <a:endParaRPr/>
          </a:p>
          <a:p>
            <a:pPr marL="457200" lvl="0" indent="-342900" algn="l" rtl="0">
              <a:spcBef>
                <a:spcPts val="1600"/>
              </a:spcBef>
              <a:spcAft>
                <a:spcPts val="0"/>
              </a:spcAft>
              <a:buSzPts val="1800"/>
              <a:buChar char="-"/>
            </a:pPr>
            <a:r>
              <a:rPr lang="en"/>
              <a:t>Officers </a:t>
            </a:r>
            <a:endParaRPr/>
          </a:p>
          <a:p>
            <a:pPr marL="457200" lvl="0" indent="-342900" algn="l" rtl="0">
              <a:spcBef>
                <a:spcPts val="0"/>
              </a:spcBef>
              <a:spcAft>
                <a:spcPts val="0"/>
              </a:spcAft>
              <a:buSzPts val="1800"/>
              <a:buChar char="-"/>
            </a:pPr>
            <a:r>
              <a:rPr lang="en"/>
              <a:t>Directors </a:t>
            </a:r>
            <a:endParaRPr/>
          </a:p>
          <a:p>
            <a:pPr marL="457200" lvl="0" indent="-342900" algn="l" rtl="0">
              <a:spcBef>
                <a:spcPts val="0"/>
              </a:spcBef>
              <a:spcAft>
                <a:spcPts val="0"/>
              </a:spcAft>
              <a:buSzPts val="1800"/>
              <a:buChar char="-"/>
            </a:pPr>
            <a:r>
              <a:rPr lang="en"/>
              <a:t>Employees </a:t>
            </a:r>
            <a:endParaRPr/>
          </a:p>
          <a:p>
            <a:pPr marL="457200" lvl="0" indent="-342900" algn="l" rtl="0">
              <a:spcBef>
                <a:spcPts val="0"/>
              </a:spcBef>
              <a:spcAft>
                <a:spcPts val="0"/>
              </a:spcAft>
              <a:buSzPts val="1800"/>
              <a:buChar char="-"/>
            </a:pPr>
            <a:r>
              <a:rPr lang="en"/>
              <a:t>Shareholders or members </a:t>
            </a:r>
            <a:endParaRPr/>
          </a:p>
          <a:p>
            <a:pPr marL="457200" lvl="0" indent="-342900" algn="l" rtl="0">
              <a:spcBef>
                <a:spcPts val="0"/>
              </a:spcBef>
              <a:spcAft>
                <a:spcPts val="0"/>
              </a:spcAft>
              <a:buSzPts val="1800"/>
              <a:buChar char="-"/>
            </a:pPr>
            <a:r>
              <a:rPr lang="en"/>
              <a:t>Agents or other representatives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Identifying the Client Cont. </a:t>
            </a:r>
            <a:endParaRPr/>
          </a:p>
        </p:txBody>
      </p:sp>
      <p:sp>
        <p:nvSpPr>
          <p:cNvPr id="152" name="Google Shape;152;p2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In-house counsel is required to act in the interest of the company (Mode Code Rule 3.2-3) </a:t>
            </a:r>
            <a:endParaRPr/>
          </a:p>
          <a:p>
            <a:pPr marL="457200" lvl="0" indent="-342900" algn="l" rtl="0">
              <a:spcBef>
                <a:spcPts val="0"/>
              </a:spcBef>
              <a:spcAft>
                <a:spcPts val="0"/>
              </a:spcAft>
              <a:buSzPts val="1800"/>
              <a:buChar char="-"/>
            </a:pPr>
            <a:r>
              <a:rPr lang="en"/>
              <a:t>Dilemma may arise when an employee with interests adverse to the company seeks an in-house lawyers advise on a company legal matter. </a:t>
            </a:r>
            <a:endParaRPr/>
          </a:p>
          <a:p>
            <a:pPr marL="457200" lvl="0" indent="-342900" algn="l" rtl="0">
              <a:spcBef>
                <a:spcPts val="0"/>
              </a:spcBef>
              <a:spcAft>
                <a:spcPts val="0"/>
              </a:spcAft>
              <a:buSzPts val="1800"/>
              <a:buChar char="-"/>
            </a:pPr>
            <a:r>
              <a:rPr lang="en"/>
              <a:t>In-house lawyers clients includes wholly owned subsidiaries (Mutual Life Assurance Co. of Canada v Canada, 1988 Carswell Ont 423 (Ont. H.C.)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Solicitor Client Privilege (SCP)  </a:t>
            </a:r>
            <a:endParaRPr/>
          </a:p>
        </p:txBody>
      </p:sp>
      <p:sp>
        <p:nvSpPr>
          <p:cNvPr id="158" name="Google Shape;158;p2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application of SCP to in-house counsel’s communications depends on the context.  The SCP protects communications between in-house counsel and company personnel when the following three elements are met: </a:t>
            </a:r>
            <a:endParaRPr/>
          </a:p>
          <a:p>
            <a:pPr marL="457200" lvl="0" indent="-342900" algn="l" rtl="0">
              <a:spcBef>
                <a:spcPts val="1600"/>
              </a:spcBef>
              <a:spcAft>
                <a:spcPts val="0"/>
              </a:spcAft>
              <a:buSzPts val="1800"/>
              <a:buChar char="-"/>
            </a:pPr>
            <a:r>
              <a:rPr lang="en"/>
              <a:t>The communication is between a lawyer and client </a:t>
            </a:r>
            <a:endParaRPr/>
          </a:p>
          <a:p>
            <a:pPr marL="457200" lvl="0" indent="-342900" algn="l" rtl="0">
              <a:spcBef>
                <a:spcPts val="0"/>
              </a:spcBef>
              <a:spcAft>
                <a:spcPts val="0"/>
              </a:spcAft>
              <a:buSzPts val="1800"/>
              <a:buChar char="-"/>
            </a:pPr>
            <a:r>
              <a:rPr lang="en"/>
              <a:t>The communication is intended to be confidential </a:t>
            </a:r>
            <a:endParaRPr/>
          </a:p>
          <a:p>
            <a:pPr marL="457200" lvl="0" indent="-342900" algn="l" rtl="0">
              <a:spcBef>
                <a:spcPts val="0"/>
              </a:spcBef>
              <a:spcAft>
                <a:spcPts val="0"/>
              </a:spcAft>
              <a:buSzPts val="1800"/>
              <a:buChar char="-"/>
            </a:pPr>
            <a:r>
              <a:rPr lang="en"/>
              <a:t>The communication is for the purpose of seeking or receiving legal advice</a:t>
            </a:r>
            <a:endParaRPr/>
          </a:p>
          <a:p>
            <a:pPr marL="0" lvl="0" indent="0" algn="l" rtl="0">
              <a:spcBef>
                <a:spcPts val="1600"/>
              </a:spcBef>
              <a:spcAft>
                <a:spcPts val="0"/>
              </a:spcAft>
              <a:buNone/>
            </a:pPr>
            <a:r>
              <a:rPr lang="en"/>
              <a:t>Given the following guidelines do you guys think that copying or ccing in-house counsel protects that communication under SCP? </a:t>
            </a:r>
            <a:endParaRPr/>
          </a:p>
          <a:p>
            <a:pPr marL="0" lvl="0" indent="0" algn="l" rtl="0">
              <a:spcBef>
                <a:spcPts val="1600"/>
              </a:spcBef>
              <a:spcAft>
                <a:spcPts val="1600"/>
              </a:spcAft>
              <a:buNone/>
            </a:pPr>
            <a:r>
              <a:rPr lang="en"/>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Processes that Create and Protect Privilege </a:t>
            </a:r>
            <a:endParaRPr/>
          </a:p>
          <a:p>
            <a:pPr marL="0" lvl="0" indent="0" algn="l" rtl="0">
              <a:spcBef>
                <a:spcPts val="0"/>
              </a:spcBef>
              <a:spcAft>
                <a:spcPts val="0"/>
              </a:spcAft>
              <a:buNone/>
            </a:pPr>
            <a:endParaRPr/>
          </a:p>
        </p:txBody>
      </p:sp>
      <p:sp>
        <p:nvSpPr>
          <p:cNvPr id="164" name="Google Shape;164;p2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Mark communication with “Privileged and Confidential” notion.</a:t>
            </a:r>
            <a:endParaRPr/>
          </a:p>
          <a:p>
            <a:pPr marL="457200" lvl="0" indent="-342900" algn="l" rtl="0">
              <a:spcBef>
                <a:spcPts val="0"/>
              </a:spcBef>
              <a:spcAft>
                <a:spcPts val="0"/>
              </a:spcAft>
              <a:buSzPts val="1800"/>
              <a:buChar char="-"/>
            </a:pPr>
            <a:r>
              <a:rPr lang="en"/>
              <a:t>Educate the legal department and other employees. </a:t>
            </a:r>
            <a:endParaRPr/>
          </a:p>
          <a:p>
            <a:pPr marL="457200" lvl="0" indent="-342900" algn="l" rtl="0">
              <a:spcBef>
                <a:spcPts val="0"/>
              </a:spcBef>
              <a:spcAft>
                <a:spcPts val="0"/>
              </a:spcAft>
              <a:buSzPts val="1800"/>
              <a:buChar char="-"/>
            </a:pPr>
            <a:r>
              <a:rPr lang="en"/>
              <a:t>Ensure that the company routinely enters into confidentiality agreements. </a:t>
            </a:r>
            <a:endParaRPr/>
          </a:p>
          <a:p>
            <a:pPr marL="457200" lvl="0" indent="-342900" algn="l" rtl="0">
              <a:spcBef>
                <a:spcPts val="0"/>
              </a:spcBef>
              <a:spcAft>
                <a:spcPts val="0"/>
              </a:spcAft>
              <a:buSzPts val="1800"/>
              <a:buChar char="-"/>
            </a:pPr>
            <a:r>
              <a:rPr lang="en"/>
              <a:t>Use legal department letterhead rather than corporate letterhead. </a:t>
            </a:r>
            <a:endParaRPr/>
          </a:p>
          <a:p>
            <a:pPr marL="457200" lvl="0" indent="-342900" algn="l" rtl="0">
              <a:spcBef>
                <a:spcPts val="0"/>
              </a:spcBef>
              <a:spcAft>
                <a:spcPts val="0"/>
              </a:spcAft>
              <a:buSzPts val="1800"/>
              <a:buChar char="-"/>
            </a:pPr>
            <a:r>
              <a:rPr lang="en"/>
              <a:t>Limit circulation of legal advice. </a:t>
            </a:r>
            <a:endParaRPr/>
          </a:p>
          <a:p>
            <a:pPr marL="457200" lvl="0" indent="-342900" algn="l" rtl="0">
              <a:spcBef>
                <a:spcPts val="0"/>
              </a:spcBef>
              <a:spcAft>
                <a:spcPts val="0"/>
              </a:spcAft>
              <a:buSzPts val="1800"/>
              <a:buChar char="-"/>
            </a:pPr>
            <a:r>
              <a:rPr lang="en"/>
              <a:t>Engage external counsel for sensitive matters and outside jurisdiction </a:t>
            </a:r>
            <a:endParaRPr/>
          </a:p>
          <a:p>
            <a:pPr marL="457200" lvl="0" indent="-342900" algn="l" rtl="0">
              <a:spcBef>
                <a:spcPts val="0"/>
              </a:spcBef>
              <a:spcAft>
                <a:spcPts val="0"/>
              </a:spcAft>
              <a:buSzPts val="1800"/>
              <a:buChar char="-"/>
            </a:pPr>
            <a:r>
              <a:rPr lang="en"/>
              <a:t>Send a memorandum to let individuals know that the right to assert or waive privilege is retained by the company and not individual employees. </a:t>
            </a:r>
            <a:endParaRPr/>
          </a:p>
          <a:p>
            <a:pPr marL="457200" lvl="0" indent="-342900" algn="l" rtl="0">
              <a:spcBef>
                <a:spcPts val="0"/>
              </a:spcBef>
              <a:spcAft>
                <a:spcPts val="0"/>
              </a:spcAft>
              <a:buSzPts val="1800"/>
              <a:buChar char="-"/>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27"/>
          <p:cNvPicPr preferRelativeResize="0"/>
          <p:nvPr/>
        </p:nvPicPr>
        <p:blipFill>
          <a:blip r:embed="rId3">
            <a:alphaModFix/>
          </a:blip>
          <a:stretch>
            <a:fillRect/>
          </a:stretch>
        </p:blipFill>
        <p:spPr>
          <a:xfrm>
            <a:off x="2508475" y="0"/>
            <a:ext cx="4614174" cy="51435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Confidentiality </a:t>
            </a:r>
            <a:endParaRPr/>
          </a:p>
          <a:p>
            <a:pPr marL="0" lvl="0" indent="0" algn="l" rtl="0">
              <a:spcBef>
                <a:spcPts val="0"/>
              </a:spcBef>
              <a:spcAft>
                <a:spcPts val="0"/>
              </a:spcAft>
              <a:buNone/>
            </a:pPr>
            <a:r>
              <a:rPr lang="en"/>
              <a:t>	</a:t>
            </a:r>
            <a:endParaRPr/>
          </a:p>
        </p:txBody>
      </p:sp>
      <p:sp>
        <p:nvSpPr>
          <p:cNvPr id="175" name="Google Shape;175;p2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Confidentiality is key to lawyer-client relationship and broader than rules of privilege.</a:t>
            </a:r>
            <a:endParaRPr/>
          </a:p>
          <a:p>
            <a:pPr marL="457200" lvl="0" indent="-342900" algn="l" rtl="0">
              <a:spcBef>
                <a:spcPts val="1600"/>
              </a:spcBef>
              <a:spcAft>
                <a:spcPts val="0"/>
              </a:spcAft>
              <a:buSzPts val="1800"/>
              <a:buChar char="-"/>
            </a:pPr>
            <a:r>
              <a:rPr lang="en"/>
              <a:t>The duty maintaining confidence over all information pertaining to their client.</a:t>
            </a:r>
            <a:endParaRPr/>
          </a:p>
          <a:p>
            <a:pPr marL="457200" lvl="0" indent="-342900" algn="l" rtl="0">
              <a:spcBef>
                <a:spcPts val="0"/>
              </a:spcBef>
              <a:spcAft>
                <a:spcPts val="0"/>
              </a:spcAft>
              <a:buSzPts val="1800"/>
              <a:buChar char="-"/>
            </a:pPr>
            <a:r>
              <a:rPr lang="en"/>
              <a:t>Duty may be more complex for in-house lawyers as opposed lawyers in private practice.   </a:t>
            </a:r>
            <a:endParaRPr/>
          </a:p>
          <a:p>
            <a:pPr marL="457200" lvl="0" indent="-342900" algn="l" rtl="0">
              <a:spcBef>
                <a:spcPts val="0"/>
              </a:spcBef>
              <a:spcAft>
                <a:spcPts val="0"/>
              </a:spcAft>
              <a:buSzPts val="1800"/>
              <a:buChar char="-"/>
            </a:pPr>
            <a:r>
              <a:rPr lang="en"/>
              <a:t>Duty extends to the supervision of the law departments non-legal staff. </a:t>
            </a:r>
            <a:endParaRPr/>
          </a:p>
          <a:p>
            <a:pPr marL="457200" lvl="0" indent="-342900" algn="l" rtl="0">
              <a:spcBef>
                <a:spcPts val="0"/>
              </a:spcBef>
              <a:spcAft>
                <a:spcPts val="0"/>
              </a:spcAft>
              <a:buSzPts val="1800"/>
              <a:buChar char="-"/>
            </a:pPr>
            <a:r>
              <a:rPr lang="en"/>
              <a:t>Barred from using confidential information gained from past legal services to benefit the current company. </a:t>
            </a:r>
            <a:endParaRPr/>
          </a:p>
          <a:p>
            <a:pPr marL="0" lvl="0" indent="0" algn="l" rtl="0">
              <a:spcBef>
                <a:spcPts val="160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Women as In-House and General Counsel</a:t>
            </a:r>
            <a:endParaRPr/>
          </a:p>
        </p:txBody>
      </p:sp>
      <p:pic>
        <p:nvPicPr>
          <p:cNvPr id="181" name="Google Shape;181;p29"/>
          <p:cNvPicPr preferRelativeResize="0"/>
          <p:nvPr/>
        </p:nvPicPr>
        <p:blipFill>
          <a:blip r:embed="rId3">
            <a:alphaModFix/>
          </a:blip>
          <a:stretch>
            <a:fillRect/>
          </a:stretch>
        </p:blipFill>
        <p:spPr>
          <a:xfrm>
            <a:off x="2284800" y="1017800"/>
            <a:ext cx="4574400" cy="3430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Women as In-House and General Counsel</a:t>
            </a:r>
            <a:endParaRPr/>
          </a:p>
          <a:p>
            <a:pPr marL="0" lvl="0" indent="0" algn="l" rtl="0">
              <a:spcBef>
                <a:spcPts val="0"/>
              </a:spcBef>
              <a:spcAft>
                <a:spcPts val="0"/>
              </a:spcAft>
              <a:buNone/>
            </a:pPr>
            <a:endParaRPr/>
          </a:p>
        </p:txBody>
      </p:sp>
      <p:sp>
        <p:nvSpPr>
          <p:cNvPr id="187" name="Google Shape;187;p3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a:t>More women in in-house and general counsel positions than ever before</a:t>
            </a:r>
            <a:endParaRPr/>
          </a:p>
          <a:p>
            <a:pPr marL="457200" lvl="0" indent="-342900" algn="l" rtl="0">
              <a:lnSpc>
                <a:spcPct val="150000"/>
              </a:lnSpc>
              <a:spcBef>
                <a:spcPts val="0"/>
              </a:spcBef>
              <a:spcAft>
                <a:spcPts val="0"/>
              </a:spcAft>
              <a:buSzPts val="1800"/>
              <a:buChar char="●"/>
            </a:pPr>
            <a:r>
              <a:rPr lang="en"/>
              <a:t>Fortune 500 Companies: 28% women as top counsel </a:t>
            </a:r>
            <a:endParaRPr/>
          </a:p>
          <a:p>
            <a:pPr marL="457200" lvl="0" indent="-342900" algn="l" rtl="0">
              <a:lnSpc>
                <a:spcPct val="150000"/>
              </a:lnSpc>
              <a:spcBef>
                <a:spcPts val="0"/>
              </a:spcBef>
              <a:spcAft>
                <a:spcPts val="0"/>
              </a:spcAft>
              <a:buSzPts val="1800"/>
              <a:buChar char="●"/>
            </a:pPr>
            <a:r>
              <a:rPr lang="en"/>
              <a:t>Shows underrepresentation of women at the top </a:t>
            </a:r>
            <a:endParaRPr/>
          </a:p>
          <a:p>
            <a:pPr marL="457200" lvl="0" indent="-342900" algn="l" rtl="0">
              <a:lnSpc>
                <a:spcPct val="150000"/>
              </a:lnSpc>
              <a:spcBef>
                <a:spcPts val="0"/>
              </a:spcBef>
              <a:spcAft>
                <a:spcPts val="0"/>
              </a:spcAft>
              <a:buSzPts val="1800"/>
              <a:buChar char="●"/>
            </a:pPr>
            <a:r>
              <a:rPr lang="en"/>
              <a:t>More than half of recent law graduates in Canada have been women</a:t>
            </a:r>
            <a:endParaRPr/>
          </a:p>
          <a:p>
            <a:pPr marL="457200" lvl="0" indent="-342900" algn="l" rtl="0">
              <a:lnSpc>
                <a:spcPct val="150000"/>
              </a:lnSpc>
              <a:spcBef>
                <a:spcPts val="0"/>
              </a:spcBef>
              <a:spcAft>
                <a:spcPts val="0"/>
              </a:spcAft>
              <a:buSzPts val="1800"/>
              <a:buChar char="●"/>
            </a:pPr>
            <a:r>
              <a:rPr lang="en"/>
              <a:t>Similar statistics in the US</a:t>
            </a:r>
            <a:endParaRPr/>
          </a:p>
          <a:p>
            <a:pPr marL="457200" lvl="0" indent="0" algn="l" rtl="0">
              <a:lnSpc>
                <a:spcPct val="150000"/>
              </a:lnSpc>
              <a:spcBef>
                <a:spcPts val="1600"/>
              </a:spcBef>
              <a:spcAft>
                <a:spcPts val="16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Challenges: Sexism and Discrimination</a:t>
            </a:r>
            <a:endParaRPr/>
          </a:p>
        </p:txBody>
      </p:sp>
      <p:sp>
        <p:nvSpPr>
          <p:cNvPr id="193" name="Google Shape;193;p31"/>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a:t>Many women in general counsel and in-house counsel positions face discrimination from male colleagues and opposing counsel </a:t>
            </a:r>
            <a:endParaRPr/>
          </a:p>
          <a:p>
            <a:pPr marL="457200" lvl="0" indent="-342900" algn="l" rtl="0">
              <a:lnSpc>
                <a:spcPct val="150000"/>
              </a:lnSpc>
              <a:spcBef>
                <a:spcPts val="0"/>
              </a:spcBef>
              <a:spcAft>
                <a:spcPts val="0"/>
              </a:spcAft>
              <a:buSzPts val="1800"/>
              <a:buChar char="●"/>
            </a:pPr>
            <a:r>
              <a:rPr lang="en"/>
              <a:t>Lack of respect, demeaning comments, ignored when they provide input or negotiate a deal </a:t>
            </a:r>
            <a:endParaRPr/>
          </a:p>
          <a:p>
            <a:pPr marL="457200" lvl="0" indent="-342900" algn="l" rtl="0">
              <a:lnSpc>
                <a:spcPct val="150000"/>
              </a:lnSpc>
              <a:spcBef>
                <a:spcPts val="0"/>
              </a:spcBef>
              <a:spcAft>
                <a:spcPts val="0"/>
              </a:spcAft>
              <a:buSzPts val="1800"/>
              <a:buChar char="●"/>
            </a:pPr>
            <a:r>
              <a:rPr lang="en"/>
              <a:t>Men seeking to go in-house are seen as “strategic and business savvy”, women are seen as trying to find a job that is “easier” and will allow them to better work and family pressures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p:nvPr/>
        </p:nvSpPr>
        <p:spPr>
          <a:xfrm>
            <a:off x="216750" y="207125"/>
            <a:ext cx="8710500" cy="73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chemeClr val="dk1"/>
                </a:solidFill>
                <a:latin typeface="Roboto"/>
                <a:ea typeface="Roboto"/>
                <a:cs typeface="Roboto"/>
                <a:sym typeface="Roboto"/>
              </a:rPr>
              <a:t>Considerations for In-House Counsel </a:t>
            </a:r>
            <a:endParaRPr/>
          </a:p>
        </p:txBody>
      </p:sp>
      <p:pic>
        <p:nvPicPr>
          <p:cNvPr id="92" name="Google Shape;92;p14"/>
          <p:cNvPicPr preferRelativeResize="0"/>
          <p:nvPr/>
        </p:nvPicPr>
        <p:blipFill>
          <a:blip r:embed="rId3">
            <a:alphaModFix/>
          </a:blip>
          <a:stretch>
            <a:fillRect/>
          </a:stretch>
        </p:blipFill>
        <p:spPr>
          <a:xfrm>
            <a:off x="1695075" y="738100"/>
            <a:ext cx="5627550" cy="4244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Challenges: Pay Gap </a:t>
            </a:r>
            <a:endParaRPr/>
          </a:p>
        </p:txBody>
      </p:sp>
      <p:sp>
        <p:nvSpPr>
          <p:cNvPr id="199" name="Google Shape;199;p32"/>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a:t>Survey by The Counsel Network and The Canadian Corporate Counsel Association (CCCA): Wage gap between men and women in in-house positions in Canada is currently at 11%</a:t>
            </a:r>
            <a:endParaRPr/>
          </a:p>
          <a:p>
            <a:pPr marL="457200" lvl="0" indent="-342900" algn="l" rtl="0">
              <a:lnSpc>
                <a:spcPct val="150000"/>
              </a:lnSpc>
              <a:spcBef>
                <a:spcPts val="0"/>
              </a:spcBef>
              <a:spcAft>
                <a:spcPts val="0"/>
              </a:spcAft>
              <a:buSzPts val="1800"/>
              <a:buChar char="●"/>
            </a:pPr>
            <a:r>
              <a:rPr lang="en"/>
              <a:t>Encouraging improvements in addressing wage gap disparity, but still a long way to go to achieve equal pay</a:t>
            </a:r>
            <a:endParaRPr/>
          </a:p>
          <a:p>
            <a:pPr marL="457200" lvl="0" indent="-342900" algn="l" rtl="0">
              <a:lnSpc>
                <a:spcPct val="150000"/>
              </a:lnSpc>
              <a:spcBef>
                <a:spcPts val="0"/>
              </a:spcBef>
              <a:spcAft>
                <a:spcPts val="0"/>
              </a:spcAft>
              <a:buSzPts val="1800"/>
              <a:buChar char="●"/>
            </a:pPr>
            <a:r>
              <a:rPr lang="en"/>
              <a:t>The most substantial gaps continue to be seen at higher wage levels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Challenges: Lack of Diversity </a:t>
            </a:r>
            <a:endParaRPr/>
          </a:p>
        </p:txBody>
      </p:sp>
      <p:sp>
        <p:nvSpPr>
          <p:cNvPr id="205" name="Google Shape;205;p33"/>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a:t>Can be an issue as some companies have been slow to embrace diversity in upper leadership, both in terms of gender and ethnicity</a:t>
            </a:r>
            <a:endParaRPr/>
          </a:p>
          <a:p>
            <a:pPr marL="457200" lvl="0" indent="-342900" algn="l" rtl="0">
              <a:lnSpc>
                <a:spcPct val="150000"/>
              </a:lnSpc>
              <a:spcBef>
                <a:spcPts val="0"/>
              </a:spcBef>
              <a:spcAft>
                <a:spcPts val="0"/>
              </a:spcAft>
              <a:buSzPts val="1800"/>
              <a:buChar char="●"/>
            </a:pPr>
            <a:r>
              <a:rPr lang="en"/>
              <a:t>This makes it difficult for women, especially women of colour, to get their foot in the door</a:t>
            </a:r>
            <a:endParaRPr/>
          </a:p>
          <a:p>
            <a:pPr marL="457200" lvl="0" indent="-342900" algn="l" rtl="0">
              <a:lnSpc>
                <a:spcPct val="150000"/>
              </a:lnSpc>
              <a:spcBef>
                <a:spcPts val="0"/>
              </a:spcBef>
              <a:spcAft>
                <a:spcPts val="0"/>
              </a:spcAft>
              <a:buSzPts val="1800"/>
              <a:buChar char="●"/>
            </a:pPr>
            <a:r>
              <a:rPr lang="en"/>
              <a:t>This is starting to have repercussions. Lack of diversity at a firm, especially in leadership roles, is now more often seen as a red flag of a firm/company that others don’t want to work with</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Hannah Gordon - Chief Administrative Officer and General Counsel for the San Francisco 49ers</a:t>
            </a:r>
            <a:endParaRPr/>
          </a:p>
          <a:p>
            <a:pPr marL="0" lvl="0" indent="0" algn="l" rtl="0">
              <a:spcBef>
                <a:spcPts val="0"/>
              </a:spcBef>
              <a:spcAft>
                <a:spcPts val="0"/>
              </a:spcAft>
              <a:buClr>
                <a:srgbClr val="000000"/>
              </a:buClr>
              <a:buSzPts val="1100"/>
              <a:buFont typeface="Arial"/>
              <a:buNone/>
            </a:pPr>
            <a:endParaRPr/>
          </a:p>
          <a:p>
            <a:pPr marL="0" lvl="0" indent="0" algn="l" rtl="0">
              <a:spcBef>
                <a:spcPts val="0"/>
              </a:spcBef>
              <a:spcAft>
                <a:spcPts val="0"/>
              </a:spcAft>
              <a:buNone/>
            </a:pPr>
            <a:endParaRPr/>
          </a:p>
        </p:txBody>
      </p:sp>
      <p:sp>
        <p:nvSpPr>
          <p:cNvPr id="211" name="Google Shape;211;p34"/>
          <p:cNvSpPr txBox="1">
            <a:spLocks noGrp="1"/>
          </p:cNvSpPr>
          <p:nvPr>
            <p:ph type="body" idx="1"/>
          </p:nvPr>
        </p:nvSpPr>
        <p:spPr>
          <a:xfrm>
            <a:off x="4447625" y="1448653"/>
            <a:ext cx="4531200" cy="29076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a:t>JD: Stanford Law, 2008</a:t>
            </a:r>
            <a:endParaRPr/>
          </a:p>
          <a:p>
            <a:pPr marL="457200" lvl="0" indent="-342900" algn="l" rtl="0">
              <a:lnSpc>
                <a:spcPct val="150000"/>
              </a:lnSpc>
              <a:spcBef>
                <a:spcPts val="0"/>
              </a:spcBef>
              <a:spcAft>
                <a:spcPts val="0"/>
              </a:spcAft>
              <a:buSzPts val="1800"/>
              <a:buChar char="●"/>
            </a:pPr>
            <a:r>
              <a:rPr lang="en"/>
              <a:t>Current: Chief Administrative Officer and General Counsel for the San Francisco 49ers NFL team and Levi’s Stadium</a:t>
            </a:r>
            <a:endParaRPr/>
          </a:p>
          <a:p>
            <a:pPr marL="457200" lvl="0" indent="-342900" algn="l" rtl="0">
              <a:lnSpc>
                <a:spcPct val="150000"/>
              </a:lnSpc>
              <a:spcBef>
                <a:spcPts val="0"/>
              </a:spcBef>
              <a:spcAft>
                <a:spcPts val="0"/>
              </a:spcAft>
              <a:buSzPts val="1800"/>
              <a:buChar char="●"/>
            </a:pPr>
            <a:r>
              <a:rPr lang="en" u="sng">
                <a:solidFill>
                  <a:schemeClr val="hlink"/>
                </a:solidFill>
                <a:hlinkClick r:id="rId3"/>
              </a:rPr>
              <a:t>https://youtu.be/u_Ka4awcCQk?t=14</a:t>
            </a:r>
            <a:endParaRPr/>
          </a:p>
          <a:p>
            <a:pPr marL="457200" lvl="0" indent="0" algn="l" rtl="0">
              <a:lnSpc>
                <a:spcPct val="150000"/>
              </a:lnSpc>
              <a:spcBef>
                <a:spcPts val="1600"/>
              </a:spcBef>
              <a:spcAft>
                <a:spcPts val="1600"/>
              </a:spcAft>
              <a:buNone/>
            </a:pPr>
            <a:endParaRPr/>
          </a:p>
        </p:txBody>
      </p:sp>
      <p:pic>
        <p:nvPicPr>
          <p:cNvPr id="212" name="Google Shape;212;p34"/>
          <p:cNvPicPr preferRelativeResize="0"/>
          <p:nvPr/>
        </p:nvPicPr>
        <p:blipFill>
          <a:blip r:embed="rId4">
            <a:alphaModFix/>
          </a:blip>
          <a:stretch>
            <a:fillRect/>
          </a:stretch>
        </p:blipFill>
        <p:spPr>
          <a:xfrm>
            <a:off x="311700" y="1448638"/>
            <a:ext cx="3996175" cy="224621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5"/>
          <p:cNvSpPr txBox="1"/>
          <p:nvPr/>
        </p:nvSpPr>
        <p:spPr>
          <a:xfrm>
            <a:off x="1834125" y="203800"/>
            <a:ext cx="5874600" cy="69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a:latin typeface="Roboto"/>
                <a:ea typeface="Roboto"/>
                <a:cs typeface="Roboto"/>
                <a:sym typeface="Roboto"/>
              </a:rPr>
              <a:t>ALWAYS INCLUDE A CAT PICTURE</a:t>
            </a:r>
            <a:r>
              <a:rPr lang="en" sz="2800">
                <a:latin typeface="Roboto"/>
                <a:ea typeface="Roboto"/>
                <a:cs typeface="Roboto"/>
                <a:sym typeface="Roboto"/>
              </a:rPr>
              <a:t> </a:t>
            </a:r>
            <a:endParaRPr sz="2800">
              <a:latin typeface="Roboto"/>
              <a:ea typeface="Roboto"/>
              <a:cs typeface="Roboto"/>
              <a:sym typeface="Roboto"/>
            </a:endParaRPr>
          </a:p>
        </p:txBody>
      </p:sp>
      <p:pic>
        <p:nvPicPr>
          <p:cNvPr id="218" name="Google Shape;218;p35"/>
          <p:cNvPicPr preferRelativeResize="0"/>
          <p:nvPr/>
        </p:nvPicPr>
        <p:blipFill>
          <a:blip r:embed="rId3">
            <a:alphaModFix/>
          </a:blip>
          <a:stretch>
            <a:fillRect/>
          </a:stretch>
        </p:blipFill>
        <p:spPr>
          <a:xfrm>
            <a:off x="2234600" y="1047250"/>
            <a:ext cx="4552950" cy="33718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Sources: </a:t>
            </a:r>
            <a:endParaRPr/>
          </a:p>
          <a:p>
            <a:pPr marL="0" lvl="0" indent="0" algn="l" rtl="0">
              <a:spcBef>
                <a:spcPts val="0"/>
              </a:spcBef>
              <a:spcAft>
                <a:spcPts val="0"/>
              </a:spcAft>
              <a:buNone/>
            </a:pPr>
            <a:endParaRPr/>
          </a:p>
        </p:txBody>
      </p:sp>
      <p:sp>
        <p:nvSpPr>
          <p:cNvPr id="224" name="Google Shape;224;p3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000">
                <a:solidFill>
                  <a:srgbClr val="000000"/>
                </a:solidFill>
                <a:latin typeface="Arial"/>
                <a:ea typeface="Arial"/>
                <a:cs typeface="Arial"/>
                <a:sym typeface="Arial"/>
              </a:rPr>
              <a:t> </a:t>
            </a:r>
            <a:r>
              <a:rPr lang="en" sz="1000" u="sng">
                <a:solidFill>
                  <a:schemeClr val="hlink"/>
                </a:solidFill>
                <a:latin typeface="Arial"/>
                <a:ea typeface="Arial"/>
                <a:cs typeface="Arial"/>
                <a:sym typeface="Arial"/>
                <a:hlinkClick r:id="rId3"/>
              </a:rPr>
              <a:t>https://www.lawyersweekly.com.au/corporate-counsel/24768-what-does-a-typical-day-look-like-for-in-house-counsel</a:t>
            </a:r>
            <a:r>
              <a:rPr lang="en" sz="1000">
                <a:solidFill>
                  <a:srgbClr val="000000"/>
                </a:solidFill>
                <a:latin typeface="Arial"/>
                <a:ea typeface="Arial"/>
                <a:cs typeface="Arial"/>
                <a:sym typeface="Arial"/>
              </a:rPr>
              <a:t> </a:t>
            </a:r>
            <a:endParaRPr sz="1000">
              <a:solidFill>
                <a:srgbClr val="000000"/>
              </a:solidFill>
              <a:latin typeface="Arial"/>
              <a:ea typeface="Arial"/>
              <a:cs typeface="Arial"/>
              <a:sym typeface="Arial"/>
            </a:endParaRPr>
          </a:p>
          <a:p>
            <a:pPr marL="0" lvl="0" indent="0" algn="l" rtl="0">
              <a:spcBef>
                <a:spcPts val="1600"/>
              </a:spcBef>
              <a:spcAft>
                <a:spcPts val="0"/>
              </a:spcAft>
              <a:buNone/>
            </a:pPr>
            <a:r>
              <a:rPr lang="en" sz="1000" u="sng">
                <a:solidFill>
                  <a:schemeClr val="hlink"/>
                </a:solidFill>
                <a:hlinkClick r:id="rId4"/>
              </a:rPr>
              <a:t>https://ca.practicallaw.thomsonreuters.com/Document/I2df977843c8111e698dc8b09b4f043e0/View/FullText.html?transitionType=Default&amp;contextData=(sc.Default)&amp;clientid=CUNNINGHAM+ELIZABETH&amp;firstPage=true&amp;bhcp=1&amp;OWSessionId=19145f0c6c9146edafad66efe90cd429&amp;skipAnonymous=true#co_anchor_a000008</a:t>
            </a:r>
            <a:r>
              <a:rPr lang="en" sz="1000"/>
              <a:t> </a:t>
            </a:r>
            <a:endParaRPr sz="1000"/>
          </a:p>
          <a:p>
            <a:pPr marL="0" lvl="0" indent="0" algn="l" rtl="0">
              <a:spcBef>
                <a:spcPts val="1600"/>
              </a:spcBef>
              <a:spcAft>
                <a:spcPts val="0"/>
              </a:spcAft>
              <a:buNone/>
            </a:pPr>
            <a:r>
              <a:rPr lang="en" sz="1000" u="sng">
                <a:solidFill>
                  <a:schemeClr val="hlink"/>
                </a:solidFill>
                <a:hlinkClick r:id="rId5"/>
              </a:rPr>
              <a:t>https://ca.practicallaw.thomsonreuters.com/3-623-5717?originationContext=document&amp;transitionType=DocumentItem&amp;contextData=(sc.Default)&amp;firstPage=true&amp;bhcp=1</a:t>
            </a:r>
            <a:r>
              <a:rPr lang="en" sz="1000"/>
              <a:t> </a:t>
            </a:r>
            <a:endParaRPr sz="1000"/>
          </a:p>
          <a:p>
            <a:pPr marL="0" lvl="0" indent="0" algn="l" rtl="0">
              <a:lnSpc>
                <a:spcPct val="100000"/>
              </a:lnSpc>
              <a:spcBef>
                <a:spcPts val="1600"/>
              </a:spcBef>
              <a:spcAft>
                <a:spcPts val="0"/>
              </a:spcAft>
              <a:buClr>
                <a:srgbClr val="000000"/>
              </a:buClr>
              <a:buSzPts val="1100"/>
              <a:buFont typeface="Arial"/>
              <a:buNone/>
            </a:pPr>
            <a:r>
              <a:rPr lang="en" sz="1100" u="sng">
                <a:solidFill>
                  <a:schemeClr val="accent5"/>
                </a:solidFill>
                <a:latin typeface="Arial"/>
                <a:ea typeface="Arial"/>
                <a:cs typeface="Arial"/>
                <a:sym typeface="Arial"/>
                <a:hlinkClick r:id="rId6"/>
              </a:rPr>
              <a:t>https://business.financialpost.com/legal-post/why-in-house-lawyers-are-extremely-happy</a:t>
            </a:r>
            <a:r>
              <a:rPr lang="en" sz="1100">
                <a:solidFill>
                  <a:srgbClr val="000000"/>
                </a:solidFill>
                <a:latin typeface="Arial"/>
                <a:ea typeface="Arial"/>
                <a:cs typeface="Arial"/>
                <a:sym typeface="Arial"/>
              </a:rPr>
              <a:t> </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311700" y="445025"/>
            <a:ext cx="8520600" cy="9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Samantha McWilliams - Senior Legal Counsel at Rogers Communications in Toronto </a:t>
            </a:r>
            <a:endParaRPr/>
          </a:p>
        </p:txBody>
      </p:sp>
      <p:sp>
        <p:nvSpPr>
          <p:cNvPr id="98" name="Google Shape;98;p15"/>
          <p:cNvSpPr txBox="1">
            <a:spLocks noGrp="1"/>
          </p:cNvSpPr>
          <p:nvPr>
            <p:ph type="body" idx="1"/>
          </p:nvPr>
        </p:nvSpPr>
        <p:spPr>
          <a:xfrm>
            <a:off x="3213175" y="1399025"/>
            <a:ext cx="5619000" cy="3439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Rogers Legal Counsel (2014-2017), Senior Legal Counsel (2017 - Present)</a:t>
            </a:r>
            <a:endParaRPr/>
          </a:p>
          <a:p>
            <a:pPr marL="457200" lvl="0" indent="-342900" algn="l" rtl="0">
              <a:spcBef>
                <a:spcPts val="0"/>
              </a:spcBef>
              <a:spcAft>
                <a:spcPts val="0"/>
              </a:spcAft>
              <a:buSzPts val="1800"/>
              <a:buChar char="-"/>
            </a:pPr>
            <a:r>
              <a:rPr lang="en"/>
              <a:t>CBC Legal Counsel (2006 - 2013), Senior Legal Counsel (2013 - 2014) </a:t>
            </a:r>
            <a:endParaRPr/>
          </a:p>
          <a:p>
            <a:pPr marL="457200" lvl="0" indent="-342900" algn="l" rtl="0">
              <a:spcBef>
                <a:spcPts val="0"/>
              </a:spcBef>
              <a:spcAft>
                <a:spcPts val="0"/>
              </a:spcAft>
              <a:buSzPts val="1800"/>
              <a:buChar char="-"/>
            </a:pPr>
            <a:r>
              <a:rPr lang="en"/>
              <a:t>Associate at Weaver, Simons LLP (2004 - 2006) </a:t>
            </a:r>
            <a:endParaRPr/>
          </a:p>
          <a:p>
            <a:pPr marL="0" lvl="0" indent="0" algn="l" rtl="0">
              <a:spcBef>
                <a:spcPts val="1600"/>
              </a:spcBef>
              <a:spcAft>
                <a:spcPts val="1600"/>
              </a:spcAft>
              <a:buNone/>
            </a:pPr>
            <a:endParaRPr/>
          </a:p>
        </p:txBody>
      </p:sp>
      <p:pic>
        <p:nvPicPr>
          <p:cNvPr id="99" name="Google Shape;99;p15"/>
          <p:cNvPicPr preferRelativeResize="0"/>
          <p:nvPr/>
        </p:nvPicPr>
        <p:blipFill>
          <a:blip r:embed="rId3">
            <a:alphaModFix/>
          </a:blip>
          <a:stretch>
            <a:fillRect/>
          </a:stretch>
        </p:blipFill>
        <p:spPr>
          <a:xfrm>
            <a:off x="374875" y="1537400"/>
            <a:ext cx="2838300" cy="3301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p:nvPr/>
        </p:nvSpPr>
        <p:spPr>
          <a:xfrm>
            <a:off x="264650" y="0"/>
            <a:ext cx="8756700" cy="488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a:solidFill>
                  <a:schemeClr val="dk2"/>
                </a:solidFill>
                <a:latin typeface="Roboto"/>
                <a:ea typeface="Roboto"/>
                <a:cs typeface="Roboto"/>
                <a:sym typeface="Roboto"/>
              </a:rPr>
              <a:t>Why in-house counsel? </a:t>
            </a:r>
            <a:r>
              <a:rPr lang="en" sz="1800">
                <a:solidFill>
                  <a:schemeClr val="dk2"/>
                </a:solidFill>
                <a:latin typeface="Roboto"/>
                <a:ea typeface="Roboto"/>
                <a:cs typeface="Roboto"/>
                <a:sym typeface="Roboto"/>
              </a:rPr>
              <a:t>Wanted to be closer to business decisions and business deal life cycle. </a:t>
            </a:r>
            <a:endParaRPr sz="1800">
              <a:solidFill>
                <a:schemeClr val="dk2"/>
              </a:solidFill>
              <a:latin typeface="Roboto"/>
              <a:ea typeface="Roboto"/>
              <a:cs typeface="Roboto"/>
              <a:sym typeface="Roboto"/>
            </a:endParaRPr>
          </a:p>
          <a:p>
            <a:pPr marL="0" lvl="0" indent="0" algn="l" rtl="0">
              <a:lnSpc>
                <a:spcPct val="115000"/>
              </a:lnSpc>
              <a:spcBef>
                <a:spcPts val="1600"/>
              </a:spcBef>
              <a:spcAft>
                <a:spcPts val="0"/>
              </a:spcAft>
              <a:buNone/>
            </a:pPr>
            <a:r>
              <a:rPr lang="en" sz="1800" b="1">
                <a:solidFill>
                  <a:schemeClr val="dk2"/>
                </a:solidFill>
                <a:latin typeface="Roboto"/>
                <a:ea typeface="Roboto"/>
                <a:cs typeface="Roboto"/>
                <a:sym typeface="Roboto"/>
              </a:rPr>
              <a:t>Rogers in Toronto: </a:t>
            </a:r>
            <a:r>
              <a:rPr lang="en" sz="1800">
                <a:solidFill>
                  <a:schemeClr val="dk2"/>
                </a:solidFill>
                <a:latin typeface="Roboto"/>
                <a:ea typeface="Roboto"/>
                <a:cs typeface="Roboto"/>
                <a:sym typeface="Roboto"/>
              </a:rPr>
              <a:t>35 lawyers, 12 paralegals/clerks and support staff. </a:t>
            </a:r>
            <a:endParaRPr sz="1800">
              <a:solidFill>
                <a:schemeClr val="dk2"/>
              </a:solidFill>
              <a:latin typeface="Roboto"/>
              <a:ea typeface="Roboto"/>
              <a:cs typeface="Roboto"/>
              <a:sym typeface="Roboto"/>
            </a:endParaRPr>
          </a:p>
          <a:p>
            <a:pPr marL="0" lvl="0" indent="0" algn="l" rtl="0">
              <a:lnSpc>
                <a:spcPct val="115000"/>
              </a:lnSpc>
              <a:spcBef>
                <a:spcPts val="1600"/>
              </a:spcBef>
              <a:spcAft>
                <a:spcPts val="0"/>
              </a:spcAft>
              <a:buNone/>
            </a:pPr>
            <a:r>
              <a:rPr lang="en" sz="1800" b="1">
                <a:solidFill>
                  <a:schemeClr val="dk2"/>
                </a:solidFill>
                <a:latin typeface="Roboto"/>
                <a:ea typeface="Roboto"/>
                <a:cs typeface="Roboto"/>
                <a:sym typeface="Roboto"/>
              </a:rPr>
              <a:t>Differences? </a:t>
            </a:r>
            <a:r>
              <a:rPr lang="en" sz="1800">
                <a:solidFill>
                  <a:schemeClr val="dk2"/>
                </a:solidFill>
                <a:latin typeface="Roboto"/>
                <a:ea typeface="Roboto"/>
                <a:cs typeface="Roboto"/>
                <a:sym typeface="Roboto"/>
              </a:rPr>
              <a:t>Rogers is trialing a one day per week work from home policy, women routinely take 12 months off for mat leave, men take pat leave, working on weekends is the exception rather than the rule.</a:t>
            </a:r>
            <a:endParaRPr sz="1800">
              <a:solidFill>
                <a:schemeClr val="dk2"/>
              </a:solidFill>
              <a:latin typeface="Roboto"/>
              <a:ea typeface="Roboto"/>
              <a:cs typeface="Roboto"/>
              <a:sym typeface="Roboto"/>
            </a:endParaRPr>
          </a:p>
          <a:p>
            <a:pPr marL="0" lvl="0" indent="0" algn="l" rtl="0">
              <a:lnSpc>
                <a:spcPct val="115000"/>
              </a:lnSpc>
              <a:spcBef>
                <a:spcPts val="1600"/>
              </a:spcBef>
              <a:spcAft>
                <a:spcPts val="0"/>
              </a:spcAft>
              <a:buNone/>
            </a:pPr>
            <a:r>
              <a:rPr lang="en" sz="1800" b="1">
                <a:solidFill>
                  <a:schemeClr val="dk2"/>
                </a:solidFill>
                <a:latin typeface="Roboto"/>
                <a:ea typeface="Roboto"/>
                <a:cs typeface="Roboto"/>
                <a:sym typeface="Roboto"/>
              </a:rPr>
              <a:t>Insurance? </a:t>
            </a:r>
            <a:r>
              <a:rPr lang="en" sz="1800">
                <a:solidFill>
                  <a:schemeClr val="dk2"/>
                </a:solidFill>
                <a:latin typeface="Roboto"/>
                <a:ea typeface="Roboto"/>
                <a:cs typeface="Roboto"/>
                <a:sym typeface="Roboto"/>
              </a:rPr>
              <a:t>Fall under an exemption for Law Pro. </a:t>
            </a:r>
            <a:endParaRPr sz="1800">
              <a:solidFill>
                <a:schemeClr val="dk2"/>
              </a:solidFill>
              <a:latin typeface="Roboto"/>
              <a:ea typeface="Roboto"/>
              <a:cs typeface="Roboto"/>
              <a:sym typeface="Roboto"/>
            </a:endParaRPr>
          </a:p>
          <a:p>
            <a:pPr marL="0" lvl="0" indent="0" algn="l" rtl="0">
              <a:lnSpc>
                <a:spcPct val="115000"/>
              </a:lnSpc>
              <a:spcBef>
                <a:spcPts val="1600"/>
              </a:spcBef>
              <a:spcAft>
                <a:spcPts val="0"/>
              </a:spcAft>
              <a:buNone/>
            </a:pPr>
            <a:r>
              <a:rPr lang="en" sz="1800" b="1">
                <a:solidFill>
                  <a:schemeClr val="dk2"/>
                </a:solidFill>
                <a:latin typeface="Roboto"/>
                <a:ea typeface="Roboto"/>
                <a:cs typeface="Roboto"/>
                <a:sym typeface="Roboto"/>
              </a:rPr>
              <a:t>Duty of loyalty</a:t>
            </a:r>
            <a:r>
              <a:rPr lang="en" sz="1800">
                <a:solidFill>
                  <a:schemeClr val="dk2"/>
                </a:solidFill>
                <a:latin typeface="Roboto"/>
                <a:ea typeface="Roboto"/>
                <a:cs typeface="Roboto"/>
                <a:sym typeface="Roboto"/>
              </a:rPr>
              <a:t> is the to company as a whole. </a:t>
            </a:r>
            <a:endParaRPr sz="1800">
              <a:solidFill>
                <a:schemeClr val="dk2"/>
              </a:solidFill>
              <a:latin typeface="Roboto"/>
              <a:ea typeface="Roboto"/>
              <a:cs typeface="Roboto"/>
              <a:sym typeface="Roboto"/>
            </a:endParaRPr>
          </a:p>
          <a:p>
            <a:pPr marL="0" lvl="0" indent="0" algn="l" rtl="0">
              <a:lnSpc>
                <a:spcPct val="115000"/>
              </a:lnSpc>
              <a:spcBef>
                <a:spcPts val="1600"/>
              </a:spcBef>
              <a:spcAft>
                <a:spcPts val="0"/>
              </a:spcAft>
              <a:buNone/>
            </a:pPr>
            <a:r>
              <a:rPr lang="en" sz="1800" b="1">
                <a:solidFill>
                  <a:schemeClr val="dk2"/>
                </a:solidFill>
                <a:latin typeface="Roboto"/>
                <a:ea typeface="Roboto"/>
                <a:cs typeface="Roboto"/>
                <a:sym typeface="Roboto"/>
              </a:rPr>
              <a:t>Legal services for all of Rogers’ companies.</a:t>
            </a:r>
            <a:r>
              <a:rPr lang="en" sz="1800">
                <a:solidFill>
                  <a:schemeClr val="dk2"/>
                </a:solidFill>
                <a:latin typeface="Roboto"/>
                <a:ea typeface="Roboto"/>
                <a:cs typeface="Roboto"/>
                <a:sym typeface="Roboto"/>
              </a:rPr>
              <a:t> Media, Consumer, Enterprise, M&amp;A, employment, real estate, board support. </a:t>
            </a:r>
            <a:endParaRPr sz="1800">
              <a:solidFill>
                <a:schemeClr val="dk2"/>
              </a:solidFill>
              <a:latin typeface="Roboto"/>
              <a:ea typeface="Roboto"/>
              <a:cs typeface="Roboto"/>
              <a:sym typeface="Roboto"/>
            </a:endParaRPr>
          </a:p>
          <a:p>
            <a:pPr marL="0" lvl="0" indent="0" algn="l" rtl="0">
              <a:lnSpc>
                <a:spcPct val="115000"/>
              </a:lnSpc>
              <a:spcBef>
                <a:spcPts val="1600"/>
              </a:spcBef>
              <a:spcAft>
                <a:spcPts val="1600"/>
              </a:spcAft>
              <a:buNone/>
            </a:pPr>
            <a:r>
              <a:rPr lang="en" sz="1800">
                <a:solidFill>
                  <a:schemeClr val="dk2"/>
                </a:solidFill>
                <a:latin typeface="Roboto"/>
                <a:ea typeface="Roboto"/>
                <a:cs typeface="Roboto"/>
                <a:sym typeface="Roboto"/>
              </a:rPr>
              <a:t>Risk manager and influencer. Wear the hat of both lawyer and business person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Jessie Porteus - Legal Counsel at Coca-Cola Amatil </a:t>
            </a:r>
            <a:endParaRPr/>
          </a:p>
        </p:txBody>
      </p:sp>
      <p:sp>
        <p:nvSpPr>
          <p:cNvPr id="110" name="Google Shape;110;p17"/>
          <p:cNvSpPr txBox="1">
            <a:spLocks noGrp="1"/>
          </p:cNvSpPr>
          <p:nvPr>
            <p:ph type="body" idx="1"/>
          </p:nvPr>
        </p:nvSpPr>
        <p:spPr>
          <a:xfrm>
            <a:off x="2805875" y="1095500"/>
            <a:ext cx="66093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Coca-Cola Amatil Legal Counsel (2015 - Present) </a:t>
            </a:r>
            <a:endParaRPr/>
          </a:p>
          <a:p>
            <a:pPr marL="457200" lvl="0" indent="-342900" algn="l" rtl="0">
              <a:spcBef>
                <a:spcPts val="0"/>
              </a:spcBef>
              <a:spcAft>
                <a:spcPts val="0"/>
              </a:spcAft>
              <a:buSzPts val="1800"/>
              <a:buChar char="-"/>
            </a:pPr>
            <a:r>
              <a:rPr lang="en"/>
              <a:t>King and Wood Mallesons Solicitor (2013 - 2015) </a:t>
            </a:r>
            <a:endParaRPr/>
          </a:p>
          <a:p>
            <a:pPr marL="457200" lvl="0" indent="-342900" algn="l" rtl="0">
              <a:spcBef>
                <a:spcPts val="0"/>
              </a:spcBef>
              <a:spcAft>
                <a:spcPts val="0"/>
              </a:spcAft>
              <a:buSzPts val="1800"/>
              <a:buChar char="-"/>
            </a:pPr>
            <a:r>
              <a:rPr lang="en"/>
              <a:t>Refugee Advice and Casework Service (RACS) Secondee Solicitor and Migration Agent (2014 - 2017) </a:t>
            </a:r>
            <a:endParaRPr/>
          </a:p>
          <a:p>
            <a:pPr marL="457200" lvl="0" indent="-342900" algn="l" rtl="0">
              <a:spcBef>
                <a:spcPts val="0"/>
              </a:spcBef>
              <a:spcAft>
                <a:spcPts val="0"/>
              </a:spcAft>
              <a:buSzPts val="1800"/>
              <a:buChar char="-"/>
            </a:pPr>
            <a:r>
              <a:rPr lang="en"/>
              <a:t>Federal Court of Australia (2012 - 2013) </a:t>
            </a:r>
            <a:endParaRPr/>
          </a:p>
        </p:txBody>
      </p:sp>
      <p:pic>
        <p:nvPicPr>
          <p:cNvPr id="111" name="Google Shape;111;p17"/>
          <p:cNvPicPr preferRelativeResize="0"/>
          <p:nvPr/>
        </p:nvPicPr>
        <p:blipFill>
          <a:blip r:embed="rId3">
            <a:alphaModFix/>
          </a:blip>
          <a:stretch>
            <a:fillRect/>
          </a:stretch>
        </p:blipFill>
        <p:spPr>
          <a:xfrm>
            <a:off x="612600" y="1489401"/>
            <a:ext cx="2133800" cy="3316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Overview of In-house Counsel</a:t>
            </a:r>
            <a:endParaRPr/>
          </a:p>
        </p:txBody>
      </p:sp>
      <p:sp>
        <p:nvSpPr>
          <p:cNvPr id="117" name="Google Shape;117;p18"/>
          <p:cNvSpPr txBox="1">
            <a:spLocks noGrp="1"/>
          </p:cNvSpPr>
          <p:nvPr>
            <p:ph type="body" idx="1"/>
          </p:nvPr>
        </p:nvSpPr>
        <p:spPr>
          <a:xfrm>
            <a:off x="311700" y="1565500"/>
            <a:ext cx="8520600" cy="2280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In-house lawyers are commercially driven, highly trusted legal advisers who work with an organisation. </a:t>
            </a:r>
            <a:endParaRPr/>
          </a:p>
          <a:p>
            <a:pPr marL="457200" lvl="0" indent="-342900" algn="l" rtl="0">
              <a:spcBef>
                <a:spcPts val="0"/>
              </a:spcBef>
              <a:spcAft>
                <a:spcPts val="0"/>
              </a:spcAft>
              <a:buSzPts val="1800"/>
              <a:buChar char="-"/>
            </a:pPr>
            <a:r>
              <a:rPr lang="en"/>
              <a:t>They’re ‘more than just lawyers’.  </a:t>
            </a:r>
            <a:endParaRPr/>
          </a:p>
          <a:p>
            <a:pPr marL="457200" lvl="0" indent="-342900" algn="l" rtl="0">
              <a:spcBef>
                <a:spcPts val="0"/>
              </a:spcBef>
              <a:spcAft>
                <a:spcPts val="0"/>
              </a:spcAft>
              <a:buSzPts val="1800"/>
              <a:buChar char="-"/>
            </a:pPr>
            <a:r>
              <a:rPr lang="en"/>
              <a:t>In-house lawyers are often generalists. </a:t>
            </a:r>
            <a:endParaRPr/>
          </a:p>
          <a:p>
            <a:pPr marL="457200" lvl="0" indent="-342900" algn="l" rtl="0">
              <a:spcBef>
                <a:spcPts val="0"/>
              </a:spcBef>
              <a:spcAft>
                <a:spcPts val="0"/>
              </a:spcAft>
              <a:buSzPts val="1800"/>
              <a:buChar char="-"/>
            </a:pPr>
            <a:r>
              <a:rPr lang="en"/>
              <a:t>Generally do not have billable hours.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0" y="741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Typical Day In-House Counsel </a:t>
            </a:r>
            <a:endParaRPr/>
          </a:p>
        </p:txBody>
      </p:sp>
      <p:sp>
        <p:nvSpPr>
          <p:cNvPr id="123" name="Google Shape;123;p19"/>
          <p:cNvSpPr txBox="1">
            <a:spLocks noGrp="1"/>
          </p:cNvSpPr>
          <p:nvPr>
            <p:ph type="body" idx="1"/>
          </p:nvPr>
        </p:nvSpPr>
        <p:spPr>
          <a:xfrm>
            <a:off x="0" y="731675"/>
            <a:ext cx="8520600" cy="3339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300" b="1">
                <a:solidFill>
                  <a:srgbClr val="333333"/>
                </a:solidFill>
              </a:rPr>
              <a:t>8am</a:t>
            </a:r>
            <a:r>
              <a:rPr lang="en" sz="1300">
                <a:solidFill>
                  <a:srgbClr val="333333"/>
                </a:solidFill>
              </a:rPr>
              <a:t>: Check emails, prioritise your tasks for the day and respond to the quick questions.</a:t>
            </a:r>
            <a:endParaRPr sz="1300">
              <a:solidFill>
                <a:srgbClr val="333333"/>
              </a:solidFill>
            </a:endParaRPr>
          </a:p>
          <a:p>
            <a:pPr marL="0" lvl="0" indent="0" algn="l" rtl="0">
              <a:lnSpc>
                <a:spcPct val="150000"/>
              </a:lnSpc>
              <a:spcBef>
                <a:spcPts val="800"/>
              </a:spcBef>
              <a:spcAft>
                <a:spcPts val="0"/>
              </a:spcAft>
              <a:buClr>
                <a:schemeClr val="dk1"/>
              </a:buClr>
              <a:buSzPts val="1100"/>
              <a:buFont typeface="Arial"/>
              <a:buNone/>
            </a:pPr>
            <a:r>
              <a:rPr lang="en" sz="1300" b="1">
                <a:solidFill>
                  <a:srgbClr val="333333"/>
                </a:solidFill>
              </a:rPr>
              <a:t>9am</a:t>
            </a:r>
            <a:r>
              <a:rPr lang="en" sz="1300">
                <a:solidFill>
                  <a:srgbClr val="333333"/>
                </a:solidFill>
              </a:rPr>
              <a:t>: Attend legal team meeting to discuss workload.</a:t>
            </a:r>
            <a:endParaRPr sz="1300">
              <a:solidFill>
                <a:srgbClr val="333333"/>
              </a:solidFill>
            </a:endParaRPr>
          </a:p>
          <a:p>
            <a:pPr marL="0" lvl="0" indent="0" algn="l" rtl="0">
              <a:lnSpc>
                <a:spcPct val="150000"/>
              </a:lnSpc>
              <a:spcBef>
                <a:spcPts val="800"/>
              </a:spcBef>
              <a:spcAft>
                <a:spcPts val="0"/>
              </a:spcAft>
              <a:buClr>
                <a:schemeClr val="dk1"/>
              </a:buClr>
              <a:buSzPts val="1100"/>
              <a:buFont typeface="Arial"/>
              <a:buNone/>
            </a:pPr>
            <a:r>
              <a:rPr lang="en" sz="1300" b="1">
                <a:solidFill>
                  <a:srgbClr val="333333"/>
                </a:solidFill>
              </a:rPr>
              <a:t>9:30am-10:30am</a:t>
            </a:r>
            <a:r>
              <a:rPr lang="en" sz="1300">
                <a:solidFill>
                  <a:srgbClr val="333333"/>
                </a:solidFill>
              </a:rPr>
              <a:t>: Attend your legal clinic, where business clients can turn up and ask quick questions and obtain legal advice.</a:t>
            </a:r>
            <a:endParaRPr sz="1300">
              <a:solidFill>
                <a:srgbClr val="333333"/>
              </a:solidFill>
            </a:endParaRPr>
          </a:p>
          <a:p>
            <a:pPr marL="0" lvl="0" indent="0" algn="l" rtl="0">
              <a:lnSpc>
                <a:spcPct val="150000"/>
              </a:lnSpc>
              <a:spcBef>
                <a:spcPts val="800"/>
              </a:spcBef>
              <a:spcAft>
                <a:spcPts val="0"/>
              </a:spcAft>
              <a:buClr>
                <a:schemeClr val="dk1"/>
              </a:buClr>
              <a:buSzPts val="1100"/>
              <a:buFont typeface="Arial"/>
              <a:buNone/>
            </a:pPr>
            <a:r>
              <a:rPr lang="en" sz="1300" b="1">
                <a:solidFill>
                  <a:srgbClr val="333333"/>
                </a:solidFill>
              </a:rPr>
              <a:t>10:30am-12:30pm</a:t>
            </a:r>
            <a:r>
              <a:rPr lang="en" sz="1300">
                <a:solidFill>
                  <a:srgbClr val="333333"/>
                </a:solidFill>
              </a:rPr>
              <a:t>: Review a large customer agreement and type up your changes in tracking. You need to call the client to clarify some questions before you send them the typed-up contract.</a:t>
            </a:r>
            <a:endParaRPr sz="1300">
              <a:solidFill>
                <a:srgbClr val="333333"/>
              </a:solidFill>
            </a:endParaRPr>
          </a:p>
          <a:p>
            <a:pPr marL="0" lvl="0" indent="0" algn="l" rtl="0">
              <a:lnSpc>
                <a:spcPct val="150000"/>
              </a:lnSpc>
              <a:spcBef>
                <a:spcPts val="800"/>
              </a:spcBef>
              <a:spcAft>
                <a:spcPts val="0"/>
              </a:spcAft>
              <a:buClr>
                <a:schemeClr val="dk1"/>
              </a:buClr>
              <a:buSzPts val="1100"/>
              <a:buFont typeface="Arial"/>
              <a:buNone/>
            </a:pPr>
            <a:r>
              <a:rPr lang="en" sz="1300" b="1">
                <a:solidFill>
                  <a:srgbClr val="333333"/>
                </a:solidFill>
              </a:rPr>
              <a:t>12:30pm-1pm</a:t>
            </a:r>
            <a:r>
              <a:rPr lang="en" sz="1300">
                <a:solidFill>
                  <a:srgbClr val="333333"/>
                </a:solidFill>
              </a:rPr>
              <a:t>: Lunch.</a:t>
            </a:r>
            <a:endParaRPr sz="1300">
              <a:solidFill>
                <a:srgbClr val="333333"/>
              </a:solidFill>
            </a:endParaRPr>
          </a:p>
          <a:p>
            <a:pPr marL="0" lvl="0" indent="0" algn="l" rtl="0">
              <a:lnSpc>
                <a:spcPct val="150000"/>
              </a:lnSpc>
              <a:spcBef>
                <a:spcPts val="800"/>
              </a:spcBef>
              <a:spcAft>
                <a:spcPts val="0"/>
              </a:spcAft>
              <a:buClr>
                <a:schemeClr val="dk1"/>
              </a:buClr>
              <a:buSzPts val="1100"/>
              <a:buFont typeface="Arial"/>
              <a:buNone/>
            </a:pPr>
            <a:r>
              <a:rPr lang="en" sz="1300" b="1">
                <a:solidFill>
                  <a:srgbClr val="333333"/>
                </a:solidFill>
              </a:rPr>
              <a:t>1pm-2pm</a:t>
            </a:r>
            <a:r>
              <a:rPr lang="en" sz="1300">
                <a:solidFill>
                  <a:srgbClr val="333333"/>
                </a:solidFill>
              </a:rPr>
              <a:t>: Phone call with marketing team on their new marketing campaign, including a new tagline which they’ve asked you to apply for as a trade mark. You email your IP law firm to apply for the trademark.</a:t>
            </a:r>
            <a:endParaRPr sz="1300">
              <a:solidFill>
                <a:srgbClr val="333333"/>
              </a:solidFill>
            </a:endParaRPr>
          </a:p>
          <a:p>
            <a:pPr marL="0" lvl="0" indent="0" algn="l" rtl="0">
              <a:lnSpc>
                <a:spcPct val="150000"/>
              </a:lnSpc>
              <a:spcBef>
                <a:spcPts val="800"/>
              </a:spcBef>
              <a:spcAft>
                <a:spcPts val="0"/>
              </a:spcAft>
              <a:buClr>
                <a:schemeClr val="dk1"/>
              </a:buClr>
              <a:buSzPts val="1100"/>
              <a:buFont typeface="Arial"/>
              <a:buNone/>
            </a:pPr>
            <a:endParaRPr sz="1350">
              <a:solidFill>
                <a:srgbClr val="333333"/>
              </a:solidFill>
            </a:endParaRPr>
          </a:p>
          <a:p>
            <a:pPr marL="0" lvl="0" indent="0" algn="l" rtl="0">
              <a:spcBef>
                <a:spcPts val="80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body" idx="1"/>
          </p:nvPr>
        </p:nvSpPr>
        <p:spPr>
          <a:xfrm>
            <a:off x="0" y="0"/>
            <a:ext cx="8520600" cy="4208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300" b="1">
                <a:solidFill>
                  <a:srgbClr val="333333"/>
                </a:solidFill>
              </a:rPr>
              <a:t>2pm-3pm</a:t>
            </a:r>
            <a:r>
              <a:rPr lang="en" sz="1300">
                <a:solidFill>
                  <a:srgbClr val="333333"/>
                </a:solidFill>
              </a:rPr>
              <a:t>: You receive an urgent email about an employee issue. You put aside the sponsorship agreement you had planned to review at this time, to advise HR on what to do next.</a:t>
            </a:r>
            <a:endParaRPr sz="1300">
              <a:solidFill>
                <a:srgbClr val="333333"/>
              </a:solidFill>
            </a:endParaRPr>
          </a:p>
          <a:p>
            <a:pPr marL="0" lvl="0" indent="0" algn="l" rtl="0">
              <a:lnSpc>
                <a:spcPct val="150000"/>
              </a:lnSpc>
              <a:spcBef>
                <a:spcPts val="800"/>
              </a:spcBef>
              <a:spcAft>
                <a:spcPts val="0"/>
              </a:spcAft>
              <a:buClr>
                <a:schemeClr val="dk1"/>
              </a:buClr>
              <a:buSzPts val="1100"/>
              <a:buFont typeface="Arial"/>
              <a:buNone/>
            </a:pPr>
            <a:r>
              <a:rPr lang="en" sz="1300" b="1">
                <a:solidFill>
                  <a:srgbClr val="333333"/>
                </a:solidFill>
              </a:rPr>
              <a:t>3pm-4pm</a:t>
            </a:r>
            <a:r>
              <a:rPr lang="en" sz="1300">
                <a:solidFill>
                  <a:srgbClr val="333333"/>
                </a:solidFill>
              </a:rPr>
              <a:t>: Review the sponsorship agreement that has been sitting in your inbox for a few days. You see that the client hasn’t used the right template, so you call them to let them know where to find the right template. You also respond to some emails that have come through, and notice that 5 more contracts have been sent to you for review. You put them in your to-do list and schedule time in your calendar to attend to them.</a:t>
            </a:r>
            <a:endParaRPr sz="1300">
              <a:solidFill>
                <a:srgbClr val="333333"/>
              </a:solidFill>
            </a:endParaRPr>
          </a:p>
          <a:p>
            <a:pPr marL="0" lvl="0" indent="0" algn="l" rtl="0">
              <a:lnSpc>
                <a:spcPct val="150000"/>
              </a:lnSpc>
              <a:spcBef>
                <a:spcPts val="800"/>
              </a:spcBef>
              <a:spcAft>
                <a:spcPts val="0"/>
              </a:spcAft>
              <a:buClr>
                <a:schemeClr val="dk1"/>
              </a:buClr>
              <a:buSzPts val="1100"/>
              <a:buFont typeface="Arial"/>
              <a:buNone/>
            </a:pPr>
            <a:r>
              <a:rPr lang="en" sz="1300" b="1">
                <a:solidFill>
                  <a:srgbClr val="333333"/>
                </a:solidFill>
              </a:rPr>
              <a:t>4pm-6pm</a:t>
            </a:r>
            <a:r>
              <a:rPr lang="en" sz="1300">
                <a:solidFill>
                  <a:srgbClr val="333333"/>
                </a:solidFill>
              </a:rPr>
              <a:t>: The major M&amp;A deal that has been bubbling away in the background has started gaining momentum – you review some documents that have come through on the dataroom and call the strategy team and external law firm to discuss next steps.</a:t>
            </a:r>
            <a:endParaRPr sz="1300">
              <a:solidFill>
                <a:srgbClr val="333333"/>
              </a:solidFill>
            </a:endParaRPr>
          </a:p>
          <a:p>
            <a:pPr marL="0" lvl="0" indent="0" algn="l" rtl="0">
              <a:lnSpc>
                <a:spcPct val="150000"/>
              </a:lnSpc>
              <a:spcBef>
                <a:spcPts val="800"/>
              </a:spcBef>
              <a:spcAft>
                <a:spcPts val="0"/>
              </a:spcAft>
              <a:buClr>
                <a:schemeClr val="dk1"/>
              </a:buClr>
              <a:buSzPts val="1100"/>
              <a:buFont typeface="Arial"/>
              <a:buNone/>
            </a:pPr>
            <a:r>
              <a:rPr lang="en" sz="1300" b="1">
                <a:solidFill>
                  <a:srgbClr val="333333"/>
                </a:solidFill>
              </a:rPr>
              <a:t>6pm-7pm</a:t>
            </a:r>
            <a:r>
              <a:rPr lang="en" sz="1300">
                <a:solidFill>
                  <a:srgbClr val="333333"/>
                </a:solidFill>
              </a:rPr>
              <a:t>: The sponsorship agreement comes back in the correct format, so you review this document and send it back to the client.</a:t>
            </a:r>
            <a:endParaRPr sz="1300">
              <a:solidFill>
                <a:srgbClr val="333333"/>
              </a:solidFill>
            </a:endParaRPr>
          </a:p>
          <a:p>
            <a:pPr marL="0" lvl="0" indent="0" algn="l" rtl="0">
              <a:lnSpc>
                <a:spcPct val="150000"/>
              </a:lnSpc>
              <a:spcBef>
                <a:spcPts val="800"/>
              </a:spcBef>
              <a:spcAft>
                <a:spcPts val="800"/>
              </a:spcAft>
              <a:buClr>
                <a:schemeClr val="dk1"/>
              </a:buClr>
              <a:buSzPts val="1100"/>
              <a:buFont typeface="Arial"/>
              <a:buNone/>
            </a:pPr>
            <a:r>
              <a:rPr lang="en" sz="1300" b="1">
                <a:solidFill>
                  <a:srgbClr val="333333"/>
                </a:solidFill>
              </a:rPr>
              <a:t>7pm</a:t>
            </a:r>
            <a:r>
              <a:rPr lang="en" sz="1300">
                <a:solidFill>
                  <a:srgbClr val="333333"/>
                </a:solidFill>
              </a:rPr>
              <a:t>: you send emails to the clients who sent you work during the day to acknowledge you’ve received them and will get back to them as soon as you can.</a:t>
            </a:r>
            <a:endParaRPr sz="13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Ethical Considerations for In-House Counsel </a:t>
            </a:r>
            <a:endParaRPr sz="1000"/>
          </a:p>
        </p:txBody>
      </p:sp>
      <p:sp>
        <p:nvSpPr>
          <p:cNvPr id="134" name="Google Shape;134;p21"/>
          <p:cNvSpPr txBox="1">
            <a:spLocks noGrp="1"/>
          </p:cNvSpPr>
          <p:nvPr>
            <p:ph type="body" idx="1"/>
          </p:nvPr>
        </p:nvSpPr>
        <p:spPr>
          <a:xfrm>
            <a:off x="311700" y="1068075"/>
            <a:ext cx="8520600" cy="33390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a:t>In-house counsel face ethical challenges that differ from those faced by outside counsel. </a:t>
            </a:r>
            <a:endParaRPr sz="1700"/>
          </a:p>
          <a:p>
            <a:pPr marL="457200" lvl="0" indent="-336550" algn="l" rtl="0">
              <a:spcBef>
                <a:spcPts val="0"/>
              </a:spcBef>
              <a:spcAft>
                <a:spcPts val="0"/>
              </a:spcAft>
              <a:buSzPts val="1700"/>
              <a:buChar char="-"/>
            </a:pPr>
            <a:r>
              <a:rPr lang="en" sz="1700"/>
              <a:t>The Model Code of Professional Conduct of the Federation of Law societies (Model Code) provides practical guidance for addressing these unique challenges. </a:t>
            </a:r>
            <a:endParaRPr sz="1700"/>
          </a:p>
          <a:p>
            <a:pPr marL="457200" lvl="0" indent="-336550" algn="l" rtl="0">
              <a:spcBef>
                <a:spcPts val="0"/>
              </a:spcBef>
              <a:spcAft>
                <a:spcPts val="0"/>
              </a:spcAft>
              <a:buSzPts val="1700"/>
              <a:buChar char="-"/>
            </a:pPr>
            <a:r>
              <a:rPr lang="en" sz="1700"/>
              <a:t>All provinces and territories of Canada other than Quebec, Nunavut and New Brunswick have implemented the Model Code. </a:t>
            </a:r>
            <a:endParaRPr sz="1700"/>
          </a:p>
          <a:p>
            <a:pPr marL="457200" lvl="0" indent="-336550" algn="l" rtl="0">
              <a:spcBef>
                <a:spcPts val="0"/>
              </a:spcBef>
              <a:spcAft>
                <a:spcPts val="0"/>
              </a:spcAft>
              <a:buSzPts val="1700"/>
              <a:buChar char="-"/>
            </a:pPr>
            <a:r>
              <a:rPr lang="en" sz="1700"/>
              <a:t>In-house counsel should refer and adhere to the specific rules of professional conduct in their jurisdiction when considering their professional and ethical obligations. </a:t>
            </a:r>
            <a:endParaRPr sz="1700"/>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1753</Words>
  <Application>Microsoft Macintosh PowerPoint</Application>
  <PresentationFormat>On-screen Show (16:9)</PresentationFormat>
  <Paragraphs>120</Paragraphs>
  <Slides>24</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Roboto</vt:lpstr>
      <vt:lpstr>Arial</vt:lpstr>
      <vt:lpstr>Geometric</vt:lpstr>
      <vt:lpstr>A Day in the Life of In-House Counsel</vt:lpstr>
      <vt:lpstr>PowerPoint Presentation</vt:lpstr>
      <vt:lpstr>Samantha McWilliams - Senior Legal Counsel at Rogers Communications in Toronto </vt:lpstr>
      <vt:lpstr>PowerPoint Presentation</vt:lpstr>
      <vt:lpstr>Jessie Porteus - Legal Counsel at Coca-Cola Amatil </vt:lpstr>
      <vt:lpstr>Overview of In-house Counsel</vt:lpstr>
      <vt:lpstr>A Typical Day In-House Counsel </vt:lpstr>
      <vt:lpstr>PowerPoint Presentation</vt:lpstr>
      <vt:lpstr>Ethical Considerations for In-House Counsel </vt:lpstr>
      <vt:lpstr>The Role of In-House Counsel  </vt:lpstr>
      <vt:lpstr>Identifying the Client </vt:lpstr>
      <vt:lpstr>Identifying the Client Cont. </vt:lpstr>
      <vt:lpstr>Solicitor Client Privilege (SCP)  </vt:lpstr>
      <vt:lpstr>Processes that Create and Protect Privilege  </vt:lpstr>
      <vt:lpstr>PowerPoint Presentation</vt:lpstr>
      <vt:lpstr>Confidentiality   </vt:lpstr>
      <vt:lpstr>Women as In-House and General Counsel</vt:lpstr>
      <vt:lpstr>Women as In-House and General Counsel </vt:lpstr>
      <vt:lpstr>Challenges: Sexism and Discrimination</vt:lpstr>
      <vt:lpstr>Challenges: Pay Gap </vt:lpstr>
      <vt:lpstr>Challenges: Lack of Diversity </vt:lpstr>
      <vt:lpstr>Hannah Gordon - Chief Administrative Officer and General Counsel for the San Francisco 49ers  </vt:lpstr>
      <vt:lpstr>PowerPoint Presentation</vt:lpstr>
      <vt:lpstr>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Day in the Life of In-House Counsel</dc:title>
  <cp:lastModifiedBy>Elizabeth Cunningham</cp:lastModifiedBy>
  <cp:revision>1</cp:revision>
  <dcterms:modified xsi:type="dcterms:W3CDTF">2019-02-28T19:13:52Z</dcterms:modified>
</cp:coreProperties>
</file>